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9" r:id="rId5"/>
    <p:sldId id="259" r:id="rId6"/>
    <p:sldId id="260" r:id="rId7"/>
    <p:sldId id="264" r:id="rId8"/>
    <p:sldId id="261" r:id="rId9"/>
    <p:sldId id="262" r:id="rId10"/>
    <p:sldId id="263" r:id="rId11"/>
    <p:sldId id="265" r:id="rId12"/>
    <p:sldId id="266" r:id="rId13"/>
    <p:sldId id="267" r:id="rId14"/>
    <p:sldId id="268"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EF7C5D1B-9549-4197-90FB-C1178AA129F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7C5D1B-9549-4197-90FB-C1178AA129F8}"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7C5D1B-9549-4197-90FB-C1178AA129F8}"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DD4A5AB-4293-47F1-9E4A-20B9E3A6FDEC}" type="datetimeFigureOut">
              <a:rPr lang="uk-UA" smtClean="0"/>
              <a:pPr/>
              <a:t>02.01.2014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EF7C5D1B-9549-4197-90FB-C1178AA129F8}"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D4A5AB-4293-47F1-9E4A-20B9E3A6FDEC}" type="datetimeFigureOut">
              <a:rPr lang="uk-UA" smtClean="0"/>
              <a:pPr/>
              <a:t>02.01.2014</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7C5D1B-9549-4197-90FB-C1178AA129F8}"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Графіка – засоби виразності</a:t>
            </a:r>
            <a:endParaRPr lang="uk-UA" dirty="0"/>
          </a:p>
        </p:txBody>
      </p:sp>
      <p:sp>
        <p:nvSpPr>
          <p:cNvPr id="3" name="Подзаголовок 2"/>
          <p:cNvSpPr>
            <a:spLocks noGrp="1"/>
          </p:cNvSpPr>
          <p:nvPr>
            <p:ph type="subTitle" idx="1"/>
          </p:nvPr>
        </p:nvSpPr>
        <p:spPr/>
        <p:txBody>
          <a:bodyPr>
            <a:normAutofit/>
          </a:bodyPr>
          <a:lstStyle/>
          <a:p>
            <a:r>
              <a:rPr lang="uk-UA" dirty="0" smtClean="0"/>
              <a:t>Підготував: </a:t>
            </a:r>
          </a:p>
          <a:p>
            <a:r>
              <a:rPr lang="uk-UA" dirty="0" err="1" smtClean="0"/>
              <a:t>Головкін</a:t>
            </a:r>
            <a:r>
              <a:rPr lang="uk-UA" dirty="0" smtClean="0"/>
              <a:t> О.М.</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67544" y="980728"/>
            <a:ext cx="7889339"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Пляма</a:t>
            </a:r>
            <a:endParaRPr lang="uk-UA" dirty="0"/>
          </a:p>
        </p:txBody>
      </p:sp>
      <p:sp>
        <p:nvSpPr>
          <p:cNvPr id="3" name="Содержимое 2"/>
          <p:cNvSpPr>
            <a:spLocks noGrp="1"/>
          </p:cNvSpPr>
          <p:nvPr>
            <p:ph idx="1"/>
          </p:nvPr>
        </p:nvSpPr>
        <p:spPr/>
        <p:txBody>
          <a:bodyPr>
            <a:normAutofit fontScale="47500" lnSpcReduction="20000"/>
          </a:bodyPr>
          <a:lstStyle/>
          <a:p>
            <a:r>
              <a:rPr lang="uk-UA" dirty="0" smtClean="0"/>
              <a:t> </a:t>
            </a:r>
            <a:r>
              <a:rPr lang="uk-UA" dirty="0" smtClean="0"/>
              <a:t>На відміну від точки і лінії пляма, як правило, заповнює більшу частину графічної площині. З використанням плями значно розширюється палітра засобів побудови графічної композиції. У цю палітру включаються і ті численні та різноманітні форми тонової графіки, які виходять при використанні настільки ж численних і різноманітних прийомів її розробки. Кожна така форма володіє своїми специфічними композиційно-художніми властивостями. "Заливка", наприклад, дає рівну, тонову, від світлого тону до темного і назад, «</a:t>
            </a:r>
            <a:r>
              <a:rPr lang="uk-UA" dirty="0" err="1" smtClean="0"/>
              <a:t>розмивка</a:t>
            </a:r>
            <a:r>
              <a:rPr lang="uk-UA" dirty="0" smtClean="0"/>
              <a:t>» - м'якими </a:t>
            </a:r>
            <a:r>
              <a:rPr lang="uk-UA" dirty="0" err="1" smtClean="0"/>
              <a:t>затеками</a:t>
            </a:r>
            <a:r>
              <a:rPr lang="uk-UA" dirty="0" smtClean="0"/>
              <a:t> і т.д.  Найпростіша композиційна завдання тут полягає в тому, щоб при використанні тієї чи іншої тонально-графічної форми максимально яскраво виявити її художній характер. Різновидом цього завдання може служити графічно-тонова розробка площині з передачею текстур різних матеріалів. Вона передбачає не стільки точне повторення матеріалу, скільки передачу його характеру - однорідності, малюнка і кольору при чіткості й легкості графічного виконання. </a:t>
            </a:r>
          </a:p>
          <a:p>
            <a:endParaRPr lang="uk-UA" dirty="0" smtClean="0"/>
          </a:p>
          <a:p>
            <a:r>
              <a:rPr lang="uk-UA" dirty="0" smtClean="0"/>
              <a:t> Більш складне завдання - гармонійне поєднання в графічній композиції різних тонових елементів. Такі елементи можуть використовуватися як при побудові площинний композиції, так і в зображенні обсягів і простору. Тонально - площинна розробка досягається в основному за рахунок застосування різного роду заливальних, пастозних і растрових (рівномірно заповнених точками або лініями) графічних форм. Завдання на об'ємно-просторове зображення будується на основі використання різного роду «розтяжок», «</a:t>
            </a:r>
            <a:r>
              <a:rPr lang="uk-UA" dirty="0" err="1" smtClean="0"/>
              <a:t>отмивок</a:t>
            </a:r>
            <a:r>
              <a:rPr lang="uk-UA" dirty="0" smtClean="0"/>
              <a:t>», світлотіньових побудов, доведень і </a:t>
            </a:r>
            <a:r>
              <a:rPr lang="uk-UA" dirty="0" err="1" smtClean="0"/>
              <a:t>штріховок</a:t>
            </a:r>
            <a:r>
              <a:rPr lang="uk-UA" dirty="0" smtClean="0"/>
              <a:t>. </a:t>
            </a:r>
          </a:p>
          <a:p>
            <a:endParaRPr lang="uk-UA" dirty="0" smtClean="0"/>
          </a:p>
          <a:p>
            <a:r>
              <a:rPr lang="uk-UA" dirty="0" smtClean="0"/>
              <a:t> У принципі рішення будь композиційної завдання вимагає використання своїх прийомів тонової графіки. Так, досягнення ефекту чіткого поєднання силуетних графічних форм </a:t>
            </a:r>
            <a:r>
              <a:rPr lang="uk-UA" dirty="0" err="1" smtClean="0"/>
              <a:t>грунтується</a:t>
            </a:r>
            <a:r>
              <a:rPr lang="uk-UA" dirty="0" smtClean="0"/>
              <a:t> на застосуванні аплікації - чорної та білої накладної паперу. Виразне поєднання складних за характером графічних форм досягається, наприклад, за рахунок застосування вирізок з газет, журналів, проспектів тощо (колажу). </a:t>
            </a:r>
          </a:p>
          <a:p>
            <a:endParaRPr lang="uk-UA" dirty="0" smtClean="0"/>
          </a:p>
          <a:p>
            <a:r>
              <a:rPr lang="uk-UA" dirty="0" smtClean="0"/>
              <a:t> При зіставленні тонових і лінійних форм важливо домогтися гармонійного зв'язку між ними з метою найбільш яскравого розкриття їхніх художніх властивостей і збереження цілісності всієї графічної композиції. Рішення подібної композиційної задачі передбачає використання простих геометричних фігур, причому в мінімальній кількості. При такому використанні чіткіше виявляється характер формальної графічної композиції.</a:t>
            </a:r>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Колір </a:t>
            </a:r>
            <a:endParaRPr lang="uk-UA" dirty="0"/>
          </a:p>
        </p:txBody>
      </p:sp>
      <p:sp>
        <p:nvSpPr>
          <p:cNvPr id="3" name="Содержимое 2"/>
          <p:cNvSpPr>
            <a:spLocks noGrp="1"/>
          </p:cNvSpPr>
          <p:nvPr>
            <p:ph idx="1"/>
          </p:nvPr>
        </p:nvSpPr>
        <p:spPr/>
        <p:txBody>
          <a:bodyPr/>
          <a:lstStyle/>
          <a:p>
            <a:endParaRPr lang="uk-UA" dirty="0" smtClean="0"/>
          </a:p>
          <a:p>
            <a:r>
              <a:rPr lang="uk-UA" dirty="0" smtClean="0"/>
              <a:t> З композиційної точки зору колір являє собою специфічний засіб, що викликає у глядача додаткові емоційні відчуття з приводу графічної форми. Він сприяє досягненню її більшої виразності.</a:t>
            </a:r>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Пластика </a:t>
            </a:r>
            <a:endParaRPr lang="uk-UA" dirty="0"/>
          </a:p>
        </p:txBody>
      </p:sp>
      <p:sp>
        <p:nvSpPr>
          <p:cNvPr id="3" name="Содержимое 2"/>
          <p:cNvSpPr>
            <a:spLocks noGrp="1"/>
          </p:cNvSpPr>
          <p:nvPr>
            <p:ph idx="1"/>
          </p:nvPr>
        </p:nvSpPr>
        <p:spPr/>
        <p:txBody>
          <a:bodyPr>
            <a:normAutofit/>
          </a:bodyPr>
          <a:lstStyle/>
          <a:p>
            <a:endParaRPr lang="ru-RU" dirty="0" smtClean="0"/>
          </a:p>
          <a:p>
            <a:r>
              <a:rPr lang="ru-RU" dirty="0" smtClean="0"/>
              <a:t> </a:t>
            </a:r>
            <a:r>
              <a:rPr lang="ru-RU" dirty="0" err="1" smtClean="0"/>
              <a:t>Пластичні</a:t>
            </a:r>
            <a:r>
              <a:rPr lang="ru-RU" dirty="0" smtClean="0"/>
              <a:t> </a:t>
            </a:r>
            <a:r>
              <a:rPr lang="ru-RU" dirty="0" err="1" smtClean="0"/>
              <a:t>композиційні</a:t>
            </a:r>
            <a:r>
              <a:rPr lang="ru-RU" dirty="0" smtClean="0"/>
              <a:t> </a:t>
            </a:r>
            <a:r>
              <a:rPr lang="ru-RU" dirty="0" err="1" smtClean="0"/>
              <a:t>засоби</a:t>
            </a:r>
            <a:r>
              <a:rPr lang="ru-RU" dirty="0" smtClean="0"/>
              <a:t> </a:t>
            </a:r>
            <a:r>
              <a:rPr lang="ru-RU" dirty="0" err="1" smtClean="0"/>
              <a:t>відрізняються</a:t>
            </a:r>
            <a:r>
              <a:rPr lang="ru-RU" dirty="0" smtClean="0"/>
              <a:t> </a:t>
            </a:r>
            <a:r>
              <a:rPr lang="ru-RU" dirty="0" err="1" smtClean="0"/>
              <a:t>від</a:t>
            </a:r>
            <a:r>
              <a:rPr lang="ru-RU" dirty="0" smtClean="0"/>
              <a:t> </a:t>
            </a:r>
            <a:r>
              <a:rPr lang="ru-RU" dirty="0" err="1" smtClean="0"/>
              <a:t>графічних</a:t>
            </a:r>
            <a:r>
              <a:rPr lang="ru-RU" dirty="0" smtClean="0"/>
              <a:t> </a:t>
            </a:r>
            <a:r>
              <a:rPr lang="ru-RU" dirty="0" err="1" smtClean="0"/>
              <a:t>засобів</a:t>
            </a:r>
            <a:r>
              <a:rPr lang="ru-RU" dirty="0" smtClean="0"/>
              <a:t> </a:t>
            </a:r>
            <a:r>
              <a:rPr lang="ru-RU" dirty="0" err="1" smtClean="0"/>
              <a:t>тим</a:t>
            </a:r>
            <a:r>
              <a:rPr lang="ru-RU" dirty="0" smtClean="0"/>
              <a:t>, </a:t>
            </a:r>
            <a:r>
              <a:rPr lang="ru-RU" dirty="0" err="1" smtClean="0"/>
              <a:t>що</a:t>
            </a:r>
            <a:r>
              <a:rPr lang="ru-RU" dirty="0" smtClean="0"/>
              <a:t> </a:t>
            </a:r>
            <a:r>
              <a:rPr lang="ru-RU" dirty="0" err="1" smtClean="0"/>
              <a:t>виражаються</a:t>
            </a:r>
            <a:r>
              <a:rPr lang="ru-RU" dirty="0" smtClean="0"/>
              <a:t> у формах, </a:t>
            </a:r>
            <a:r>
              <a:rPr lang="ru-RU" dirty="0" err="1" smtClean="0"/>
              <a:t>розвинених</a:t>
            </a:r>
            <a:r>
              <a:rPr lang="ru-RU" dirty="0" smtClean="0"/>
              <a:t> не в </a:t>
            </a:r>
            <a:r>
              <a:rPr lang="ru-RU" dirty="0" err="1" smtClean="0"/>
              <a:t>двох</a:t>
            </a:r>
            <a:r>
              <a:rPr lang="ru-RU" dirty="0" smtClean="0"/>
              <a:t>, як на </a:t>
            </a:r>
            <a:r>
              <a:rPr lang="ru-RU" dirty="0" err="1" smtClean="0"/>
              <a:t>площині</a:t>
            </a:r>
            <a:r>
              <a:rPr lang="ru-RU" dirty="0" smtClean="0"/>
              <a:t>, а в </a:t>
            </a:r>
            <a:r>
              <a:rPr lang="ru-RU" dirty="0" err="1" smtClean="0"/>
              <a:t>трьох</a:t>
            </a:r>
            <a:r>
              <a:rPr lang="ru-RU" dirty="0" smtClean="0"/>
              <a:t> </a:t>
            </a:r>
            <a:r>
              <a:rPr lang="ru-RU" dirty="0" err="1" smtClean="0"/>
              <a:t>основних</a:t>
            </a:r>
            <a:r>
              <a:rPr lang="ru-RU" dirty="0" smtClean="0"/>
              <a:t> </a:t>
            </a:r>
            <a:r>
              <a:rPr lang="ru-RU" dirty="0" err="1" smtClean="0"/>
              <a:t>координатних</a:t>
            </a:r>
            <a:r>
              <a:rPr lang="ru-RU" dirty="0" smtClean="0"/>
              <a:t> </a:t>
            </a:r>
            <a:r>
              <a:rPr lang="ru-RU" dirty="0" err="1" smtClean="0"/>
              <a:t>напрямках</a:t>
            </a:r>
            <a:r>
              <a:rPr lang="ru-RU" dirty="0" smtClean="0"/>
              <a:t>: по </a:t>
            </a:r>
            <a:r>
              <a:rPr lang="ru-RU" dirty="0" err="1" smtClean="0"/>
              <a:t>горизонталі</a:t>
            </a:r>
            <a:r>
              <a:rPr lang="ru-RU" dirty="0" smtClean="0"/>
              <a:t>, </a:t>
            </a:r>
            <a:r>
              <a:rPr lang="ru-RU" dirty="0" err="1" smtClean="0"/>
              <a:t>вертикалі</a:t>
            </a:r>
            <a:r>
              <a:rPr lang="ru-RU" dirty="0" smtClean="0"/>
              <a:t> </a:t>
            </a:r>
            <a:r>
              <a:rPr lang="ru-RU" dirty="0" err="1" smtClean="0"/>
              <a:t>і</a:t>
            </a:r>
            <a:r>
              <a:rPr lang="ru-RU" dirty="0" smtClean="0"/>
              <a:t> </a:t>
            </a:r>
            <a:r>
              <a:rPr lang="ru-RU" dirty="0" err="1" smtClean="0"/>
              <a:t>глибині</a:t>
            </a:r>
            <a:r>
              <a:rPr lang="ru-RU" dirty="0" smtClean="0"/>
              <a:t>. </a:t>
            </a:r>
            <a:r>
              <a:rPr lang="ru-RU" dirty="0" err="1" smtClean="0"/>
              <a:t>Різне</a:t>
            </a:r>
            <a:r>
              <a:rPr lang="ru-RU" dirty="0" smtClean="0"/>
              <a:t> </a:t>
            </a:r>
            <a:r>
              <a:rPr lang="ru-RU" dirty="0" err="1" smtClean="0"/>
              <a:t>розвиток</a:t>
            </a:r>
            <a:r>
              <a:rPr lang="ru-RU" dirty="0" smtClean="0"/>
              <a:t> </a:t>
            </a:r>
            <a:r>
              <a:rPr lang="ru-RU" dirty="0" err="1" smtClean="0"/>
              <a:t>форми</a:t>
            </a:r>
            <a:r>
              <a:rPr lang="ru-RU" dirty="0" smtClean="0"/>
              <a:t> в тому </a:t>
            </a:r>
            <a:r>
              <a:rPr lang="ru-RU" dirty="0" err="1" smtClean="0"/>
              <a:t>чи</a:t>
            </a:r>
            <a:r>
              <a:rPr lang="ru-RU" dirty="0" smtClean="0"/>
              <a:t> </a:t>
            </a:r>
            <a:r>
              <a:rPr lang="ru-RU" dirty="0" err="1" smtClean="0"/>
              <a:t>іншому</a:t>
            </a:r>
            <a:r>
              <a:rPr lang="ru-RU" dirty="0" smtClean="0"/>
              <a:t> </a:t>
            </a:r>
            <a:r>
              <a:rPr lang="ru-RU" dirty="0" err="1" smtClean="0"/>
              <a:t>напрямку</a:t>
            </a:r>
            <a:r>
              <a:rPr lang="ru-RU" dirty="0" smtClean="0"/>
              <a:t> </a:t>
            </a:r>
            <a:r>
              <a:rPr lang="ru-RU" dirty="0" err="1" smtClean="0"/>
              <a:t>обумовлює</a:t>
            </a:r>
            <a:r>
              <a:rPr lang="ru-RU" dirty="0" smtClean="0"/>
              <a:t> </a:t>
            </a:r>
            <a:r>
              <a:rPr lang="ru-RU" dirty="0" err="1" smtClean="0"/>
              <a:t>різний</a:t>
            </a:r>
            <a:r>
              <a:rPr lang="ru-RU" dirty="0" smtClean="0"/>
              <a:t> </a:t>
            </a:r>
            <a:r>
              <a:rPr lang="ru-RU" dirty="0" err="1" smtClean="0"/>
              <a:t>його</a:t>
            </a:r>
            <a:r>
              <a:rPr lang="ru-RU" dirty="0" smtClean="0"/>
              <a:t> </a:t>
            </a:r>
            <a:r>
              <a:rPr lang="ru-RU" dirty="0" err="1" smtClean="0"/>
              <a:t>пластичний</a:t>
            </a:r>
            <a:r>
              <a:rPr lang="ru-RU" dirty="0" smtClean="0"/>
              <a:t> характер - </a:t>
            </a:r>
            <a:r>
              <a:rPr lang="ru-RU" dirty="0" err="1" smtClean="0"/>
              <a:t>лінійний</a:t>
            </a:r>
            <a:r>
              <a:rPr lang="ru-RU" dirty="0" smtClean="0"/>
              <a:t>, </a:t>
            </a:r>
            <a:r>
              <a:rPr lang="ru-RU" dirty="0" err="1" smtClean="0"/>
              <a:t>площинний</a:t>
            </a:r>
            <a:r>
              <a:rPr lang="ru-RU" dirty="0" smtClean="0"/>
              <a:t>, </a:t>
            </a:r>
            <a:r>
              <a:rPr lang="ru-RU" dirty="0" err="1" smtClean="0"/>
              <a:t>об'ємний</a:t>
            </a:r>
            <a:r>
              <a:rPr lang="ru-RU" dirty="0" smtClean="0"/>
              <a:t> </a:t>
            </a:r>
            <a:r>
              <a:rPr lang="ru-RU" dirty="0" err="1" smtClean="0"/>
              <a:t>і</a:t>
            </a:r>
            <a:r>
              <a:rPr lang="ru-RU" dirty="0" smtClean="0"/>
              <a:t> </a:t>
            </a:r>
            <a:r>
              <a:rPr lang="ru-RU" dirty="0" err="1" smtClean="0"/>
              <a:t>просторовий</a:t>
            </a:r>
            <a:r>
              <a:rPr lang="ru-RU" dirty="0" smtClean="0"/>
              <a:t>. </a:t>
            </a:r>
            <a:r>
              <a:rPr lang="ru-RU" dirty="0" err="1" smtClean="0"/>
              <a:t>Зупинимося</a:t>
            </a:r>
            <a:r>
              <a:rPr lang="ru-RU" dirty="0" smtClean="0"/>
              <a:t> на кожному </a:t>
            </a:r>
            <a:r>
              <a:rPr lang="ru-RU" dirty="0" err="1" smtClean="0"/>
              <a:t>з</a:t>
            </a:r>
            <a:r>
              <a:rPr lang="ru-RU" dirty="0" smtClean="0"/>
              <a:t> </a:t>
            </a:r>
            <a:r>
              <a:rPr lang="ru-RU" dirty="0" err="1" smtClean="0"/>
              <a:t>цих</a:t>
            </a:r>
            <a:r>
              <a:rPr lang="ru-RU" dirty="0" smtClean="0"/>
              <a:t> </a:t>
            </a:r>
            <a:r>
              <a:rPr lang="ru-RU" dirty="0" err="1" smtClean="0"/>
              <a:t>видів</a:t>
            </a:r>
            <a:r>
              <a:rPr lang="ru-RU" dirty="0" smtClean="0"/>
              <a:t> </a:t>
            </a:r>
            <a:r>
              <a:rPr lang="ru-RU" dirty="0" err="1" smtClean="0"/>
              <a:t>пластичних</a:t>
            </a:r>
            <a:r>
              <a:rPr lang="ru-RU" dirty="0" smtClean="0"/>
              <a:t> форм.</a:t>
            </a:r>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a:t>
            </a:r>
            <a:endParaRPr lang="uk-UA" dirty="0"/>
          </a:p>
        </p:txBody>
      </p:sp>
      <p:sp>
        <p:nvSpPr>
          <p:cNvPr id="3" name="Содержимое 2"/>
          <p:cNvSpPr>
            <a:spLocks noGrp="1"/>
          </p:cNvSpPr>
          <p:nvPr>
            <p:ph idx="1"/>
          </p:nvPr>
        </p:nvSpPr>
        <p:spPr/>
        <p:txBody>
          <a:bodyPr>
            <a:normAutofit fontScale="92500" lnSpcReduction="10000"/>
          </a:bodyPr>
          <a:lstStyle/>
          <a:p>
            <a:r>
              <a:rPr lang="uk-UA" dirty="0" smtClean="0"/>
              <a:t>1 Історія</a:t>
            </a:r>
          </a:p>
          <a:p>
            <a:r>
              <a:rPr lang="uk-UA" dirty="0" smtClean="0"/>
              <a:t>2 Приклади давньогрецької графіки</a:t>
            </a:r>
          </a:p>
          <a:p>
            <a:r>
              <a:rPr lang="uk-UA" dirty="0" smtClean="0"/>
              <a:t>3 Засоби художньої виразності графіки</a:t>
            </a:r>
          </a:p>
          <a:p>
            <a:r>
              <a:rPr lang="uk-UA" dirty="0" smtClean="0"/>
              <a:t>4</a:t>
            </a:r>
            <a:r>
              <a:rPr lang="en-US" dirty="0" smtClean="0"/>
              <a:t> </a:t>
            </a:r>
            <a:r>
              <a:rPr lang="uk-UA" dirty="0" smtClean="0"/>
              <a:t>Засоби виразності графіки:</a:t>
            </a:r>
          </a:p>
          <a:p>
            <a:pPr marL="1977390" lvl="5" indent="-514350">
              <a:buFont typeface="Wingdings" pitchFamily="2" charset="2"/>
              <a:buChar char="Ø"/>
            </a:pPr>
            <a:r>
              <a:rPr lang="uk-UA" dirty="0" smtClean="0"/>
              <a:t>Лінія </a:t>
            </a:r>
            <a:endParaRPr lang="uk-UA" dirty="0" smtClean="0"/>
          </a:p>
          <a:p>
            <a:pPr marL="1977390" lvl="5" indent="-514350">
              <a:buFont typeface="Wingdings" pitchFamily="2" charset="2"/>
              <a:buChar char="Ø"/>
            </a:pPr>
            <a:r>
              <a:rPr lang="uk-UA" dirty="0" smtClean="0"/>
              <a:t>Пляма</a:t>
            </a:r>
          </a:p>
          <a:p>
            <a:pPr marL="1977390" lvl="5" indent="-514350">
              <a:buFont typeface="Wingdings" pitchFamily="2" charset="2"/>
              <a:buChar char="Ø"/>
            </a:pPr>
            <a:r>
              <a:rPr lang="uk-UA" dirty="0" smtClean="0"/>
              <a:t>Крапка </a:t>
            </a:r>
            <a:endParaRPr lang="uk-UA" dirty="0" smtClean="0"/>
          </a:p>
          <a:p>
            <a:pPr marL="1977390" lvl="5" indent="-514350">
              <a:buFont typeface="Wingdings" pitchFamily="2" charset="2"/>
              <a:buChar char="Ø"/>
            </a:pPr>
            <a:r>
              <a:rPr lang="uk-UA" dirty="0" smtClean="0"/>
              <a:t>Колір </a:t>
            </a:r>
            <a:endParaRPr lang="uk-UA" dirty="0" smtClean="0"/>
          </a:p>
          <a:p>
            <a:r>
              <a:rPr lang="uk-UA" dirty="0" smtClean="0"/>
              <a:t>5 Пластика</a:t>
            </a:r>
          </a:p>
          <a:p>
            <a:r>
              <a:rPr lang="uk-UA" dirty="0" smtClean="0"/>
              <a:t>6</a:t>
            </a:r>
            <a:endParaRPr lang="uk-UA" dirty="0" smtClean="0"/>
          </a:p>
          <a:p>
            <a:pPr marL="1977390" lvl="5" indent="-514350">
              <a:buFont typeface="Wingdings" pitchFamily="2" charset="2"/>
              <a:buChar char="Ø"/>
            </a:pPr>
            <a:endParaRPr lang="uk-UA" dirty="0" smtClean="0"/>
          </a:p>
          <a:p>
            <a:pPr>
              <a:buNone/>
            </a:pPr>
            <a:r>
              <a:rPr lang="uk-UA" dirty="0" smtClean="0"/>
              <a:t>			</a:t>
            </a:r>
            <a:endParaRPr lang="uk-U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Історія </a:t>
            </a:r>
            <a:endParaRPr lang="uk-UA" dirty="0"/>
          </a:p>
        </p:txBody>
      </p:sp>
      <p:sp>
        <p:nvSpPr>
          <p:cNvPr id="3" name="Содержимое 2"/>
          <p:cNvSpPr>
            <a:spLocks noGrp="1"/>
          </p:cNvSpPr>
          <p:nvPr>
            <p:ph idx="1"/>
          </p:nvPr>
        </p:nvSpPr>
        <p:spPr/>
        <p:txBody>
          <a:bodyPr>
            <a:normAutofit fontScale="70000" lnSpcReduction="20000"/>
          </a:bodyPr>
          <a:lstStyle/>
          <a:p>
            <a:r>
              <a:rPr lang="uk-UA" dirty="0" smtClean="0"/>
              <a:t>Графіка - це вид мистецтва, назва якого походить від грецького слова, що в перекладі означає "пишу, дряпаю, малюю". Графіку можна вважати основою всіх образотворчих мистецтв. Адже основним засобом створення художнього образу у графіці виступає найпростіший для людини спосіб відтворення побаченого - лінія, штрих, які творять контур предмету або фігури.</a:t>
            </a:r>
          </a:p>
          <a:p>
            <a:endParaRPr lang="uk-UA" dirty="0" smtClean="0"/>
          </a:p>
          <a:p>
            <a:r>
              <a:rPr lang="uk-UA" dirty="0" smtClean="0"/>
              <a:t>З-поміж якого, малюнок - це найдавніший вид графіки, з нього і починається зародження образотворчого мистецтва. Найтрадиційнішим різновидом графіки й досі залишається малюнок. Витоки малюнку можна знайти у </a:t>
            </a:r>
            <a:r>
              <a:rPr lang="uk-UA" dirty="0" err="1" smtClean="0"/>
              <a:t>наскельному</a:t>
            </a:r>
            <a:r>
              <a:rPr lang="uk-UA" dirty="0" smtClean="0"/>
              <a:t> живописі неоліту, у античному вазописі, середньовічній мініатюрі. Основою для малюнку слугували вологий пісок, пласке каміння, волога глина. З часом малюнки перенесли на керамічні вироби і тканини. В Давній Греції головними виразними якостями графіки були лінії і силуети (античний </a:t>
            </a:r>
            <a:r>
              <a:rPr lang="uk-UA" dirty="0" err="1" smtClean="0"/>
              <a:t>чорнофігурний</a:t>
            </a:r>
            <a:r>
              <a:rPr lang="uk-UA" dirty="0" smtClean="0"/>
              <a:t> вазопис, </a:t>
            </a:r>
            <a:r>
              <a:rPr lang="uk-UA" dirty="0" err="1" smtClean="0"/>
              <a:t>червонофігурний</a:t>
            </a:r>
            <a:r>
              <a:rPr lang="uk-UA" dirty="0" smtClean="0"/>
              <a:t> вазопис ). З епохи Відродження малюнок набуває самостійного значення у формі ескізів, альбомних замальовок, етюдів, які виконуються із застосуванням багатьох засобів: олівця, вугілля, крейди, сангіни, пера, пензликів і різних сортів чорнил, туші, акварелі.</a:t>
            </a:r>
          </a:p>
          <a:p>
            <a:endParaRPr lang="uk-U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normAutofit fontScale="77500" lnSpcReduction="20000"/>
          </a:bodyPr>
          <a:lstStyle/>
          <a:p>
            <a:r>
              <a:rPr lang="uk-UA" dirty="0" smtClean="0"/>
              <a:t>Ускладнення графіки йшло разом з винаходом нових фарб - акварелі, гуаші, пастелі, темпери. Хоча в використанні цих фарб певну роль відіграє колорит, а також можливість використання багатьох фарб, що не притаманно первісній графіці.</a:t>
            </a:r>
          </a:p>
          <a:p>
            <a:endParaRPr lang="uk-UA" dirty="0" smtClean="0"/>
          </a:p>
          <a:p>
            <a:r>
              <a:rPr lang="uk-UA" dirty="0" smtClean="0"/>
              <a:t>З часом ускладнилися засоби друкованої графіки - офорт, літографія, ліногравюра тощо. Інший різновид графіки - гравюра або естамп (станкова графіка). Це вид графіки, в якому зображення є друкованим відбитком рельєфного малюнку, який виконується художником на тому чи іншому матеріалі. Існує дуже багато різновидів гравюри. Це гравюра на дереві та лінолеумі (ксилографія та ліногравюра), гравюра на металі, пунктирна манера, м'який лак, суха голка, офорт, літографія. При цьому висока художня вартість віртуозно виконаних малюнків не втратилася. Це довели дорогоцінні малюнки геніїв від італійського Відродження і бароко до майстрів сучасності (малюнки Леонардо </a:t>
            </a:r>
            <a:r>
              <a:rPr lang="uk-UA" dirty="0" err="1" smtClean="0"/>
              <a:t>да</a:t>
            </a:r>
            <a:r>
              <a:rPr lang="uk-UA" dirty="0" smtClean="0"/>
              <a:t> Вінчі, </a:t>
            </a:r>
            <a:r>
              <a:rPr lang="uk-UA" dirty="0" err="1" smtClean="0"/>
              <a:t>Боттічеллі</a:t>
            </a:r>
            <a:r>
              <a:rPr lang="uk-UA" dirty="0" smtClean="0"/>
              <a:t>, Рафаеля, Мікеланджело, </a:t>
            </a:r>
            <a:r>
              <a:rPr lang="uk-UA" dirty="0" err="1" smtClean="0"/>
              <a:t>Босха</a:t>
            </a:r>
            <a:r>
              <a:rPr lang="uk-UA" dirty="0" smtClean="0"/>
              <a:t> і </a:t>
            </a:r>
            <a:r>
              <a:rPr lang="uk-UA" dirty="0" err="1" smtClean="0"/>
              <a:t>Грюневальда</a:t>
            </a:r>
            <a:r>
              <a:rPr lang="uk-UA" dirty="0" smtClean="0"/>
              <a:t>, Рембрандта, архітектора </a:t>
            </a:r>
            <a:r>
              <a:rPr lang="uk-UA" dirty="0" err="1" smtClean="0"/>
              <a:t>Баженова</a:t>
            </a:r>
            <a:r>
              <a:rPr lang="uk-UA" dirty="0" smtClean="0"/>
              <a:t>, Едуарда Мане, </a:t>
            </a:r>
            <a:r>
              <a:rPr lang="uk-UA" dirty="0" err="1" smtClean="0"/>
              <a:t>Родена</a:t>
            </a:r>
            <a:r>
              <a:rPr lang="uk-UA" dirty="0" smtClean="0"/>
              <a:t>, Павла </a:t>
            </a:r>
            <a:r>
              <a:rPr lang="uk-UA" dirty="0" err="1" smtClean="0"/>
              <a:t>Коріна</a:t>
            </a:r>
            <a:r>
              <a:rPr lang="uk-UA" dirty="0" smtClean="0"/>
              <a:t>, Дмитра </a:t>
            </a:r>
            <a:r>
              <a:rPr lang="uk-UA" dirty="0" err="1" smtClean="0"/>
              <a:t>Жилінського</a:t>
            </a:r>
            <a:r>
              <a:rPr lang="uk-UA" dirty="0" smtClean="0"/>
              <a:t>, київського графіка Сергія </a:t>
            </a:r>
            <a:r>
              <a:rPr lang="uk-UA" dirty="0" err="1" smtClean="0"/>
              <a:t>Конончука</a:t>
            </a:r>
            <a:r>
              <a:rPr lang="uk-UA" dirty="0" smtClean="0"/>
              <a:t>).</a:t>
            </a:r>
          </a:p>
          <a:p>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Приклади </a:t>
            </a:r>
            <a:br>
              <a:rPr lang="uk-UA" dirty="0" smtClean="0"/>
            </a:br>
            <a:r>
              <a:rPr lang="uk-UA" dirty="0" smtClean="0"/>
              <a:t>давньогрецької графіки</a:t>
            </a:r>
            <a:endParaRPr lang="uk-UA" dirty="0"/>
          </a:p>
        </p:txBody>
      </p:sp>
      <p:pic>
        <p:nvPicPr>
          <p:cNvPr id="1027" name="Picture 3"/>
          <p:cNvPicPr>
            <a:picLocks noChangeAspect="1" noChangeArrowheads="1"/>
          </p:cNvPicPr>
          <p:nvPr/>
        </p:nvPicPr>
        <p:blipFill>
          <a:blip r:embed="rId2" cstate="print"/>
          <a:srcRect/>
          <a:stretch>
            <a:fillRect/>
          </a:stretch>
        </p:blipFill>
        <p:spPr bwMode="auto">
          <a:xfrm>
            <a:off x="2771800" y="1916832"/>
            <a:ext cx="2912740" cy="326053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0310" y="2492896"/>
            <a:ext cx="2448272" cy="367240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724128" y="2636912"/>
            <a:ext cx="2951981" cy="3440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t>Засоби художньої виразності графіки</a:t>
            </a:r>
            <a:endParaRPr lang="uk-UA" sz="4000" dirty="0"/>
          </a:p>
        </p:txBody>
      </p:sp>
      <p:sp>
        <p:nvSpPr>
          <p:cNvPr id="3" name="Содержимое 2"/>
          <p:cNvSpPr>
            <a:spLocks noGrp="1"/>
          </p:cNvSpPr>
          <p:nvPr>
            <p:ph idx="1"/>
          </p:nvPr>
        </p:nvSpPr>
        <p:spPr/>
        <p:txBody>
          <a:bodyPr>
            <a:normAutofit fontScale="62500" lnSpcReduction="20000"/>
          </a:bodyPr>
          <a:lstStyle/>
          <a:p>
            <a:r>
              <a:rPr lang="uk-UA" dirty="0" smtClean="0"/>
              <a:t>Графіка – мистецтво малюнку. Плавність або строкатість лінії, її м’якість або твердість, уривчастість або безперервність, ступінь тонкості, сухості чи товщини, жирності – все це має значення та використовується художником задля різнобічного відтворення дійсності. Лінія в змозі передати  обриси предметів, їх фактуру та характер. Графіка найоперативніший образотворчий вид мистецтва.</a:t>
            </a:r>
          </a:p>
          <a:p>
            <a:endParaRPr lang="uk-UA" dirty="0" smtClean="0"/>
          </a:p>
          <a:p>
            <a:r>
              <a:rPr lang="uk-UA" dirty="0" smtClean="0"/>
              <a:t>         Широко використовується у графіці пляма: рівно зафарбована, різна за кольором, формі, розміру, густоті, характеру тону. Все це дозволяє плямі створити ілюзію об’єму, глибини, допомагає точніше виразити реальність. Чорно-білі малюнки не здаються однотонними, бо це пояснюється тим, що кожний колір, у тому числі й чорний, має безліч відтінків.</a:t>
            </a:r>
          </a:p>
          <a:p>
            <a:endParaRPr lang="uk-UA" dirty="0" smtClean="0"/>
          </a:p>
          <a:p>
            <a:r>
              <a:rPr lang="uk-UA" dirty="0" smtClean="0"/>
              <a:t>Різниця в градації кольору від найтемнішого до найсвітлішого виражається поняттям тон. Художники відчувають найтоншу градацію одного й того ж тону. Тон допомагає передати якість предмету, його об’єм та інші властивості. Однокольоровий (чорно-білий) малюнок інколи називають «тоновим».</a:t>
            </a:r>
          </a:p>
          <a:p>
            <a:endParaRPr lang="uk-UA" dirty="0" smtClean="0"/>
          </a:p>
          <a:p>
            <a:r>
              <a:rPr lang="uk-UA" dirty="0" smtClean="0"/>
              <a:t>Таким чином, лінія, пляма, тон – основні виражальні засоби в графіці.</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Графіка</a:t>
            </a:r>
            <a:endParaRPr lang="uk-UA" dirty="0"/>
          </a:p>
        </p:txBody>
      </p:sp>
      <p:sp>
        <p:nvSpPr>
          <p:cNvPr id="3" name="Содержимое 2"/>
          <p:cNvSpPr>
            <a:spLocks noGrp="1"/>
          </p:cNvSpPr>
          <p:nvPr>
            <p:ph idx="1"/>
          </p:nvPr>
        </p:nvSpPr>
        <p:spPr/>
        <p:txBody>
          <a:bodyPr>
            <a:normAutofit fontScale="92500" lnSpcReduction="10000"/>
          </a:bodyPr>
          <a:lstStyle/>
          <a:p>
            <a:r>
              <a:rPr lang="uk-UA" dirty="0" smtClean="0"/>
              <a:t>Використовується як засіб передачі на площині тієї чи іншої смисловий (текстової чи образотворчої) інформації, а також суто художньої (декоративної) розробки форми, графічні засоби включають в себе такі компоненти, як: точка, лінія, пляма (або тон) і колір. Розкриємо художні властивості кожного графічного кошти окремо</a:t>
            </a:r>
            <a:r>
              <a:rPr lang="uk-UA" dirty="0" smtClean="0"/>
              <a:t>.</a:t>
            </a:r>
          </a:p>
          <a:p>
            <a:pPr>
              <a:buNone/>
            </a:pPr>
            <a:endParaRPr lang="ru-RU" dirty="0" smtClean="0"/>
          </a:p>
          <a:p>
            <a:r>
              <a:rPr lang="ru-RU" dirty="0" smtClean="0"/>
              <a:t> Три </a:t>
            </a:r>
            <a:r>
              <a:rPr lang="ru-RU" dirty="0" err="1" smtClean="0"/>
              <a:t>основні</a:t>
            </a:r>
            <a:r>
              <a:rPr lang="ru-RU" dirty="0" smtClean="0"/>
              <a:t> </a:t>
            </a:r>
            <a:r>
              <a:rPr lang="ru-RU" dirty="0" err="1" smtClean="0"/>
              <a:t>елементи</a:t>
            </a:r>
            <a:r>
              <a:rPr lang="ru-RU" dirty="0" smtClean="0"/>
              <a:t>: точка, </a:t>
            </a:r>
            <a:r>
              <a:rPr lang="ru-RU" dirty="0" err="1" smtClean="0"/>
              <a:t>лінія</a:t>
            </a:r>
            <a:r>
              <a:rPr lang="ru-RU" dirty="0" smtClean="0"/>
              <a:t>, </a:t>
            </a:r>
            <a:r>
              <a:rPr lang="ru-RU" dirty="0" err="1" smtClean="0"/>
              <a:t>пляма</a:t>
            </a:r>
            <a:r>
              <a:rPr lang="ru-RU" dirty="0" smtClean="0"/>
              <a:t>. У точки </a:t>
            </a:r>
            <a:r>
              <a:rPr lang="ru-RU" dirty="0" err="1" smtClean="0"/>
              <a:t>і</a:t>
            </a:r>
            <a:r>
              <a:rPr lang="ru-RU" dirty="0" smtClean="0"/>
              <a:t> </a:t>
            </a:r>
            <a:r>
              <a:rPr lang="ru-RU" dirty="0" err="1" smtClean="0"/>
              <a:t>лінії</a:t>
            </a:r>
            <a:r>
              <a:rPr lang="ru-RU" dirty="0" smtClean="0"/>
              <a:t> </a:t>
            </a:r>
            <a:r>
              <a:rPr lang="ru-RU" dirty="0" err="1" smtClean="0"/>
              <a:t>немає</a:t>
            </a:r>
            <a:r>
              <a:rPr lang="ru-RU" dirty="0" smtClean="0"/>
              <a:t> </a:t>
            </a:r>
            <a:r>
              <a:rPr lang="ru-RU" dirty="0" err="1" smtClean="0"/>
              <a:t>властивостей</a:t>
            </a:r>
            <a:r>
              <a:rPr lang="ru-RU" dirty="0" smtClean="0"/>
              <a:t> (</a:t>
            </a:r>
            <a:r>
              <a:rPr lang="ru-RU" dirty="0" err="1" smtClean="0"/>
              <a:t>крім</a:t>
            </a:r>
            <a:r>
              <a:rPr lang="ru-RU" dirty="0" smtClean="0"/>
              <a:t> одного: </a:t>
            </a:r>
            <a:r>
              <a:rPr lang="ru-RU" dirty="0" err="1" smtClean="0"/>
              <a:t>якщо</a:t>
            </a:r>
            <a:r>
              <a:rPr lang="ru-RU" dirty="0" smtClean="0"/>
              <a:t> точку </a:t>
            </a:r>
            <a:r>
              <a:rPr lang="ru-RU" dirty="0" err="1" smtClean="0"/>
              <a:t>збільшити</a:t>
            </a:r>
            <a:r>
              <a:rPr lang="ru-RU" dirty="0" smtClean="0"/>
              <a:t> до </a:t>
            </a:r>
            <a:r>
              <a:rPr lang="ru-RU" dirty="0" err="1" smtClean="0"/>
              <a:t>певних</a:t>
            </a:r>
            <a:r>
              <a:rPr lang="ru-RU" dirty="0" smtClean="0"/>
              <a:t> </a:t>
            </a:r>
            <a:r>
              <a:rPr lang="ru-RU" dirty="0" err="1" smtClean="0"/>
              <a:t>розмірів</a:t>
            </a:r>
            <a:r>
              <a:rPr lang="ru-RU" dirty="0" smtClean="0"/>
              <a:t>, вона </a:t>
            </a:r>
            <a:r>
              <a:rPr lang="ru-RU" dirty="0" err="1" smtClean="0"/>
              <a:t>перетворюється</a:t>
            </a:r>
            <a:r>
              <a:rPr lang="ru-RU" dirty="0" smtClean="0"/>
              <a:t> на </a:t>
            </a:r>
            <a:r>
              <a:rPr lang="ru-RU" dirty="0" err="1" smtClean="0"/>
              <a:t>пляму</a:t>
            </a:r>
            <a:r>
              <a:rPr lang="ru-RU" dirty="0" smtClean="0"/>
              <a:t>, </a:t>
            </a:r>
            <a:r>
              <a:rPr lang="ru-RU" dirty="0" err="1" smtClean="0"/>
              <a:t>і</a:t>
            </a:r>
            <a:r>
              <a:rPr lang="ru-RU" dirty="0" smtClean="0"/>
              <a:t> </a:t>
            </a:r>
            <a:r>
              <a:rPr lang="ru-RU" dirty="0" err="1" smtClean="0"/>
              <a:t>навпаки</a:t>
            </a:r>
            <a:r>
              <a:rPr lang="ru-RU" dirty="0" smtClean="0"/>
              <a:t>)</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Крапка </a:t>
            </a:r>
            <a:endParaRPr lang="uk-UA" dirty="0"/>
          </a:p>
        </p:txBody>
      </p:sp>
      <p:sp>
        <p:nvSpPr>
          <p:cNvPr id="3" name="Содержимое 2"/>
          <p:cNvSpPr>
            <a:spLocks noGrp="1"/>
          </p:cNvSpPr>
          <p:nvPr>
            <p:ph idx="1"/>
          </p:nvPr>
        </p:nvSpPr>
        <p:spPr>
          <a:xfrm>
            <a:off x="457200" y="1935480"/>
            <a:ext cx="8229600" cy="4589864"/>
          </a:xfrm>
        </p:spPr>
        <p:txBody>
          <a:bodyPr>
            <a:normAutofit fontScale="77500" lnSpcReduction="20000"/>
          </a:bodyPr>
          <a:lstStyle/>
          <a:p>
            <a:r>
              <a:rPr lang="uk-UA" dirty="0" smtClean="0"/>
              <a:t> </a:t>
            </a:r>
            <a:r>
              <a:rPr lang="uk-UA" dirty="0" smtClean="0"/>
              <a:t>Виділяється як графічний акцент на площині. Незважаючи на свої відносно малі розміри, володіє вельми широкими можливостями в побудові композиції. Дуже часто саме вона є центром всього її ладу. Розглянута в якості композиційного засобу, точка може фокусувати на собі увагу глядача. Все залежить від виявлених у композиції її властивостей: розташування на площині, відносного розміру, силуету, щільності заповнення, яскравості та </a:t>
            </a:r>
            <a:r>
              <a:rPr lang="uk-UA" dirty="0" err="1" smtClean="0"/>
              <a:t>ін</a:t>
            </a:r>
            <a:r>
              <a:rPr lang="uk-UA" dirty="0" smtClean="0"/>
              <a:t> У цьому сенсі вона впритул змикається з іншими графічними засобами побудови композиції, їх художніми властивостями. Якщо точка різко відрізняється за властивостями від цих коштів, вона виділяється в композиції найбільше. Якщо ж наближається до них, її домінантне значення знижується. Тоді вона включається в ряд інших засобів, складаючи рівнозначну частина загальної композиції. Так художні властивості точки прямо пов'язуються з властивостями лінії, плями і кольору, утворюючи в цілому гармонійно організовану, графічну площину.</a:t>
            </a:r>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Лінія </a:t>
            </a:r>
            <a:endParaRPr lang="uk-UA" dirty="0"/>
          </a:p>
        </p:txBody>
      </p:sp>
      <p:sp>
        <p:nvSpPr>
          <p:cNvPr id="3" name="Содержимое 2"/>
          <p:cNvSpPr>
            <a:spLocks noGrp="1"/>
          </p:cNvSpPr>
          <p:nvPr>
            <p:ph idx="1"/>
          </p:nvPr>
        </p:nvSpPr>
        <p:spPr/>
        <p:txBody>
          <a:bodyPr>
            <a:normAutofit fontScale="62500" lnSpcReduction="20000"/>
          </a:bodyPr>
          <a:lstStyle/>
          <a:p>
            <a:endParaRPr lang="uk-UA" dirty="0" smtClean="0"/>
          </a:p>
          <a:p>
            <a:r>
              <a:rPr lang="uk-UA" dirty="0" smtClean="0"/>
              <a:t> За формою характеризується протяжністю чи розвитком на площині в одному координатному напрямку (у довжину). Характер лінійно-графічної форми багато в чому визначається матеріалом і технікою її виконання. Рейсфедер «дає» тонку, пряму, чітку (чорну) лінію. Олівець - </a:t>
            </a:r>
            <a:r>
              <a:rPr lang="uk-UA" dirty="0" err="1" smtClean="0"/>
              <a:t>боле</a:t>
            </a:r>
            <a:r>
              <a:rPr lang="uk-UA" dirty="0" smtClean="0"/>
              <a:t> світлу, вільного накреслення. Перо - тонку з потовщенням, «живу» лінію. Соус - «жирну», «оксамитову» і т.д. Будуючи лінійно-графічну композицію, важливо якомога яскравіше виявляти специфічні властивості ліній різного виконання. При роботі з комп'ютером проблема матеріалу і техніки виконання ліній усувається. Дизайнер просто використовує вже готові лінійно-графічні форми, підбираючи їх відповідно до розв'язуваної композиційної завданням. Сама завдання визначається змістом композиції. Її складність обумовлює самий широкий і глибокий вибір лінійно-графічних форм. Важливо відчути й усвідомити необхідність використання тієї чи іншої форми, передавши їх на аркуші ватману і побудувавши на їх основі різні формальні композиції. При цьому важливо вирішувати різні композиційно-художні завдання. Тільки після цього робота на комп'ютері може дати свої позитивні результати. Далі представлені деякі види лінійно-графічних форм. Вони показують багатий арсенал композиційно-художніх можливостей лінії.</a:t>
            </a: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TotalTime>
  <Words>1478</Words>
  <Application>Microsoft Office PowerPoint</Application>
  <PresentationFormat>Экран (4:3)</PresentationFormat>
  <Paragraphs>55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Графіка – засоби виразності</vt:lpstr>
      <vt:lpstr>Зміст:</vt:lpstr>
      <vt:lpstr>Історія </vt:lpstr>
      <vt:lpstr>Слайд 4</vt:lpstr>
      <vt:lpstr>Приклади  давньогрецької графіки</vt:lpstr>
      <vt:lpstr>Засоби художньої виразності графіки</vt:lpstr>
      <vt:lpstr>Графіка</vt:lpstr>
      <vt:lpstr>Крапка </vt:lpstr>
      <vt:lpstr>Лінія </vt:lpstr>
      <vt:lpstr>Слайд 10</vt:lpstr>
      <vt:lpstr>Пляма</vt:lpstr>
      <vt:lpstr>Колір </vt:lpstr>
      <vt:lpstr>Пластика </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Графіка – засоби виразності</dc:title>
  <dc:creator>GAMPER</dc:creator>
  <cp:lastModifiedBy>GAMPER</cp:lastModifiedBy>
  <cp:revision>23</cp:revision>
  <dcterms:created xsi:type="dcterms:W3CDTF">2014-01-02T13:52:44Z</dcterms:created>
  <dcterms:modified xsi:type="dcterms:W3CDTF">2014-01-02T18:21:28Z</dcterms:modified>
</cp:coreProperties>
</file>