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72" r:id="rId5"/>
    <p:sldId id="260" r:id="rId6"/>
    <p:sldId id="263" r:id="rId7"/>
    <p:sldId id="274" r:id="rId8"/>
    <p:sldId id="261" r:id="rId9"/>
    <p:sldId id="273" r:id="rId10"/>
    <p:sldId id="262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51099-F6CD-450B-BF18-8C2D24E44F2D}" type="datetimeFigureOut">
              <a:rPr lang="ru-RU" smtClean="0"/>
              <a:t>07.08.2013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801E5-0F33-4886-91B7-945107E474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активного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іплення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матеріалу переходимо за посиланнями на вправи, після виконання  вправи – закриваємо документ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mtt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801E5-0F33-4886-91B7-945107E474B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активного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іплення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матеріалу переходимо за посиланнями на вправи, після виконання  вправи – закриваємо документ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mtt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801E5-0F33-4886-91B7-945107E474B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активного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іплення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матеріалу переходимо за посиланнями на вправи, після виконання  вправи – закриваємо документ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mtt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801E5-0F33-4886-91B7-945107E474B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активного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іплення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матеріалу переходимо за посиланнями на вправи, після виконання  вправи – закриваємо документ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mtt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801E5-0F33-4886-91B7-945107E474B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1306_&#1074;&#1087;&#1088;&#1072;&#1074;&#1072;_4.mt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1303_&#1074;&#1087;&#1088;&#1072;&#1074;&#1072;_1.mtt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1304_&#1074;&#1087;&#1088;&#1072;&#1074;&#1072;_2.mtt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1305_&#1074;&#1087;&#1088;&#1072;&#1074;&#1072;_3.mt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78581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Світ галактик. Квазари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072074"/>
            <a:ext cx="2500330" cy="857256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АСТРОНОМ</a:t>
            </a:r>
            <a:r>
              <a:rPr lang="uk-UA" sz="2000" b="1" dirty="0" smtClean="0">
                <a:solidFill>
                  <a:srgbClr val="0070C0"/>
                </a:solidFill>
              </a:rPr>
              <a:t>ІЯ 11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урок  12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рівень стандарту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 dirty="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56" y="-1464479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 dirty="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0206" y="857232"/>
            <a:ext cx="5394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Тема 8. БУДОВА Й ЕВОЛЮЦІЯ ВСЕСВІТУ (2год)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" name="Рисунок 3" descr="http://izmaylovo.ru/upload/iblock/e7f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14554"/>
            <a:ext cx="4429156" cy="4283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Моделі Всесвіту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501122" cy="5214974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ЧИ МАЄ ВСЕСВІТ МЕЖУ У ПРОТОРІ?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rgbClr val="0070C0"/>
                </a:solidFill>
              </a:rPr>
              <a:t>У нескінченому і безмежному просторі та часі Всесвіт не має країв і містить нескінчену кількість зір та галактик       Космологічні парадокси:</a:t>
            </a:r>
          </a:p>
          <a:p>
            <a:pPr marL="450850" lvl="1" indent="-273050">
              <a:buFont typeface="Wingdings" pitchFamily="2" charset="2"/>
              <a:buChar char="Ø"/>
            </a:pPr>
            <a:r>
              <a:rPr lang="uk-UA" sz="1800" b="1" dirty="0" smtClean="0">
                <a:solidFill>
                  <a:srgbClr val="0070C0"/>
                </a:solidFill>
              </a:rPr>
              <a:t>Фотометричний (1744р.) :  </a:t>
            </a:r>
            <a:r>
              <a:rPr lang="uk-UA" sz="1800" b="1" i="1" dirty="0" err="1" smtClean="0">
                <a:solidFill>
                  <a:srgbClr val="0070C0"/>
                </a:solidFill>
              </a:rPr>
              <a:t>“Якщо</a:t>
            </a:r>
            <a:r>
              <a:rPr lang="uk-UA" sz="1800" b="1" i="1" dirty="0" smtClean="0">
                <a:solidFill>
                  <a:srgbClr val="0070C0"/>
                </a:solidFill>
              </a:rPr>
              <a:t> Всесвіт нескінчений, то чому вночі темно?</a:t>
            </a:r>
          </a:p>
          <a:p>
            <a:pPr marL="450850" lvl="1" indent="-273050">
              <a:buFont typeface="Wingdings" pitchFamily="2" charset="2"/>
              <a:buChar char="Ø"/>
            </a:pPr>
            <a:r>
              <a:rPr lang="uk-UA" sz="1800" b="1" dirty="0" smtClean="0">
                <a:solidFill>
                  <a:srgbClr val="0070C0"/>
                </a:solidFill>
              </a:rPr>
              <a:t>  Гравітаційний </a:t>
            </a:r>
          </a:p>
          <a:p>
            <a:pPr marL="450850" lvl="1" indent="-273050">
              <a:buFont typeface="Wingdings" pitchFamily="2" charset="2"/>
              <a:buChar char="Ø"/>
            </a:pPr>
            <a:r>
              <a:rPr lang="uk-UA" sz="1800" b="1" dirty="0" err="1" smtClean="0">
                <a:solidFill>
                  <a:srgbClr val="0070C0"/>
                </a:solidFill>
              </a:rPr>
              <a:t>“Теплова</a:t>
            </a:r>
            <a:r>
              <a:rPr lang="uk-UA" sz="1800" b="1" dirty="0" smtClean="0">
                <a:solidFill>
                  <a:srgbClr val="0070C0"/>
                </a:solidFill>
              </a:rPr>
              <a:t> </a:t>
            </a:r>
            <a:r>
              <a:rPr lang="uk-UA" sz="1800" b="1" dirty="0" err="1" smtClean="0">
                <a:solidFill>
                  <a:srgbClr val="0070C0"/>
                </a:solidFill>
              </a:rPr>
              <a:t>смерть”</a:t>
            </a:r>
            <a:r>
              <a:rPr lang="uk-UA" sz="1800" b="1" dirty="0" smtClean="0">
                <a:solidFill>
                  <a:srgbClr val="0070C0"/>
                </a:solidFill>
              </a:rPr>
              <a:t> Всесвіту</a:t>
            </a:r>
          </a:p>
          <a:p>
            <a:pPr marL="50800" indent="-273050"/>
            <a:r>
              <a:rPr lang="uk-UA" sz="1800" b="1" dirty="0" smtClean="0">
                <a:solidFill>
                  <a:srgbClr val="0070C0"/>
                </a:solidFill>
              </a:rPr>
              <a:t>Математики запропонували таку модель: </a:t>
            </a:r>
            <a:r>
              <a:rPr lang="uk-UA" sz="2000" b="1" dirty="0" err="1" smtClean="0">
                <a:solidFill>
                  <a:srgbClr val="C00000"/>
                </a:solidFill>
              </a:rPr>
              <a:t>“</a:t>
            </a:r>
            <a:r>
              <a:rPr lang="uk-UA" sz="2000" b="1" i="1" dirty="0" err="1" smtClean="0">
                <a:solidFill>
                  <a:srgbClr val="C00000"/>
                </a:solidFill>
              </a:rPr>
              <a:t>Всесвіт</a:t>
            </a:r>
            <a:r>
              <a:rPr lang="uk-UA" sz="2000" b="1" i="1" dirty="0" smtClean="0">
                <a:solidFill>
                  <a:srgbClr val="C00000"/>
                </a:solidFill>
              </a:rPr>
              <a:t> може бути безмежним, але </a:t>
            </a:r>
            <a:r>
              <a:rPr lang="uk-UA" sz="2000" b="1" i="1" dirty="0" err="1" smtClean="0">
                <a:solidFill>
                  <a:srgbClr val="C00000"/>
                </a:solidFill>
              </a:rPr>
              <a:t>скінченим”</a:t>
            </a:r>
            <a:r>
              <a:rPr lang="uk-UA" sz="2000" b="1" i="1" dirty="0" smtClean="0">
                <a:solidFill>
                  <a:srgbClr val="C00000"/>
                </a:solidFill>
              </a:rPr>
              <a:t> </a:t>
            </a:r>
            <a:r>
              <a:rPr lang="uk-UA" sz="1800" b="1" i="1" dirty="0" smtClean="0">
                <a:solidFill>
                  <a:srgbClr val="0070C0"/>
                </a:solidFill>
              </a:rPr>
              <a:t>(Коло, сфера)</a:t>
            </a:r>
          </a:p>
          <a:p>
            <a:pPr marL="50800" indent="-273050"/>
            <a:r>
              <a:rPr lang="uk-UA" sz="1800" b="1" dirty="0" smtClean="0">
                <a:solidFill>
                  <a:srgbClr val="0070C0"/>
                </a:solidFill>
              </a:rPr>
              <a:t>Для тривимірного простору закритий Всесвіт, який не має межі, але має скінчений об</a:t>
            </a:r>
            <a:r>
              <a:rPr lang="en-US" sz="1800" b="1" dirty="0" smtClean="0">
                <a:solidFill>
                  <a:srgbClr val="0070C0"/>
                </a:solidFill>
              </a:rPr>
              <a:t>’</a:t>
            </a:r>
            <a:r>
              <a:rPr lang="uk-UA" sz="1800" b="1" dirty="0" err="1" smtClean="0">
                <a:solidFill>
                  <a:srgbClr val="0070C0"/>
                </a:solidFill>
              </a:rPr>
              <a:t>єм</a:t>
            </a:r>
            <a:r>
              <a:rPr lang="uk-UA" sz="1800" b="1" dirty="0" smtClean="0">
                <a:solidFill>
                  <a:srgbClr val="0070C0"/>
                </a:solidFill>
              </a:rPr>
              <a:t>, і отже, обмежену кількість зір і галактик.</a:t>
            </a:r>
          </a:p>
          <a:p>
            <a:pPr marL="50800" indent="-273050"/>
            <a:r>
              <a:rPr lang="uk-UA" sz="1800" b="1" dirty="0" smtClean="0">
                <a:solidFill>
                  <a:srgbClr val="0070C0"/>
                </a:solidFill>
              </a:rPr>
              <a:t>У такому Всесвіті немає центра, всі точки у ньому рівноправні й у всіх напрямках простір однорідний.</a:t>
            </a:r>
          </a:p>
          <a:p>
            <a:pPr marL="50800" indent="-273050"/>
            <a:r>
              <a:rPr lang="uk-UA" sz="1800" b="1" dirty="0" smtClean="0">
                <a:solidFill>
                  <a:srgbClr val="0070C0"/>
                </a:solidFill>
              </a:rPr>
              <a:t>У тривимірному Всесвіті космонавти ніколи не зможуть завершити навколосвітню мандрівку. </a:t>
            </a:r>
          </a:p>
          <a:p>
            <a:pPr marL="50800" indent="-273050"/>
            <a:r>
              <a:rPr lang="uk-UA" sz="1800" b="1" dirty="0" smtClean="0">
                <a:solidFill>
                  <a:srgbClr val="0070C0"/>
                </a:solidFill>
              </a:rPr>
              <a:t>Магеллан (1480- 1521) довів, що поверхня Землі є двовимірним простором – здійснив навколоземну подорож.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56" y="-2393173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643570" y="2143116"/>
            <a:ext cx="35719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7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7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7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7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9000"/>
                            </p:stCondLst>
                            <p:childTnLst>
                              <p:par>
                                <p:cTn id="7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7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Висновки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Всесвіт має складну комірчасту структуру, у якій відбувається гравітаційна взаємодія всіх космічних тіл.</a:t>
            </a:r>
          </a:p>
          <a:p>
            <a:r>
              <a:rPr lang="uk-UA" sz="2400" b="1" dirty="0" smtClean="0">
                <a:solidFill>
                  <a:srgbClr val="0000FF"/>
                </a:solidFill>
              </a:rPr>
              <a:t>Навколо зір обертаються інші зорі й планети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 спільному полі тяжіння галактик розташовуються уже сотні мільярдів зір, які обертаються навколо спільного центра.</a:t>
            </a:r>
          </a:p>
          <a:p>
            <a:r>
              <a:rPr lang="uk-UA" sz="2400" b="1" dirty="0" smtClean="0">
                <a:solidFill>
                  <a:srgbClr val="0000FF"/>
                </a:solidFill>
              </a:rPr>
              <a:t>Галактики утворюють окремі скупчення, які розміщенні у великому масштабі не хаотично, а утворюють дуже дивні структури, що нагадують величезні сітки з волокон.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Ми живемо у всесвіті, який розширюється у безмежному просторі.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56" y="-2393173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6" name="Стрелка вправо 5">
            <a:hlinkClick r:id="rId3" action="ppaction://hlinkfile"/>
          </p:cNvPr>
          <p:cNvSpPr/>
          <p:nvPr/>
        </p:nvSpPr>
        <p:spPr>
          <a:xfrm>
            <a:off x="7072330" y="6072206"/>
            <a:ext cx="1428760" cy="78579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Вправа 4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Домашнє завдання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3929090" cy="4525963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Прочитати §15</a:t>
            </a:r>
            <a:r>
              <a:rPr lang="ru-RU" sz="2400" b="1" dirty="0" smtClean="0">
                <a:solidFill>
                  <a:srgbClr val="0070C0"/>
                </a:solidFill>
              </a:rPr>
              <a:t>  </a:t>
            </a:r>
            <a:r>
              <a:rPr lang="uk-UA" sz="2400" b="1" dirty="0" smtClean="0">
                <a:solidFill>
                  <a:srgbClr val="0070C0"/>
                </a:solidFill>
              </a:rPr>
              <a:t>п. 4-7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Підготувати повідомлення, буклет, бюлетень, презентацію за темою: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70C0"/>
                </a:solidFill>
              </a:rPr>
              <a:t>  </a:t>
            </a:r>
            <a:r>
              <a:rPr lang="uk-UA" sz="2400" b="1" dirty="0" err="1" smtClean="0">
                <a:solidFill>
                  <a:srgbClr val="0070C0"/>
                </a:solidFill>
              </a:rPr>
              <a:t>“Види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 err="1" smtClean="0">
                <a:solidFill>
                  <a:srgbClr val="0070C0"/>
                </a:solidFill>
              </a:rPr>
              <a:t>галактик”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70C0"/>
                </a:solidFill>
              </a:rPr>
              <a:t>  </a:t>
            </a:r>
            <a:r>
              <a:rPr lang="uk-UA" sz="2400" b="1" dirty="0" err="1" smtClean="0">
                <a:solidFill>
                  <a:srgbClr val="0070C0"/>
                </a:solidFill>
              </a:rPr>
              <a:t>“Теплова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 err="1" smtClean="0">
                <a:solidFill>
                  <a:srgbClr val="0070C0"/>
                </a:solidFill>
              </a:rPr>
              <a:t>смерть”</a:t>
            </a:r>
            <a:r>
              <a:rPr lang="uk-UA" sz="2400" b="1" dirty="0" smtClean="0">
                <a:solidFill>
                  <a:srgbClr val="0070C0"/>
                </a:solidFill>
              </a:rPr>
              <a:t> Всесвіту</a:t>
            </a:r>
          </a:p>
          <a:p>
            <a:pPr lvl="1">
              <a:buFont typeface="Wingdings" pitchFamily="2" charset="2"/>
              <a:buChar char="v"/>
            </a:pPr>
            <a:r>
              <a:rPr lang="uk-UA" sz="2400" b="1" smtClean="0">
                <a:solidFill>
                  <a:srgbClr val="0070C0"/>
                </a:solidFill>
              </a:rPr>
              <a:t>“ </a:t>
            </a:r>
            <a:r>
              <a:rPr lang="uk-UA" sz="2400" b="1" dirty="0" err="1" smtClean="0">
                <a:solidFill>
                  <a:srgbClr val="0070C0"/>
                </a:solidFill>
              </a:rPr>
              <a:t>Квазари”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Завдання для спостережень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0070C0"/>
                </a:solidFill>
              </a:rPr>
              <a:t>         Вправа 14 ст. 125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56" y="-2393173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88798" y="1500174"/>
            <a:ext cx="4676468" cy="4286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9124" y="585789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Горизонт видимості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702" y="4714884"/>
            <a:ext cx="178595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3,6 млрд. років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 dirty="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Після цього уроку ви зможете: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072494" cy="285751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uk-UA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назвати найближчі до Землі галактики;</a:t>
            </a:r>
            <a:endParaRPr lang="ru-RU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uk-UA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зрозуміти дані, які підтверджують теорію Великого вибуху;</a:t>
            </a:r>
            <a:endParaRPr lang="ru-RU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uk-UA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зрозумієте природу галактик і квазарів;</a:t>
            </a:r>
            <a:endParaRPr lang="ru-RU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uk-UA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зможете використати методи вимірювання відстаней до галактик; класифікувати галактики за Е. </a:t>
            </a:r>
            <a:r>
              <a:rPr lang="uk-UA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Габблом</a:t>
            </a:r>
            <a:r>
              <a:rPr lang="uk-UA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Blip>
                <a:blip r:embed="rId2"/>
              </a:buBlip>
            </a:pPr>
            <a:r>
              <a:rPr lang="uk-UA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пояснити природу активності ядер галактик; суть закону </a:t>
            </a:r>
            <a:r>
              <a:rPr lang="uk-UA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Габбла</a:t>
            </a:r>
            <a:r>
              <a:rPr lang="uk-UA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 природу реліктового випромінювання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 rot="16200000">
            <a:off x="4679156" y="-2393173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pic>
        <p:nvPicPr>
          <p:cNvPr id="8" name="Рисунок 3" descr="http://izmaylovo.ru/upload/pics3/081020135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903682"/>
            <a:ext cx="3445026" cy="3025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51084" b="47505"/>
          <a:stretch>
            <a:fillRect/>
          </a:stretch>
        </p:blipFill>
        <p:spPr>
          <a:xfrm>
            <a:off x="4714877" y="3803022"/>
            <a:ext cx="3357585" cy="3054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Типи галактик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ctr"/>
            <a:r>
              <a:rPr lang="uk-UA" sz="2400" b="1" u="sng" dirty="0" smtClean="0">
                <a:solidFill>
                  <a:srgbClr val="0070C0"/>
                </a:solidFill>
              </a:rPr>
              <a:t>За структурою галактики діляться на 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          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                               спіральні          еліптичні           неправильні</a:t>
            </a: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56" y="-2393173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6821583">
            <a:off x="2786050" y="185736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036215" y="1821645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3704091">
            <a:off x="5658955" y="1838317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Spiral galaxy NGC 1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428868"/>
            <a:ext cx="1984002" cy="20002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14414" y="442913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 smtClean="0">
                <a:solidFill>
                  <a:srgbClr val="0070C0"/>
                </a:solidFill>
              </a:rPr>
              <a:t>NGC 1232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57554" y="450057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5000636"/>
            <a:ext cx="1524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b="1" dirty="0" smtClean="0">
                <a:solidFill>
                  <a:srgbClr val="0070C0"/>
                </a:solidFill>
              </a:rPr>
              <a:t>ESO 325-G004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320" name="Picture 8" descr="http://upload.wikimedia.org/wikipedia/commons/thumb/b/b7/Irregular_galaxy_NGC_1427A_%28captured_by_the_Hubble_Space_Telescope%29.jpg/250px-Irregular_galaxy_NGC_1427A_%28captured_by_the_Hubble_Space_Telescope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2080" y="2428868"/>
            <a:ext cx="1773283" cy="200026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143636" y="4429132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b="1" dirty="0" smtClean="0">
                <a:solidFill>
                  <a:srgbClr val="0070C0"/>
                </a:solidFill>
              </a:rPr>
              <a:t>NGC 1427A</a:t>
            </a:r>
            <a:endParaRPr lang="bs-Latn-BA" b="1" dirty="0">
              <a:solidFill>
                <a:srgbClr val="0070C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 l="46269" b="5000"/>
          <a:stretch>
            <a:fillRect/>
          </a:stretch>
        </p:blipFill>
        <p:spPr bwMode="auto">
          <a:xfrm>
            <a:off x="3714744" y="2500306"/>
            <a:ext cx="1500198" cy="237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71472" y="521495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 спіральних рукавах галактик зараз відбувається інтенсивне народження молодих зір та формування планетних систем, у той час як в еліптичних галактиках більше старих жовтих зір, можливо в них процес утворення зір закінчився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Стрелка вправо 16">
            <a:hlinkClick r:id="rId6" action="ppaction://hlinkfile"/>
          </p:cNvPr>
          <p:cNvSpPr/>
          <p:nvPr/>
        </p:nvSpPr>
        <p:spPr>
          <a:xfrm>
            <a:off x="7500958" y="6072206"/>
            <a:ext cx="1428760" cy="78579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Вправа 1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6" grpId="0"/>
      <p:bldP spid="18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Найближчі сусіди Галактики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56" y="-2393173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54" y="450057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8674" name="Picture 2" descr="Large.mc.arp.750p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2673578" cy="17859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42910" y="3357562"/>
            <a:ext cx="2428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Велика</a:t>
            </a:r>
          </a:p>
          <a:p>
            <a:pPr algn="ctr"/>
            <a:r>
              <a:rPr lang="uk-UA" b="1" dirty="0" smtClean="0">
                <a:solidFill>
                  <a:srgbClr val="0070C0"/>
                </a:solidFill>
              </a:rPr>
              <a:t> Магелланова Хмара. Карликова галактика, на відстані 50 </a:t>
            </a:r>
            <a:r>
              <a:rPr lang="uk-UA" b="1" dirty="0" err="1" smtClean="0">
                <a:solidFill>
                  <a:srgbClr val="0070C0"/>
                </a:solidFill>
              </a:rPr>
              <a:t>кпк</a:t>
            </a:r>
            <a:r>
              <a:rPr lang="uk-UA" b="1" dirty="0" smtClean="0">
                <a:solidFill>
                  <a:srgbClr val="0070C0"/>
                </a:solidFill>
              </a:rPr>
              <a:t> від нашої Галактики в </a:t>
            </a:r>
            <a:r>
              <a:rPr lang="uk-UA" b="1" dirty="0" err="1" smtClean="0">
                <a:solidFill>
                  <a:srgbClr val="0070C0"/>
                </a:solidFill>
              </a:rPr>
              <a:t>сузір</a:t>
            </a:r>
            <a:r>
              <a:rPr lang="en-US" b="1" dirty="0" smtClean="0">
                <a:solidFill>
                  <a:srgbClr val="0070C0"/>
                </a:solidFill>
              </a:rPr>
              <a:t>’</a:t>
            </a:r>
            <a:r>
              <a:rPr lang="ru-RU" b="1" dirty="0" err="1" smtClean="0">
                <a:solidFill>
                  <a:srgbClr val="0070C0"/>
                </a:solidFill>
              </a:rPr>
              <a:t>ї</a:t>
            </a:r>
            <a:r>
              <a:rPr lang="ru-RU" b="1" dirty="0" smtClean="0">
                <a:solidFill>
                  <a:srgbClr val="0070C0"/>
                </a:solidFill>
              </a:rPr>
              <a:t>  </a:t>
            </a:r>
            <a:r>
              <a:rPr lang="ru-RU" b="1" dirty="0" err="1" smtClean="0">
                <a:solidFill>
                  <a:srgbClr val="0070C0"/>
                </a:solidFill>
              </a:rPr>
              <a:t>Золотої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риби</a:t>
            </a:r>
            <a:r>
              <a:rPr lang="ru-RU" b="1" dirty="0" smtClean="0">
                <a:solidFill>
                  <a:srgbClr val="0070C0"/>
                </a:solidFill>
              </a:rPr>
              <a:t> та </a:t>
            </a:r>
            <a:r>
              <a:rPr lang="ru-RU" b="1" dirty="0" err="1" smtClean="0">
                <a:solidFill>
                  <a:srgbClr val="0070C0"/>
                </a:solidFill>
              </a:rPr>
              <a:t>Столової</a:t>
            </a:r>
            <a:r>
              <a:rPr lang="ru-RU" b="1" dirty="0" smtClean="0">
                <a:solidFill>
                  <a:srgbClr val="0070C0"/>
                </a:solidFill>
              </a:rPr>
              <a:t> Гори</a:t>
            </a:r>
            <a:endParaRPr lang="uk-UA" b="1" dirty="0" smtClean="0">
              <a:solidFill>
                <a:srgbClr val="0070C0"/>
              </a:solidFill>
            </a:endParaRPr>
          </a:p>
        </p:txBody>
      </p:sp>
      <p:pic>
        <p:nvPicPr>
          <p:cNvPr id="28676" name="Picture 4" descr="Small magellanic clou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142984"/>
            <a:ext cx="1857388" cy="198369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357554" y="3357562"/>
            <a:ext cx="2214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Мала </a:t>
            </a:r>
          </a:p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Магелланова Хмара. </a:t>
            </a:r>
          </a:p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Карликова галактика супутник нашої Галактики на відстані 60 </a:t>
            </a:r>
            <a:r>
              <a:rPr lang="uk-UA" b="1" dirty="0" err="1" smtClean="0">
                <a:solidFill>
                  <a:srgbClr val="0070C0"/>
                </a:solidFill>
              </a:rPr>
              <a:t>кпк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322" y="3143248"/>
            <a:ext cx="2714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Галактика </a:t>
            </a:r>
          </a:p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Андромеди М 31, Туманність Андромеди, можна спостерігати неозброєним оком,</a:t>
            </a:r>
          </a:p>
          <a:p>
            <a:pPr algn="ctr"/>
            <a:r>
              <a:rPr lang="uk-UA" b="1" dirty="0" smtClean="0">
                <a:solidFill>
                  <a:srgbClr val="0070C0"/>
                </a:solidFill>
              </a:rPr>
              <a:t> на відстані</a:t>
            </a:r>
          </a:p>
          <a:p>
            <a:pPr algn="ctr"/>
            <a:r>
              <a:rPr lang="uk-UA" b="1" dirty="0" smtClean="0">
                <a:solidFill>
                  <a:srgbClr val="0070C0"/>
                </a:solidFill>
              </a:rPr>
              <a:t> 252 млн. св. років від Галактики Молочний Шлях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8680" name="Picture 8" descr="http://walkinspace.ucoz.ru/_si/1/194575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214422"/>
            <a:ext cx="2776727" cy="1852598"/>
          </a:xfrm>
          <a:prstGeom prst="rect">
            <a:avLst/>
          </a:prstGeom>
          <a:noFill/>
        </p:spPr>
      </p:pic>
      <p:sp>
        <p:nvSpPr>
          <p:cNvPr id="13" name="Стрелка вправо 12">
            <a:hlinkClick r:id="rId6" action="ppaction://hlinkfile"/>
          </p:cNvPr>
          <p:cNvSpPr/>
          <p:nvPr/>
        </p:nvSpPr>
        <p:spPr>
          <a:xfrm>
            <a:off x="7072330" y="6072206"/>
            <a:ext cx="1428760" cy="78579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Вправа 2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Розподіл галактик у Всесвіті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358246" cy="4714908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rgbClr val="3333CC"/>
                </a:solidFill>
              </a:rPr>
              <a:t>ІЄРАРХІЧНА СТРУКТУРА РУХУ КОСМІЧНИХ ТІЛ:</a:t>
            </a:r>
          </a:p>
          <a:p>
            <a:pPr marL="800100" lvl="1" indent="-342900">
              <a:buFont typeface="+mj-lt"/>
              <a:buAutoNum type="arabicParenR"/>
            </a:pPr>
            <a:r>
              <a:rPr lang="uk-UA" sz="1800" b="1" dirty="0" smtClean="0">
                <a:solidFill>
                  <a:srgbClr val="C00000"/>
                </a:solidFill>
              </a:rPr>
              <a:t>планети та їхні супутники </a:t>
            </a:r>
            <a:r>
              <a:rPr lang="uk-UA" sz="1800" b="1" dirty="0" smtClean="0">
                <a:solidFill>
                  <a:srgbClr val="3333CC"/>
                </a:solidFill>
              </a:rPr>
              <a:t>обертаються навколо своєї зорі;</a:t>
            </a:r>
          </a:p>
          <a:p>
            <a:pPr marL="800100" lvl="1" indent="-342900">
              <a:buFont typeface="+mj-lt"/>
              <a:buAutoNum type="arabicParenR"/>
            </a:pPr>
            <a:r>
              <a:rPr lang="uk-UA" sz="1800" b="1" dirty="0" smtClean="0">
                <a:solidFill>
                  <a:srgbClr val="C00000"/>
                </a:solidFill>
              </a:rPr>
              <a:t>зоряні скупчення</a:t>
            </a:r>
            <a:r>
              <a:rPr lang="uk-UA" sz="1800" b="1" dirty="0" smtClean="0">
                <a:solidFill>
                  <a:srgbClr val="3333CC"/>
                </a:solidFill>
              </a:rPr>
              <a:t>, які мають тисячі та мільйони об</a:t>
            </a:r>
            <a:r>
              <a:rPr lang="en-US" sz="1800" b="1" dirty="0" smtClean="0">
                <a:solidFill>
                  <a:srgbClr val="3333CC"/>
                </a:solidFill>
              </a:rPr>
              <a:t>’</a:t>
            </a:r>
            <a:r>
              <a:rPr lang="uk-UA" sz="1800" b="1" dirty="0" err="1" smtClean="0">
                <a:solidFill>
                  <a:srgbClr val="3333CC"/>
                </a:solidFill>
              </a:rPr>
              <a:t>єктів</a:t>
            </a:r>
            <a:r>
              <a:rPr lang="uk-UA" sz="1800" b="1" dirty="0" smtClean="0">
                <a:solidFill>
                  <a:srgbClr val="3333CC"/>
                </a:solidFill>
              </a:rPr>
              <a:t>;</a:t>
            </a:r>
          </a:p>
          <a:p>
            <a:pPr marL="800100" lvl="1" indent="-342900">
              <a:buFont typeface="+mj-lt"/>
              <a:buAutoNum type="arabicParenR"/>
            </a:pPr>
            <a:r>
              <a:rPr lang="uk-UA" sz="1800" b="1" dirty="0" smtClean="0">
                <a:solidFill>
                  <a:srgbClr val="C00000"/>
                </a:solidFill>
              </a:rPr>
              <a:t>галактики</a:t>
            </a:r>
            <a:r>
              <a:rPr lang="uk-UA" sz="1800" b="1" dirty="0" smtClean="0">
                <a:solidFill>
                  <a:srgbClr val="3333CC"/>
                </a:solidFill>
              </a:rPr>
              <a:t> об</a:t>
            </a:r>
            <a:r>
              <a:rPr lang="en-US" sz="1800" b="1" dirty="0" smtClean="0">
                <a:solidFill>
                  <a:srgbClr val="3333CC"/>
                </a:solidFill>
              </a:rPr>
              <a:t>’</a:t>
            </a:r>
            <a:r>
              <a:rPr lang="uk-UA" sz="1800" b="1" dirty="0" smtClean="0">
                <a:solidFill>
                  <a:srgbClr val="3333CC"/>
                </a:solidFill>
              </a:rPr>
              <a:t>єднують </a:t>
            </a:r>
            <a:r>
              <a:rPr lang="uk-UA" sz="1800" b="1" dirty="0" smtClean="0">
                <a:solidFill>
                  <a:srgbClr val="3333CC"/>
                </a:solidFill>
              </a:rPr>
              <a:t>у своє спільне гравітаційне поле сотні мільярдів зір, які обертаються навколо одного ядра;</a:t>
            </a:r>
          </a:p>
          <a:p>
            <a:pPr marL="800100" lvl="1" indent="-342900">
              <a:buFont typeface="+mj-lt"/>
              <a:buAutoNum type="arabicParenR"/>
            </a:pPr>
            <a:r>
              <a:rPr lang="uk-UA" sz="1800" b="1" dirty="0" smtClean="0">
                <a:solidFill>
                  <a:srgbClr val="C00000"/>
                </a:solidFill>
              </a:rPr>
              <a:t>скупчення галактик</a:t>
            </a:r>
            <a:r>
              <a:rPr lang="uk-UA" sz="1800" b="1" dirty="0" smtClean="0">
                <a:solidFill>
                  <a:srgbClr val="3333CC"/>
                </a:solidFill>
              </a:rPr>
              <a:t>, які налічують мільйони об</a:t>
            </a:r>
            <a:r>
              <a:rPr lang="en-US" sz="1800" b="1" dirty="0" smtClean="0">
                <a:solidFill>
                  <a:srgbClr val="3333CC"/>
                </a:solidFill>
              </a:rPr>
              <a:t>’</a:t>
            </a:r>
            <a:r>
              <a:rPr lang="uk-UA" sz="1800" b="1" dirty="0" smtClean="0">
                <a:solidFill>
                  <a:srgbClr val="3333CC"/>
                </a:solidFill>
              </a:rPr>
              <a:t>єктів.</a:t>
            </a:r>
          </a:p>
          <a:p>
            <a:pPr marL="400050"/>
            <a:r>
              <a:rPr lang="uk-UA" sz="1800" b="1" dirty="0" smtClean="0">
                <a:solidFill>
                  <a:srgbClr val="3333CC"/>
                </a:solidFill>
              </a:rPr>
              <a:t>Наша Галактика й галактика М31 входять </a:t>
            </a:r>
            <a:r>
              <a:rPr lang="uk-UA" sz="1800" b="1" u="sng" dirty="0" smtClean="0">
                <a:solidFill>
                  <a:srgbClr val="C00000"/>
                </a:solidFill>
              </a:rPr>
              <a:t>до місцевої групи галактик</a:t>
            </a:r>
            <a:r>
              <a:rPr lang="uk-UA" sz="1800" b="1" dirty="0" smtClean="0">
                <a:solidFill>
                  <a:srgbClr val="3333CC"/>
                </a:solidFill>
              </a:rPr>
              <a:t>.</a:t>
            </a:r>
          </a:p>
          <a:p>
            <a:pPr marL="400050"/>
            <a:r>
              <a:rPr lang="uk-UA" sz="1800" b="1" dirty="0" smtClean="0">
                <a:solidFill>
                  <a:srgbClr val="0000FF"/>
                </a:solidFill>
              </a:rPr>
              <a:t>Найбільші скупчення галактик спостерігаються у </a:t>
            </a:r>
            <a:r>
              <a:rPr lang="uk-UA" sz="1800" b="1" dirty="0" err="1" smtClean="0">
                <a:solidFill>
                  <a:srgbClr val="0000FF"/>
                </a:solidFill>
              </a:rPr>
              <a:t>сузір</a:t>
            </a:r>
            <a:r>
              <a:rPr lang="en-US" sz="1800" b="1" dirty="0" smtClean="0">
                <a:solidFill>
                  <a:srgbClr val="0000FF"/>
                </a:solidFill>
              </a:rPr>
              <a:t>’</a:t>
            </a:r>
            <a:r>
              <a:rPr lang="uk-UA" sz="1800" b="1" dirty="0" err="1" smtClean="0">
                <a:solidFill>
                  <a:srgbClr val="0000FF"/>
                </a:solidFill>
              </a:rPr>
              <a:t>ях</a:t>
            </a:r>
            <a:r>
              <a:rPr lang="uk-UA" sz="1800" b="1" dirty="0" smtClean="0">
                <a:solidFill>
                  <a:srgbClr val="0000FF"/>
                </a:solidFill>
              </a:rPr>
              <a:t> Діви та Волосся Вероніки – в цьому напрямі астрономи відкрили своєрідну ВЕЛИКУ СТІНУ.</a:t>
            </a:r>
          </a:p>
          <a:p>
            <a:pPr marL="400050"/>
            <a:r>
              <a:rPr lang="uk-UA" sz="1800" b="1" dirty="0" smtClean="0">
                <a:solidFill>
                  <a:srgbClr val="3333CC"/>
                </a:solidFill>
              </a:rPr>
              <a:t>Галактики у Всесвіті розміщені у дивні структури, які нагадують сітки волокон, оточені гігантськими порожнечами, діаметром  300 млн. св. років</a:t>
            </a:r>
          </a:p>
          <a:p>
            <a:pPr marL="400050"/>
            <a:r>
              <a:rPr lang="uk-UA" sz="1800" b="1" dirty="0" smtClean="0">
                <a:solidFill>
                  <a:srgbClr val="0000FF"/>
                </a:solidFill>
              </a:rPr>
              <a:t>Імовірне пояснення, що Галактики  у просторі розміщені  на поверхні величезних бульбашок, а порожнечі – їх внутрішня область.</a:t>
            </a:r>
            <a:endParaRPr lang="ru-RU" sz="1800" b="1" dirty="0" smtClean="0">
              <a:solidFill>
                <a:srgbClr val="0000FF"/>
              </a:solidFill>
            </a:endParaRPr>
          </a:p>
          <a:p>
            <a:pPr marL="400050"/>
            <a:r>
              <a:rPr lang="uk-UA" sz="1800" b="1" dirty="0" smtClean="0">
                <a:solidFill>
                  <a:srgbClr val="C00000"/>
                </a:solidFill>
              </a:rPr>
              <a:t>ВЕЛИКА СТІНА </a:t>
            </a:r>
            <a:r>
              <a:rPr lang="uk-UA" sz="1800" b="1" dirty="0" smtClean="0">
                <a:solidFill>
                  <a:srgbClr val="3333CC"/>
                </a:solidFill>
              </a:rPr>
              <a:t>– найбільше </a:t>
            </a:r>
            <a:r>
              <a:rPr lang="uk-UA" sz="1800" b="1" dirty="0" err="1" smtClean="0">
                <a:solidFill>
                  <a:srgbClr val="3333CC"/>
                </a:solidFill>
              </a:rPr>
              <a:t>“волокно”</a:t>
            </a:r>
            <a:r>
              <a:rPr lang="uk-UA" sz="1800" b="1" dirty="0" smtClean="0">
                <a:solidFill>
                  <a:srgbClr val="3333CC"/>
                </a:solidFill>
              </a:rPr>
              <a:t> має довжину 600 млн. св. Років  та ширину 200 млн. св. років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56" y="-2393173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0"/>
                            </p:stCondLst>
                            <p:childTnLst>
                              <p:par>
                                <p:cTn id="6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Розподіл галактик у Всесвіті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56" y="-2393173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59" y="1285860"/>
            <a:ext cx="872614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Визначення</a:t>
            </a:r>
            <a:r>
              <a:rPr lang="ru-RU" sz="3200" b="1" dirty="0" smtClean="0">
                <a:solidFill>
                  <a:srgbClr val="C00000"/>
                </a:solidFill>
              </a:rPr>
              <a:t> в</a:t>
            </a:r>
            <a:r>
              <a:rPr lang="uk-UA" sz="3200" b="1" dirty="0" err="1" smtClean="0">
                <a:solidFill>
                  <a:srgbClr val="C00000"/>
                </a:solidFill>
              </a:rPr>
              <a:t>ідстаней</a:t>
            </a:r>
            <a:r>
              <a:rPr lang="uk-UA" sz="3200" b="1" dirty="0" smtClean="0">
                <a:solidFill>
                  <a:srgbClr val="C00000"/>
                </a:solidFill>
              </a:rPr>
              <a:t> до галактик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lnSpcReduction="10000"/>
          </a:bodyPr>
          <a:lstStyle/>
          <a:p>
            <a:r>
              <a:rPr lang="uk-UA" sz="2000" b="1" dirty="0" smtClean="0">
                <a:solidFill>
                  <a:srgbClr val="0000FF"/>
                </a:solidFill>
              </a:rPr>
              <a:t>Існує більше 10 методів визначення відстаней до галактик.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b="1" dirty="0" smtClean="0">
                <a:solidFill>
                  <a:srgbClr val="0070C0"/>
                </a:solidFill>
              </a:rPr>
              <a:t>За спостереженням </a:t>
            </a:r>
            <a:r>
              <a:rPr lang="uk-UA" sz="2000" b="1" dirty="0" err="1" smtClean="0">
                <a:solidFill>
                  <a:srgbClr val="0070C0"/>
                </a:solidFill>
              </a:rPr>
              <a:t>цефеїд</a:t>
            </a:r>
            <a:r>
              <a:rPr lang="uk-UA" sz="2000" b="1" dirty="0" smtClean="0">
                <a:solidFill>
                  <a:srgbClr val="0070C0"/>
                </a:solidFill>
              </a:rPr>
              <a:t> (Е. </a:t>
            </a:r>
            <a:r>
              <a:rPr lang="uk-UA" sz="2000" b="1" dirty="0" err="1" smtClean="0">
                <a:solidFill>
                  <a:srgbClr val="0070C0"/>
                </a:solidFill>
              </a:rPr>
              <a:t>Габбл</a:t>
            </a:r>
            <a:r>
              <a:rPr lang="uk-UA" sz="2000" b="1" dirty="0" smtClean="0">
                <a:solidFill>
                  <a:srgbClr val="0070C0"/>
                </a:solidFill>
              </a:rPr>
              <a:t>, 1924р.) – в галактиці М 31 (Туманність Андромеди) виявив цефеїди, визначив періоди зміни їхнього блиску, та встановив відстані до них.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b="1" dirty="0" smtClean="0">
                <a:solidFill>
                  <a:srgbClr val="0070C0"/>
                </a:solidFill>
              </a:rPr>
              <a:t>За спалахами Нових та Наднових зір – покладаючи, що потужності цих об</a:t>
            </a:r>
            <a:r>
              <a:rPr lang="en-US" sz="2000" b="1" dirty="0" smtClean="0">
                <a:solidFill>
                  <a:srgbClr val="0070C0"/>
                </a:solidFill>
              </a:rPr>
              <a:t>’</a:t>
            </a:r>
            <a:r>
              <a:rPr lang="uk-UA" sz="2000" b="1" dirty="0" err="1" smtClean="0">
                <a:solidFill>
                  <a:srgbClr val="0070C0"/>
                </a:solidFill>
              </a:rPr>
              <a:t>єктів</a:t>
            </a:r>
            <a:r>
              <a:rPr lang="uk-UA" sz="2000" b="1" dirty="0" smtClean="0">
                <a:solidFill>
                  <a:srgbClr val="0070C0"/>
                </a:solidFill>
              </a:rPr>
              <a:t> однакові у всіх галактиках, за їхніми видимими величинами встановлюють відстані до галактик, потім за кутовими розмірами визначають і лінійні діаметри галактик.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b="1" dirty="0" smtClean="0">
                <a:solidFill>
                  <a:srgbClr val="0070C0"/>
                </a:solidFill>
              </a:rPr>
              <a:t>За порівнянням зміщення спектральних ліній у різних частинах галактики, встановлюють факт її обертання навколо осі, а для зір, що перебувають на околицях галактик – швидкості обертання навколо центра мас системи. Ці дані використовують для визначення мас галактик.</a:t>
            </a:r>
          </a:p>
          <a:p>
            <a:pPr marL="400050"/>
            <a:r>
              <a:rPr lang="uk-UA" sz="2000" b="1" dirty="0" smtClean="0">
                <a:solidFill>
                  <a:srgbClr val="0070C0"/>
                </a:solidFill>
              </a:rPr>
              <a:t>Як виявилося і наша Галактика, і туманність Андромеди входять до числа найбільших за масою, світністю і кількістю зір.</a:t>
            </a: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56" y="-2393173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Закон </a:t>
            </a:r>
            <a:r>
              <a:rPr lang="uk-UA" sz="3200" b="1" dirty="0" err="1" smtClean="0">
                <a:solidFill>
                  <a:srgbClr val="C00000"/>
                </a:solidFill>
              </a:rPr>
              <a:t>Габбла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500726"/>
          </a:xfrm>
        </p:spPr>
        <p:txBody>
          <a:bodyPr>
            <a:normAutofit fontScale="92500" lnSpcReduction="10000"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У 1929 році американський астроном Е. </a:t>
            </a:r>
            <a:r>
              <a:rPr lang="uk-UA" sz="2000" b="1" dirty="0" err="1" smtClean="0">
                <a:solidFill>
                  <a:srgbClr val="0070C0"/>
                </a:solidFill>
              </a:rPr>
              <a:t>Габбл</a:t>
            </a:r>
            <a:r>
              <a:rPr lang="uk-UA" sz="2000" b="1" dirty="0" smtClean="0">
                <a:solidFill>
                  <a:srgbClr val="0070C0"/>
                </a:solidFill>
              </a:rPr>
              <a:t> досліджував спектри галактик і помітив, що лінії поглинання у всіх спектрах зміщенні в червоний бік.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Згідно з ефектом Допплера, це свідчить про те, що всі галактики від нас віддаляються тому можна обчислити швидкість їх розлітання.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Виявилося, що швидкість, з якою </a:t>
            </a:r>
            <a:r>
              <a:rPr lang="uk-UA" sz="2000" b="1" dirty="0" err="1" smtClean="0">
                <a:solidFill>
                  <a:srgbClr val="0070C0"/>
                </a:solidFill>
              </a:rPr>
              <a:t>“тікають”</a:t>
            </a:r>
            <a:r>
              <a:rPr lang="uk-UA" sz="2000" b="1" dirty="0" smtClean="0">
                <a:solidFill>
                  <a:srgbClr val="0070C0"/>
                </a:solidFill>
              </a:rPr>
              <a:t> від нас інші галактики, збільшується прямо пропорційно відстані до цих галактик</a:t>
            </a:r>
          </a:p>
          <a:p>
            <a:r>
              <a:rPr lang="uk-UA" sz="2000" b="1" u="sng" dirty="0" smtClean="0">
                <a:solidFill>
                  <a:srgbClr val="0070C0"/>
                </a:solidFill>
              </a:rPr>
              <a:t>Закон </a:t>
            </a:r>
            <a:r>
              <a:rPr lang="uk-UA" sz="2000" b="1" u="sng" dirty="0" err="1" smtClean="0">
                <a:solidFill>
                  <a:srgbClr val="0070C0"/>
                </a:solidFill>
              </a:rPr>
              <a:t>Габбла</a:t>
            </a:r>
            <a:r>
              <a:rPr lang="uk-UA" sz="2000" b="1" dirty="0" smtClean="0">
                <a:solidFill>
                  <a:srgbClr val="0070C0"/>
                </a:solidFill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V = Hr</a:t>
            </a:r>
            <a:r>
              <a:rPr lang="en-US" sz="2000" b="1" dirty="0" smtClean="0">
                <a:solidFill>
                  <a:srgbClr val="0070C0"/>
                </a:solidFill>
              </a:rPr>
              <a:t>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        V – </a:t>
            </a:r>
            <a:r>
              <a:rPr lang="uk-UA" sz="2000" b="1" dirty="0" smtClean="0">
                <a:solidFill>
                  <a:srgbClr val="0070C0"/>
                </a:solidFill>
              </a:rPr>
              <a:t>швидкість галактики, </a:t>
            </a:r>
            <a:r>
              <a:rPr lang="en-US" sz="2000" b="1" dirty="0" smtClean="0">
                <a:solidFill>
                  <a:srgbClr val="0070C0"/>
                </a:solidFill>
              </a:rPr>
              <a:t>r</a:t>
            </a:r>
            <a:r>
              <a:rPr lang="uk-UA" sz="2000" b="1" dirty="0" smtClean="0">
                <a:solidFill>
                  <a:srgbClr val="0070C0"/>
                </a:solidFill>
              </a:rPr>
              <a:t> – відстань до галактики в мегапарсеках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        Н ≈ 70 км/(</a:t>
            </a:r>
            <a:r>
              <a:rPr lang="uk-UA" sz="2000" b="1" dirty="0" err="1" smtClean="0">
                <a:solidFill>
                  <a:srgbClr val="0070C0"/>
                </a:solidFill>
              </a:rPr>
              <a:t>с·Мпк</a:t>
            </a:r>
            <a:r>
              <a:rPr lang="uk-UA" sz="20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Стала </a:t>
            </a:r>
            <a:r>
              <a:rPr lang="uk-UA" sz="2000" b="1" dirty="0" err="1" smtClean="0">
                <a:solidFill>
                  <a:srgbClr val="0070C0"/>
                </a:solidFill>
              </a:rPr>
              <a:t>Габбла</a:t>
            </a:r>
            <a:r>
              <a:rPr lang="uk-UA" sz="2000" b="1" dirty="0" smtClean="0">
                <a:solidFill>
                  <a:srgbClr val="0070C0"/>
                </a:solidFill>
              </a:rPr>
              <a:t>: </a:t>
            </a:r>
            <a:r>
              <a:rPr lang="uk-UA" sz="2000" b="1" i="1" dirty="0" smtClean="0">
                <a:solidFill>
                  <a:srgbClr val="C00000"/>
                </a:solidFill>
              </a:rPr>
              <a:t>швидкість розлітання галактик збільшується на 70 км/с на кожен мільйон парсеків.</a:t>
            </a:r>
          </a:p>
          <a:p>
            <a:r>
              <a:rPr lang="uk-UA" sz="2000" b="1" dirty="0" smtClean="0">
                <a:solidFill>
                  <a:srgbClr val="C00000"/>
                </a:solidFill>
              </a:rPr>
              <a:t>Розлітання галактик </a:t>
            </a:r>
            <a:r>
              <a:rPr lang="uk-UA" sz="2000" b="1" dirty="0" smtClean="0">
                <a:solidFill>
                  <a:srgbClr val="0070C0"/>
                </a:solidFill>
              </a:rPr>
              <a:t>– дивний процес розширення Всесвіту, який супроводжується збільшенням відстаней між галактиками.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Найвіддаленіший об</a:t>
            </a:r>
            <a:r>
              <a:rPr lang="en-US" sz="2000" b="1" dirty="0" smtClean="0">
                <a:solidFill>
                  <a:srgbClr val="0070C0"/>
                </a:solidFill>
              </a:rPr>
              <a:t>’</a:t>
            </a:r>
            <a:r>
              <a:rPr lang="uk-UA" sz="2000" b="1" dirty="0" err="1" smtClean="0">
                <a:solidFill>
                  <a:srgbClr val="0070C0"/>
                </a:solidFill>
              </a:rPr>
              <a:t>єкт</a:t>
            </a:r>
            <a:r>
              <a:rPr lang="uk-UA" sz="2000" b="1" dirty="0" smtClean="0">
                <a:solidFill>
                  <a:srgbClr val="0070C0"/>
                </a:solidFill>
              </a:rPr>
              <a:t>, який удалося зареєструвати, розташований на відстані 14 млрд. св. років – ми бачимо його таким і в той час, коли ще не було Сонячної системи.</a:t>
            </a: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56" y="-2393173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6" name="Стрелка вправо 5">
            <a:hlinkClick r:id="rId3" action="ppaction://hlinkfile"/>
          </p:cNvPr>
          <p:cNvSpPr/>
          <p:nvPr/>
        </p:nvSpPr>
        <p:spPr>
          <a:xfrm>
            <a:off x="7072330" y="6072206"/>
            <a:ext cx="1428760" cy="78579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Вправа 3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Квазари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285860"/>
            <a:ext cx="5972188" cy="4840303"/>
          </a:xfrm>
        </p:spPr>
        <p:txBody>
          <a:bodyPr>
            <a:normAutofit fontScale="92500" lnSpcReduction="10000"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Квазари (квазізоряні радіоджерела)</a:t>
            </a:r>
            <a:r>
              <a:rPr lang="uk-UA" sz="2000" b="1" dirty="0" smtClean="0">
                <a:solidFill>
                  <a:srgbClr val="0070C0"/>
                </a:solidFill>
              </a:rPr>
              <a:t> – потужне та далеке активне ядро галактики.</a:t>
            </a:r>
          </a:p>
          <a:p>
            <a:r>
              <a:rPr lang="ru-RU" sz="2000" b="1" dirty="0" err="1" smtClean="0">
                <a:solidFill>
                  <a:srgbClr val="7030A0"/>
                </a:solidFill>
              </a:rPr>
              <a:t>Спектри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квазарів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мають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значні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червоні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зміщення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що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є</a:t>
            </a:r>
            <a:r>
              <a:rPr lang="ru-RU" sz="2000" b="1" dirty="0" smtClean="0">
                <a:solidFill>
                  <a:srgbClr val="7030A0"/>
                </a:solidFill>
              </a:rPr>
              <a:t> результатом </a:t>
            </a:r>
            <a:r>
              <a:rPr lang="ru-RU" sz="2000" b="1" dirty="0" err="1" smtClean="0">
                <a:solidFill>
                  <a:srgbClr val="7030A0"/>
                </a:solidFill>
              </a:rPr>
              <a:t>розширення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Всесвіту</a:t>
            </a:r>
            <a:r>
              <a:rPr lang="ru-RU" sz="2000" b="1" dirty="0" smtClean="0">
                <a:solidFill>
                  <a:srgbClr val="7030A0"/>
                </a:solidFill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</a:rPr>
              <a:t>Із</a:t>
            </a:r>
            <a:r>
              <a:rPr lang="ru-RU" sz="2000" b="1" dirty="0" smtClean="0">
                <a:solidFill>
                  <a:srgbClr val="7030A0"/>
                </a:solidFill>
              </a:rPr>
              <a:t> закону </a:t>
            </a:r>
            <a:r>
              <a:rPr lang="ru-RU" sz="2000" b="1" dirty="0" err="1" smtClean="0">
                <a:solidFill>
                  <a:srgbClr val="7030A0"/>
                </a:solidFill>
              </a:rPr>
              <a:t>Габбла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слідує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що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квазари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розташовані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від</a:t>
            </a:r>
            <a:r>
              <a:rPr lang="ru-RU" sz="2000" b="1" dirty="0" smtClean="0">
                <a:solidFill>
                  <a:srgbClr val="7030A0"/>
                </a:solidFill>
              </a:rPr>
              <a:t> нас на </a:t>
            </a:r>
            <a:r>
              <a:rPr lang="ru-RU" sz="2000" b="1" dirty="0" err="1" smtClean="0">
                <a:solidFill>
                  <a:srgbClr val="7030A0"/>
                </a:solidFill>
              </a:rPr>
              <a:t>дуже</a:t>
            </a:r>
            <a:r>
              <a:rPr lang="ru-RU" sz="2000" b="1" dirty="0" smtClean="0">
                <a:solidFill>
                  <a:srgbClr val="7030A0"/>
                </a:solidFill>
              </a:rPr>
              <a:t> великих </a:t>
            </a:r>
            <a:r>
              <a:rPr lang="ru-RU" sz="2000" b="1" dirty="0" err="1" smtClean="0">
                <a:solidFill>
                  <a:srgbClr val="7030A0"/>
                </a:solidFill>
              </a:rPr>
              <a:t>відстаннях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, як </a:t>
            </a:r>
            <a:r>
              <a:rPr lang="ru-RU" sz="2000" b="1" dirty="0" err="1" smtClean="0">
                <a:solidFill>
                  <a:srgbClr val="7030A0"/>
                </a:solidFill>
              </a:rPr>
              <a:t>наслідок</a:t>
            </a:r>
            <a:r>
              <a:rPr lang="ru-RU" sz="2000" b="1" dirty="0" smtClean="0">
                <a:solidFill>
                  <a:srgbClr val="7030A0"/>
                </a:solidFill>
              </a:rPr>
              <a:t>, ми </a:t>
            </a:r>
            <a:r>
              <a:rPr lang="ru-RU" sz="2000" b="1" dirty="0" err="1" smtClean="0">
                <a:solidFill>
                  <a:srgbClr val="7030A0"/>
                </a:solidFill>
              </a:rPr>
              <a:t>їх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бачимо</a:t>
            </a:r>
            <a:r>
              <a:rPr lang="ru-RU" sz="2000" b="1" dirty="0" smtClean="0">
                <a:solidFill>
                  <a:srgbClr val="7030A0"/>
                </a:solidFill>
              </a:rPr>
              <a:t> у далекому </a:t>
            </a:r>
            <a:r>
              <a:rPr lang="ru-RU" sz="2000" b="1" dirty="0" err="1" smtClean="0">
                <a:solidFill>
                  <a:srgbClr val="7030A0"/>
                </a:solidFill>
              </a:rPr>
              <a:t>минулому</a:t>
            </a:r>
            <a:r>
              <a:rPr lang="ru-RU" sz="2000" b="1" dirty="0" smtClean="0">
                <a:solidFill>
                  <a:srgbClr val="7030A0"/>
                </a:solidFill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</a:rPr>
              <a:t>Найяскравіші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квазари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випромінюють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енергію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більшу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ніж</a:t>
            </a:r>
            <a:r>
              <a:rPr lang="ru-RU" sz="2000" b="1" dirty="0" smtClean="0">
                <a:solidFill>
                  <a:srgbClr val="7030A0"/>
                </a:solidFill>
              </a:rPr>
              <a:t> один </a:t>
            </a:r>
            <a:r>
              <a:rPr lang="ru-RU" sz="2000" b="1" dirty="0" err="1" smtClean="0">
                <a:solidFill>
                  <a:srgbClr val="7030A0"/>
                </a:solidFill>
              </a:rPr>
              <a:t>трильйон</a:t>
            </a:r>
            <a:r>
              <a:rPr lang="ru-RU" sz="2000" b="1" dirty="0" smtClean="0">
                <a:solidFill>
                  <a:srgbClr val="7030A0"/>
                </a:solidFill>
              </a:rPr>
              <a:t> (10</a:t>
            </a:r>
            <a:r>
              <a:rPr lang="ru-RU" sz="2000" b="1" baseline="30000" dirty="0" smtClean="0">
                <a:solidFill>
                  <a:srgbClr val="7030A0"/>
                </a:solidFill>
              </a:rPr>
              <a:t>12</a:t>
            </a:r>
            <a:r>
              <a:rPr lang="ru-RU" sz="2000" b="1" dirty="0" smtClean="0">
                <a:solidFill>
                  <a:srgbClr val="7030A0"/>
                </a:solidFill>
              </a:rPr>
              <a:t>) </a:t>
            </a:r>
            <a:r>
              <a:rPr lang="ru-RU" sz="2000" b="1" dirty="0" err="1" smtClean="0">
                <a:solidFill>
                  <a:srgbClr val="7030A0"/>
                </a:solidFill>
              </a:rPr>
              <a:t>сонць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r>
              <a:rPr lang="uk-UA" sz="2000" b="1" dirty="0" smtClean="0">
                <a:solidFill>
                  <a:srgbClr val="0070C0"/>
                </a:solidFill>
              </a:rPr>
              <a:t>Світності квазарів у сотні разів більші від потужності найбільшої галактики з її сотнями мільярдів зір.</a:t>
            </a:r>
          </a:p>
          <a:p>
            <a:r>
              <a:rPr lang="uk-UA" sz="2000" b="1" dirty="0" smtClean="0">
                <a:solidFill>
                  <a:srgbClr val="7030A0"/>
                </a:solidFill>
              </a:rPr>
              <a:t>Поблизу деяких квазарів виявлено викиди – велетенські потоки речовини.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Розглянувши найрізноманітніші гіпотези вчені прийшли висновку, </a:t>
            </a:r>
            <a:r>
              <a:rPr lang="uk-UA" sz="2000" b="1" dirty="0" smtClean="0">
                <a:solidFill>
                  <a:srgbClr val="C00000"/>
                </a:solidFill>
              </a:rPr>
              <a:t>що квазари, найімовірніше, - недовговічні стадії розвитку ядер галактик</a:t>
            </a:r>
            <a:r>
              <a:rPr lang="uk-UA" sz="2000" b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0"/>
            <a:ext cx="428625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 rot="16200000">
            <a:off x="4679156" y="-2393173"/>
            <a:ext cx="71438" cy="6858000"/>
          </a:xfrm>
          <a:prstGeom prst="rect">
            <a:avLst/>
          </a:prstGeom>
          <a:gradFill rotWithShape="1">
            <a:gsLst>
              <a:gs pos="0">
                <a:srgbClr val="80FFE9"/>
              </a:gs>
              <a:gs pos="50000">
                <a:srgbClr val="B3FFEF"/>
              </a:gs>
              <a:gs pos="100000">
                <a:srgbClr val="DAFFF6"/>
              </a:gs>
            </a:gsLst>
            <a:lin ang="0" scaled="1"/>
          </a:gra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 sz="2400">
              <a:solidFill>
                <a:srgbClr val="0066FF"/>
              </a:solidFill>
              <a:latin typeface="Times New Roman Cyr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714620"/>
            <a:ext cx="2336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Галактика NGC 4319 </a:t>
            </a:r>
          </a:p>
          <a:p>
            <a:r>
              <a:rPr lang="ru-RU" sz="1600" b="1" dirty="0" smtClean="0"/>
              <a:t>та квазар Маркарян 205</a:t>
            </a:r>
            <a:endParaRPr lang="ru-RU" sz="1600" b="1" dirty="0"/>
          </a:p>
        </p:txBody>
      </p:sp>
      <p:pic>
        <p:nvPicPr>
          <p:cNvPr id="2052" name="Picture 4" descr="http://upload.wikimedia.org/wikipedia/commons/thumb/e/e8/Quasar_viewed_from_Hubble.jpg/220px-Quasar_viewed_from_Hub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504"/>
            <a:ext cx="2463012" cy="15001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5500702"/>
            <a:ext cx="22145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Фотографія</a:t>
            </a:r>
            <a:r>
              <a:rPr lang="ru-RU" sz="1400" b="1" dirty="0" smtClean="0"/>
              <a:t> телескопа </a:t>
            </a:r>
            <a:r>
              <a:rPr lang="ru-RU" sz="1400" b="1" dirty="0" err="1" smtClean="0"/>
              <a:t>Hubble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зображено</a:t>
            </a:r>
            <a:r>
              <a:rPr lang="ru-RU" sz="1400" b="1" dirty="0" smtClean="0"/>
              <a:t> ядро квазару</a:t>
            </a:r>
            <a:endParaRPr lang="ru-RU" sz="1400" b="1" dirty="0"/>
          </a:p>
        </p:txBody>
      </p:sp>
      <p:pic>
        <p:nvPicPr>
          <p:cNvPr id="2054" name="Picture 6" descr="http://upload.wikimedia.org/wikipedia/ru/thumb/6/6c/Ngc4319_hst.jpg/200px-Ngc4319_h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2502935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1152</Words>
  <Application>Microsoft Office PowerPoint</Application>
  <PresentationFormat>Экран (4:3)</PresentationFormat>
  <Paragraphs>105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Світ галактик. Квазари</vt:lpstr>
      <vt:lpstr> Після цього уроку ви зможете: </vt:lpstr>
      <vt:lpstr>Типи галактик</vt:lpstr>
      <vt:lpstr>Найближчі сусіди Галактики</vt:lpstr>
      <vt:lpstr>Розподіл галактик у Всесвіті</vt:lpstr>
      <vt:lpstr>Розподіл галактик у Всесвіті</vt:lpstr>
      <vt:lpstr>Визначення відстаней до галактик</vt:lpstr>
      <vt:lpstr>Закон Габбла</vt:lpstr>
      <vt:lpstr>Квазари </vt:lpstr>
      <vt:lpstr>Моделі Всесвіту</vt:lpstr>
      <vt:lpstr>Висновки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 галактик. Квазари</dc:title>
  <cp:lastModifiedBy>RWT</cp:lastModifiedBy>
  <cp:revision>60</cp:revision>
  <dcterms:modified xsi:type="dcterms:W3CDTF">2013-08-07T18:24:00Z</dcterms:modified>
</cp:coreProperties>
</file>