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78" r:id="rId5"/>
    <p:sldId id="280" r:id="rId6"/>
    <p:sldId id="279" r:id="rId7"/>
    <p:sldId id="282" r:id="rId8"/>
    <p:sldId id="281" r:id="rId9"/>
    <p:sldId id="284" r:id="rId10"/>
    <p:sldId id="283" r:id="rId11"/>
    <p:sldId id="286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61" r:id="rId21"/>
    <p:sldId id="270" r:id="rId22"/>
    <p:sldId id="271" r:id="rId23"/>
    <p:sldId id="265" r:id="rId24"/>
    <p:sldId id="266" r:id="rId25"/>
    <p:sldId id="267" r:id="rId26"/>
    <p:sldId id="268" r:id="rId27"/>
    <p:sldId id="26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46"/>
    <a:srgbClr val="0000FF"/>
    <a:srgbClr val="F71B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85DB-DE18-494D-B8D7-2571CBD6CCF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17E-6454-47A5-AB22-C8EF56F14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9D8A-18CD-448D-AD5A-F82E5E1DA012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2353-DD5B-4629-B747-AFB05AB8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9967-3D28-4AB4-893A-9866B47DEB52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D0E6-55A0-484A-8038-98C80A6B0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C32F-4F0D-41F9-80F7-2B301220F81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1BA9-07AB-495B-8AFA-BCE1E6446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7A06-F5A0-43E5-A97D-4CBBBA9CEF37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AF56-9881-466A-B15B-AA7C13289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5A83-AA35-4D12-B3F9-4C5BDA1FAC0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C131-26E2-405D-B88F-A5DDF9029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BD22-B17C-40B8-89E9-9C5C393278C8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88BA-5E48-438E-AFB1-FC5BFF535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9DBD-E54C-4455-ACF7-985B0E6F1EC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A531-5CEE-4EE7-8566-D7173A8D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57CD-A554-40FA-87D2-AA28E4F27637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094F-058E-4972-9EDA-2E0B26032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3490-515A-4BFC-9F29-6D0DB50F64DB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75C0-61CA-45AA-81F9-F8E4C8061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AB79-7E9F-4319-B158-B882CB70F245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3433-DEAC-4B2B-BAC0-049130956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FE41C3-E3C9-45BC-971F-CD08B814BECB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F31DE7-940D-41D2-9230-E6091E4CE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ru.wikipedia.org/wiki/%D0%A4%D0%B0%D0%B9%D0%BB:Torque_animation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ru.wikipedia.org/wiki/%D0%A4%D0%B0%D0%B9%D0%BB:Fysik_vridmoment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-fizika.narod.ru/7_moshnost.htm" TargetMode="External"/><Relationship Id="rId2" Type="http://schemas.openxmlformats.org/officeDocument/2006/relationships/hyperlink" Target="http://class-fizika.narod.ru/7_rabot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yc.zelenogorsk.ru/project/2008/ikt/zavarigina/page1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475" y="3786188"/>
            <a:ext cx="5416550" cy="1752600"/>
          </a:xfrm>
        </p:spPr>
        <p:txBody>
          <a:bodyPr/>
          <a:lstStyle/>
          <a:p>
            <a:pPr algn="r" eaLnBrk="1" hangingPunct="1"/>
            <a:r>
              <a:rPr lang="ru-RU" b="1" smtClean="0">
                <a:solidFill>
                  <a:srgbClr val="F71B30"/>
                </a:solidFill>
                <a:latin typeface="Arial" charset="0"/>
              </a:rPr>
              <a:t>Карпова Лариса Борисовна</a:t>
            </a:r>
          </a:p>
          <a:p>
            <a:pPr algn="r" eaLnBrk="1" hangingPunct="1"/>
            <a:r>
              <a:rPr lang="ru-RU" b="1" smtClean="0">
                <a:solidFill>
                  <a:srgbClr val="F71B30"/>
                </a:solidFill>
                <a:latin typeface="Arial" charset="0"/>
              </a:rPr>
              <a:t>Учитель физики ЗОШ№ 3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42875" y="620713"/>
            <a:ext cx="9001125" cy="2643187"/>
          </a:xfrm>
        </p:spPr>
        <p:txBody>
          <a:bodyPr/>
          <a:lstStyle/>
          <a:p>
            <a:pPr eaLnBrk="1" hangingPunct="1"/>
            <a:r>
              <a:rPr lang="ru-RU" sz="4000" smtClean="0"/>
              <a:t>УРОК-ОБОБЩЕНИЯ</a:t>
            </a:r>
            <a:br>
              <a:rPr lang="ru-RU" sz="4000" smtClean="0"/>
            </a:br>
            <a:r>
              <a:rPr lang="ru-RU" sz="4000" smtClean="0"/>
              <a:t>по теме:</a:t>
            </a:r>
            <a:br>
              <a:rPr lang="ru-RU" sz="4000" smtClean="0"/>
            </a:br>
            <a:r>
              <a:rPr lang="ru-RU" sz="4000" b="1" smtClean="0">
                <a:solidFill>
                  <a:srgbClr val="0000FF"/>
                </a:solidFill>
              </a:rPr>
              <a:t>«Простые механизмы. КПД простых механизмов»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86188"/>
            <a:ext cx="28432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Условия равновесия рычага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4214813"/>
            <a:ext cx="4714875" cy="857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Равновесие твердого тела под действием трех сил.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88" y="1214438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Чтобы </a:t>
            </a:r>
            <a:r>
              <a:rPr lang="ru-RU" dirty="0" err="1" smtClean="0"/>
              <a:t>невращающееся</a:t>
            </a:r>
            <a:r>
              <a:rPr lang="ru-RU" dirty="0" smtClean="0"/>
              <a:t> тело находилось в равновесии, необходимо, чтобы равнодействующая всех сил, приложенных к телу, была равна нулю.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вычислении равнодействующей все силы приводятся к одной точке C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500438"/>
            <a:ext cx="27146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57313"/>
            <a:ext cx="48085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785813"/>
          </a:xfrm>
        </p:spPr>
        <p:txBody>
          <a:bodyPr/>
          <a:lstStyle/>
          <a:p>
            <a:pPr eaLnBrk="1" hangingPunct="1"/>
            <a:r>
              <a:rPr lang="ru-RU" smtClean="0"/>
              <a:t>Момент силы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71813" y="857250"/>
            <a:ext cx="5929312" cy="5857875"/>
          </a:xfrm>
        </p:spPr>
        <p:txBody>
          <a:bodyPr/>
          <a:lstStyle/>
          <a:p>
            <a:pPr eaLnBrk="1" hangingPunct="1"/>
            <a:r>
              <a:rPr lang="ru-RU" sz="3200" b="1" smtClean="0"/>
              <a:t>Произведение модуля силы, вращающей тело, на ее </a:t>
            </a:r>
            <a:r>
              <a:rPr lang="ru-RU" sz="3200" b="1" smtClean="0">
                <a:solidFill>
                  <a:srgbClr val="C00000"/>
                </a:solidFill>
              </a:rPr>
              <a:t>плечо</a:t>
            </a:r>
            <a:r>
              <a:rPr lang="ru-RU" sz="3200" b="1" smtClean="0"/>
              <a:t> называют </a:t>
            </a:r>
            <a:r>
              <a:rPr lang="ru-RU" sz="3200" b="1" smtClean="0">
                <a:solidFill>
                  <a:srgbClr val="FF0000"/>
                </a:solidFill>
              </a:rPr>
              <a:t>моментом силы</a:t>
            </a:r>
            <a:r>
              <a:rPr lang="ru-RU" sz="3200" b="1" smtClean="0"/>
              <a:t>:</a:t>
            </a:r>
          </a:p>
          <a:p>
            <a:pPr eaLnBrk="1" hangingPunct="1"/>
            <a:r>
              <a:rPr lang="ru-RU" sz="3200" smtClean="0"/>
              <a:t>Момент силы – величина </a:t>
            </a:r>
            <a:r>
              <a:rPr lang="ru-RU" sz="3200" smtClean="0">
                <a:solidFill>
                  <a:srgbClr val="C00000"/>
                </a:solidFill>
              </a:rPr>
              <a:t>скалярная</a:t>
            </a:r>
            <a:r>
              <a:rPr lang="ru-RU" sz="3200" smtClean="0"/>
              <a:t>.</a:t>
            </a:r>
          </a:p>
          <a:p>
            <a:pPr eaLnBrk="1" hangingPunct="1"/>
            <a:r>
              <a:rPr lang="ru-RU" sz="3200" smtClean="0"/>
              <a:t>За </a:t>
            </a:r>
            <a:r>
              <a:rPr lang="ru-RU" sz="3200" smtClean="0">
                <a:solidFill>
                  <a:srgbClr val="C00000"/>
                </a:solidFill>
              </a:rPr>
              <a:t>единицу момента силы </a:t>
            </a:r>
            <a:r>
              <a:rPr lang="ru-RU" sz="3200" smtClean="0"/>
              <a:t>принимается момент силы в </a:t>
            </a:r>
            <a:endParaRPr lang="en-US" sz="3200" smtClean="0"/>
          </a:p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1 Н</a:t>
            </a:r>
            <a:r>
              <a:rPr lang="ru-RU" sz="3200" smtClean="0"/>
              <a:t>, плечо которой равно </a:t>
            </a:r>
            <a:r>
              <a:rPr lang="ru-RU" sz="3200" b="1" smtClean="0">
                <a:solidFill>
                  <a:srgbClr val="C00000"/>
                </a:solidFill>
              </a:rPr>
              <a:t>1 м</a:t>
            </a:r>
            <a:r>
              <a:rPr lang="ru-RU" sz="3200" smtClean="0"/>
              <a:t>:</a:t>
            </a:r>
          </a:p>
          <a:p>
            <a:pPr algn="ctr" eaLnBrk="1" hangingPunct="1"/>
            <a:r>
              <a:rPr lang="ru-RU" sz="3200" b="1" i="1" smtClean="0">
                <a:solidFill>
                  <a:srgbClr val="FF0000"/>
                </a:solidFill>
              </a:rPr>
              <a:t>1 Н·м</a:t>
            </a:r>
          </a:p>
          <a:p>
            <a:pPr eaLnBrk="1" hangingPunct="1"/>
            <a:endParaRPr lang="ru-RU" sz="3200" smtClean="0"/>
          </a:p>
        </p:txBody>
      </p:sp>
      <p:pic>
        <p:nvPicPr>
          <p:cNvPr id="23555" name="Picture 2" descr="http://upload.wikimedia.org/wikipedia/commons/0/09/Torque_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357688"/>
            <a:ext cx="2095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upload.wikimedia.org/wikipedia/commons/8/8b/Fysik_vridmoment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000125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2357438"/>
            <a:ext cx="19097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00063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2500313" y="200025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2071688" y="2143125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l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Рычаг и человек</a:t>
            </a:r>
          </a:p>
        </p:txBody>
      </p:sp>
      <p:pic>
        <p:nvPicPr>
          <p:cNvPr id="24578" name="Picture 3" descr="H:\Ирина\ГИА\Физика\Подготовка к ГИА\1.21. Простые механизмы. КПД простых механизмов\03-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143000"/>
            <a:ext cx="2571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:\Ирина\ГИА\Физика\Подготовка к ГИА\1.21. Простые механизмы. КПД простых механизмов\03-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214688"/>
            <a:ext cx="261937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143000"/>
            <a:ext cx="462915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Применение равновесия рычага к блоку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625" y="1000125"/>
            <a:ext cx="4040188" cy="4286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Неподвижный блок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4929188"/>
            <a:ext cx="4500563" cy="19288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 = F∙2r = P∙2r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не дает выигрыша в работе</a:t>
            </a:r>
            <a:r>
              <a:rPr lang="ru-RU" sz="2600" dirty="0" smtClean="0"/>
              <a:t> </a:t>
            </a:r>
            <a:endParaRPr lang="en-US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служит только </a:t>
            </a:r>
            <a:r>
              <a:rPr lang="ru-RU" sz="2600" b="1" dirty="0" smtClean="0"/>
              <a:t>для изменения направления</a:t>
            </a:r>
            <a:r>
              <a:rPr lang="ru-RU" sz="2600" dirty="0" smtClean="0"/>
              <a:t> действия силы</a:t>
            </a:r>
            <a:endParaRPr lang="ru-RU" sz="2600" dirty="0"/>
          </a:p>
        </p:txBody>
      </p:sp>
      <p:sp>
        <p:nvSpPr>
          <p:cNvPr id="25604" name="Текст 8"/>
          <p:cNvSpPr>
            <a:spLocks noGrp="1"/>
          </p:cNvSpPr>
          <p:nvPr>
            <p:ph type="body" sz="quarter" idx="3"/>
          </p:nvPr>
        </p:nvSpPr>
        <p:spPr>
          <a:xfrm>
            <a:off x="4572000" y="928688"/>
            <a:ext cx="4041775" cy="50006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Подвижный блок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72000" y="5072063"/>
            <a:ext cx="4357688" cy="1571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ru-RU" b="1" i="1" dirty="0" smtClean="0">
                <a:solidFill>
                  <a:srgbClr val="FF0000"/>
                </a:solidFill>
              </a:rPr>
              <a:t> =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ru-RU" b="1" i="1" dirty="0" smtClean="0">
                <a:solidFill>
                  <a:srgbClr val="FF0000"/>
                </a:solidFill>
              </a:rPr>
              <a:t> · </a:t>
            </a:r>
            <a:r>
              <a:rPr lang="en-US" b="1" i="1" dirty="0" smtClean="0">
                <a:solidFill>
                  <a:srgbClr val="FF0000"/>
                </a:solidFill>
              </a:rPr>
              <a:t>r = </a:t>
            </a:r>
            <a:r>
              <a:rPr lang="en-US" b="1" i="1" dirty="0" err="1" smtClean="0">
                <a:solidFill>
                  <a:srgbClr val="FF0000"/>
                </a:solidFill>
              </a:rPr>
              <a:t>P∙r</a:t>
            </a:r>
            <a:r>
              <a:rPr lang="en-US" b="1" i="1" dirty="0" smtClean="0">
                <a:solidFill>
                  <a:srgbClr val="FF0000"/>
                </a:solidFill>
              </a:rPr>
              <a:t>/2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F = P/2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дает </a:t>
            </a:r>
            <a:r>
              <a:rPr lang="ru-RU" b="1" dirty="0" smtClean="0">
                <a:solidFill>
                  <a:srgbClr val="FF0000"/>
                </a:solidFill>
              </a:rPr>
              <a:t>выигрыш в силе в 2 раза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928813"/>
            <a:ext cx="2971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857375"/>
            <a:ext cx="26670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560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4381500"/>
            <a:ext cx="57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500563"/>
            <a:ext cx="785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ая выноска 13"/>
          <p:cNvSpPr>
            <a:spLocks noChangeArrowheads="1"/>
          </p:cNvSpPr>
          <p:nvPr/>
        </p:nvSpPr>
        <p:spPr bwMode="auto">
          <a:xfrm>
            <a:off x="0" y="4000500"/>
            <a:ext cx="4572000" cy="1000125"/>
          </a:xfrm>
          <a:prstGeom prst="wedgeRectCallout">
            <a:avLst>
              <a:gd name="adj1" fmla="val 2000"/>
              <a:gd name="adj2" fmla="val -127713"/>
            </a:avLst>
          </a:prstGeom>
          <a:solidFill>
            <a:schemeClr val="bg2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Неподвижный блок при работе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не изменяет положения оси вращения</a:t>
            </a:r>
          </a:p>
        </p:txBody>
      </p:sp>
      <p:sp>
        <p:nvSpPr>
          <p:cNvPr id="15" name="Прямоугольная выноска 14"/>
          <p:cNvSpPr>
            <a:spLocks noChangeArrowheads="1"/>
          </p:cNvSpPr>
          <p:nvPr/>
        </p:nvSpPr>
        <p:spPr bwMode="auto">
          <a:xfrm>
            <a:off x="4786313" y="4000500"/>
            <a:ext cx="4357687" cy="1000125"/>
          </a:xfrm>
          <a:prstGeom prst="wedgeRectCallout">
            <a:avLst>
              <a:gd name="adj1" fmla="val 120"/>
              <a:gd name="adj2" fmla="val -129079"/>
            </a:avLst>
          </a:prstGeom>
          <a:solidFill>
            <a:schemeClr val="bg2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Подвижный блок при работе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перемещается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14500" y="3214688"/>
            <a:ext cx="1357313" cy="1587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ая выноска 20"/>
          <p:cNvSpPr>
            <a:spLocks noChangeArrowheads="1"/>
          </p:cNvSpPr>
          <p:nvPr/>
        </p:nvSpPr>
        <p:spPr bwMode="auto">
          <a:xfrm>
            <a:off x="0" y="1357313"/>
            <a:ext cx="1928813" cy="1000125"/>
          </a:xfrm>
          <a:prstGeom prst="wedgeRectCallout">
            <a:avLst>
              <a:gd name="adj1" fmla="val 60019"/>
              <a:gd name="adj2" fmla="val 119273"/>
            </a:avLst>
          </a:prstGeom>
          <a:solidFill>
            <a:schemeClr val="bg2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Плечо силы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 = 2r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857875" y="3071813"/>
            <a:ext cx="714375" cy="158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ая выноска 23"/>
          <p:cNvSpPr>
            <a:spLocks noChangeArrowheads="1"/>
          </p:cNvSpPr>
          <p:nvPr/>
        </p:nvSpPr>
        <p:spPr bwMode="auto">
          <a:xfrm>
            <a:off x="6215063" y="1357313"/>
            <a:ext cx="1928812" cy="857250"/>
          </a:xfrm>
          <a:prstGeom prst="wedgeRectCallout">
            <a:avLst>
              <a:gd name="adj1" fmla="val -51069"/>
              <a:gd name="adj2" fmla="val 141333"/>
            </a:avLst>
          </a:prstGeom>
          <a:solidFill>
            <a:schemeClr val="bg2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Плечо силы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 = r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2714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Комбинируя</a:t>
            </a:r>
            <a:r>
              <a:rPr lang="ru-RU" dirty="0" smtClean="0"/>
              <a:t> определенным числом </a:t>
            </a:r>
            <a:r>
              <a:rPr lang="ru-RU" dirty="0" smtClean="0">
                <a:solidFill>
                  <a:srgbClr val="FF0000"/>
                </a:solidFill>
              </a:rPr>
              <a:t>подвижных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неподвижных</a:t>
            </a:r>
            <a:r>
              <a:rPr lang="ru-RU" dirty="0" smtClean="0"/>
              <a:t> блоков, можно получить </a:t>
            </a:r>
            <a:r>
              <a:rPr lang="ru-RU" b="1" dirty="0" smtClean="0">
                <a:solidFill>
                  <a:srgbClr val="FF0000"/>
                </a:solidFill>
              </a:rPr>
              <a:t>значительный выигрыш в силе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000375"/>
            <a:ext cx="2159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ая выноска 3"/>
          <p:cNvSpPr/>
          <p:nvPr/>
        </p:nvSpPr>
        <p:spPr>
          <a:xfrm>
            <a:off x="2428875" y="3071813"/>
            <a:ext cx="2214563" cy="1000125"/>
          </a:xfrm>
          <a:prstGeom prst="wedgeRectCallout">
            <a:avLst>
              <a:gd name="adj1" fmla="val -118287"/>
              <a:gd name="adj2" fmla="val 3603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Неподвижный блок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428875" y="4357688"/>
            <a:ext cx="2214563" cy="1000125"/>
          </a:xfrm>
          <a:prstGeom prst="wedgeRectCallout">
            <a:avLst>
              <a:gd name="adj1" fmla="val -80079"/>
              <a:gd name="adj2" fmla="val 3466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Подвижный блок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428875" y="5643563"/>
            <a:ext cx="2214563" cy="1000125"/>
          </a:xfrm>
          <a:prstGeom prst="wedgeRectCallout">
            <a:avLst>
              <a:gd name="adj1" fmla="val -136159"/>
              <a:gd name="adj2" fmla="val -5675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Выигрыш  силе в </a:t>
            </a:r>
            <a:r>
              <a:rPr lang="ru-RU" sz="2400" b="1" dirty="0">
                <a:solidFill>
                  <a:srgbClr val="FF0000"/>
                </a:solidFill>
              </a:rPr>
              <a:t>2 раза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71813"/>
            <a:ext cx="3214688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ая выноска 7"/>
          <p:cNvSpPr/>
          <p:nvPr/>
        </p:nvSpPr>
        <p:spPr>
          <a:xfrm>
            <a:off x="4572000" y="3071813"/>
            <a:ext cx="2214563" cy="1000125"/>
          </a:xfrm>
          <a:prstGeom prst="wedgeRectCallout">
            <a:avLst>
              <a:gd name="adj1" fmla="val 71865"/>
              <a:gd name="adj2" fmla="val -1172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Неподвижные блоки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643438" y="3929063"/>
            <a:ext cx="2214562" cy="1000125"/>
          </a:xfrm>
          <a:prstGeom prst="wedgeRectCallout">
            <a:avLst>
              <a:gd name="adj1" fmla="val 81725"/>
              <a:gd name="adj2" fmla="val -3628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Подвижные блоки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715125" y="5572125"/>
            <a:ext cx="2214563" cy="1000125"/>
          </a:xfrm>
          <a:prstGeom prst="wedgeRectCallout">
            <a:avLst>
              <a:gd name="adj1" fmla="val -43719"/>
              <a:gd name="adj2" fmla="val -10588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Выигрыш  силе в </a:t>
            </a:r>
            <a:r>
              <a:rPr lang="ru-RU" sz="2400" b="1" dirty="0">
                <a:solidFill>
                  <a:srgbClr val="FF0000"/>
                </a:solidFill>
              </a:rPr>
              <a:t>4 раза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571750"/>
            <a:ext cx="714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ая выноска 10"/>
          <p:cNvSpPr>
            <a:spLocks noChangeArrowheads="1"/>
          </p:cNvSpPr>
          <p:nvPr/>
        </p:nvSpPr>
        <p:spPr bwMode="auto">
          <a:xfrm>
            <a:off x="142875" y="214313"/>
            <a:ext cx="8858250" cy="2357437"/>
          </a:xfrm>
          <a:prstGeom prst="wedgeRectCallout">
            <a:avLst>
              <a:gd name="adj1" fmla="val 24532"/>
              <a:gd name="adj2" fmla="val 66097"/>
            </a:avLst>
          </a:prstGeom>
          <a:solidFill>
            <a:srgbClr val="ECF046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Если есть простейший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полиспаст</a:t>
            </a:r>
            <a:r>
              <a:rPr lang="ru-RU" sz="2800" dirty="0">
                <a:latin typeface="+mn-lt"/>
              </a:rPr>
              <a:t> — сочетание группы подвижных и неподвижных блоков, то выигрыш в силе тяги — </a:t>
            </a:r>
            <a:r>
              <a:rPr lang="ru-RU" sz="2800" b="1" dirty="0">
                <a:latin typeface="+mn-lt"/>
              </a:rPr>
              <a:t>четный</a:t>
            </a:r>
            <a:r>
              <a:rPr lang="ru-RU" sz="2800" dirty="0">
                <a:latin typeface="+mn-lt"/>
              </a:rPr>
              <a:t>, а в более сложных конструкциях — </a:t>
            </a:r>
            <a:r>
              <a:rPr lang="ru-RU" sz="2800" b="1" dirty="0">
                <a:latin typeface="+mn-lt"/>
              </a:rPr>
              <a:t>произвольный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Различные виды блоков</a:t>
            </a:r>
          </a:p>
        </p:txBody>
      </p:sp>
      <p:pic>
        <p:nvPicPr>
          <p:cNvPr id="27650" name="Picture 2" descr="Рычаги и бло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71563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применение м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071563"/>
            <a:ext cx="41433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дъём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071563"/>
            <a:ext cx="6859588" cy="5145087"/>
          </a:xfrm>
          <a:prstGeom prst="rect">
            <a:avLst/>
          </a:prstGeom>
          <a:noFill/>
          <a:effectLst>
            <a:outerShdw dist="137372" dir="14178596" algn="ctr" rotWithShape="0">
              <a:schemeClr val="bg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Коэффициент полезного действия механизма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5000625" cy="5286375"/>
          </a:xfrm>
        </p:spPr>
        <p:txBody>
          <a:bodyPr/>
          <a:lstStyle/>
          <a:p>
            <a:pPr eaLnBrk="1" hangingPunct="1"/>
            <a:r>
              <a:rPr lang="ru-RU" smtClean="0"/>
              <a:t>Тот или иной механизм нужен, в конечном итоге, </a:t>
            </a:r>
            <a:r>
              <a:rPr lang="ru-RU" b="1" smtClean="0"/>
              <a:t>для совершения работы.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Полезная работа </a:t>
            </a:r>
            <a:r>
              <a:rPr lang="ru-RU" b="1" i="1" smtClean="0">
                <a:solidFill>
                  <a:srgbClr val="FF0000"/>
                </a:solidFill>
              </a:rPr>
              <a:t>А</a:t>
            </a:r>
            <a:r>
              <a:rPr lang="ru-RU" b="1" i="1" baseline="-25000" smtClean="0">
                <a:solidFill>
                  <a:srgbClr val="FF0000"/>
                </a:solidFill>
              </a:rPr>
              <a:t>п </a:t>
            </a:r>
            <a:r>
              <a:rPr lang="ru-RU" i="1" smtClean="0"/>
              <a:t>- </a:t>
            </a:r>
            <a:r>
              <a:rPr lang="ru-RU" smtClean="0"/>
              <a:t>необходимая нам работа.</a:t>
            </a:r>
            <a:endParaRPr lang="en-US" smtClean="0"/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Затраченная</a:t>
            </a:r>
            <a:r>
              <a:rPr lang="ru-RU" smtClean="0"/>
              <a:t> на подъем </a:t>
            </a:r>
            <a:r>
              <a:rPr lang="ru-RU" b="1" smtClean="0">
                <a:solidFill>
                  <a:srgbClr val="FF0000"/>
                </a:solidFill>
              </a:rPr>
              <a:t>работа</a:t>
            </a:r>
            <a:r>
              <a:rPr lang="ru-RU" smtClean="0"/>
              <a:t> оказывается всегда </a:t>
            </a:r>
            <a:r>
              <a:rPr lang="ru-RU" b="1" smtClean="0">
                <a:solidFill>
                  <a:srgbClr val="FF0000"/>
                </a:solidFill>
              </a:rPr>
              <a:t>больше</a:t>
            </a:r>
            <a:r>
              <a:rPr lang="ru-RU" smtClean="0"/>
              <a:t> полезной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714500"/>
            <a:ext cx="4000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714500"/>
            <a:ext cx="1357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>
            <a:spLocks noChangeArrowheads="1"/>
          </p:cNvSpPr>
          <p:nvPr/>
        </p:nvSpPr>
        <p:spPr bwMode="auto">
          <a:xfrm>
            <a:off x="4857750" y="4786313"/>
            <a:ext cx="4286250" cy="1000125"/>
          </a:xfrm>
          <a:prstGeom prst="wedgeRectCallout">
            <a:avLst>
              <a:gd name="adj1" fmla="val 25190"/>
              <a:gd name="adj2" fmla="val -96329"/>
            </a:avLst>
          </a:prstGeom>
          <a:solidFill>
            <a:srgbClr val="ECF046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Работа по преодолению силы тяжести: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A = </a:t>
            </a:r>
            <a:r>
              <a:rPr lang="en-US" sz="2400" b="1" i="1" dirty="0" err="1">
                <a:solidFill>
                  <a:srgbClr val="FF0000"/>
                </a:solidFill>
                <a:latin typeface="+mn-lt"/>
              </a:rPr>
              <a:t>mgh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Прямоугольная выноска 6"/>
          <p:cNvSpPr>
            <a:spLocks noChangeArrowheads="1"/>
          </p:cNvSpPr>
          <p:nvPr/>
        </p:nvSpPr>
        <p:spPr bwMode="auto">
          <a:xfrm>
            <a:off x="142875" y="1571625"/>
            <a:ext cx="5286375" cy="2000250"/>
          </a:xfrm>
          <a:prstGeom prst="wedgeRectCallout">
            <a:avLst>
              <a:gd name="adj1" fmla="val 67162"/>
              <a:gd name="adj2" fmla="val 12153"/>
            </a:avLst>
          </a:prstGeom>
          <a:solidFill>
            <a:srgbClr val="ECF046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При подъеме груза мы преодолеваем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силу тяжести веревки</a:t>
            </a:r>
            <a:r>
              <a:rPr lang="ru-RU" sz="2800" dirty="0">
                <a:latin typeface="+mn-lt"/>
              </a:rPr>
              <a:t>,</a:t>
            </a:r>
            <a:r>
              <a:rPr lang="ru-RU" sz="2800" dirty="0">
                <a:solidFill>
                  <a:schemeClr val="lt1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силу трения</a:t>
            </a:r>
            <a:r>
              <a:rPr lang="ru-RU" sz="2800" dirty="0">
                <a:latin typeface="+mn-lt"/>
              </a:rPr>
              <a:t>,</a:t>
            </a:r>
            <a:r>
              <a:rPr lang="ru-RU" sz="2800" dirty="0">
                <a:solidFill>
                  <a:schemeClr val="lt1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силу тяжести других приспособлений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714500"/>
            <a:ext cx="1463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0" y="0"/>
            <a:ext cx="9144000" cy="1571625"/>
          </a:xfrm>
          <a:prstGeom prst="wedgeRectCallout">
            <a:avLst>
              <a:gd name="adj1" fmla="val 28306"/>
              <a:gd name="adj2" fmla="val 64639"/>
            </a:avLst>
          </a:prstGeom>
          <a:solidFill>
            <a:srgbClr val="ECF046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Характеристика механизма, определяющая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какую долю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полезная работа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составляет</a:t>
            </a:r>
            <a:r>
              <a:rPr lang="ru-RU" sz="2400" b="1" dirty="0">
                <a:latin typeface="+mn-lt"/>
              </a:rPr>
              <a:t> от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полной</a:t>
            </a:r>
            <a:r>
              <a:rPr lang="ru-RU" sz="2400" b="1" dirty="0">
                <a:latin typeface="+mn-lt"/>
              </a:rPr>
              <a:t>, называется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коэффициентом полезного действия </a:t>
            </a:r>
            <a:r>
              <a:rPr lang="ru-RU" sz="2400" b="1" dirty="0">
                <a:latin typeface="+mn-lt"/>
              </a:rPr>
              <a:t>— КПД</a:t>
            </a:r>
            <a:endParaRPr lang="ru-RU" sz="2400" b="1" i="1" dirty="0">
              <a:latin typeface="+mn-lt"/>
            </a:endParaRP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5786438"/>
            <a:ext cx="26384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Пути повышения КПД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уменьшают массу движущихся частей, </a:t>
            </a:r>
          </a:p>
          <a:p>
            <a:pPr eaLnBrk="1" hangingPunct="1"/>
            <a:r>
              <a:rPr lang="ru-RU" smtClean="0"/>
              <a:t>уменьшают трение в деталях.</a:t>
            </a:r>
          </a:p>
          <a:p>
            <a:pPr eaLnBrk="1" hangingPunct="1"/>
            <a:r>
              <a:rPr lang="ru-RU" smtClean="0"/>
              <a:t>Созданы машины и механизмы, у которых КПД достигает 98-99%.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Построить машину с КПД равным 100% невозможно</a:t>
            </a:r>
            <a:r>
              <a:rPr lang="ru-RU" smtClean="0"/>
              <a:t>, можно лишь достичь условия, что </a:t>
            </a:r>
          </a:p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</a:rPr>
              <a:t>А</a:t>
            </a:r>
            <a:r>
              <a:rPr lang="ru-RU" sz="3600" b="1" baseline="-25000" smtClean="0">
                <a:solidFill>
                  <a:srgbClr val="FF0000"/>
                </a:solidFill>
              </a:rPr>
              <a:t>п </a:t>
            </a:r>
            <a:r>
              <a:rPr lang="ru-RU" sz="3600" b="1" smtClean="0">
                <a:solidFill>
                  <a:srgbClr val="FF0000"/>
                </a:solidFill>
              </a:rPr>
              <a:t>≈ А</a:t>
            </a:r>
            <a:r>
              <a:rPr lang="ru-RU" sz="3600" b="1" baseline="-25000" smtClean="0">
                <a:solidFill>
                  <a:srgbClr val="FF0000"/>
                </a:solidFill>
              </a:rPr>
              <a:t>з</a:t>
            </a:r>
            <a:endParaRPr lang="ru-RU" sz="3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ЗОЛОТОЕ правило механ</a:t>
            </a:r>
            <a:r>
              <a:rPr lang="ru-RU" smtClean="0">
                <a:solidFill>
                  <a:srgbClr val="0000FF"/>
                </a:solidFill>
              </a:rPr>
              <a:t>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5715000" cy="5429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Ни один механизм не дает выигрыша в работе.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п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≈ А</a:t>
            </a:r>
            <a:r>
              <a:rPr lang="ru-RU" b="1" baseline="-25000" dirty="0" smtClean="0">
                <a:solidFill>
                  <a:srgbClr val="FF0000"/>
                </a:solidFill>
              </a:rPr>
              <a:t>з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∙s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≈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∙s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Во сколько раз </a:t>
            </a:r>
            <a:r>
              <a:rPr lang="ru-RU" b="1" dirty="0" smtClean="0">
                <a:solidFill>
                  <a:srgbClr val="FF0000"/>
                </a:solidFill>
              </a:rPr>
              <a:t>выигрываем в силе</a:t>
            </a:r>
            <a:r>
              <a:rPr lang="ru-RU" b="1" dirty="0" smtClean="0"/>
              <a:t>, во столько раз </a:t>
            </a:r>
            <a:r>
              <a:rPr lang="ru-RU" b="1" dirty="0" smtClean="0">
                <a:solidFill>
                  <a:srgbClr val="FF0000"/>
                </a:solidFill>
              </a:rPr>
              <a:t>проигрываем в расстоянии</a:t>
            </a:r>
            <a:r>
              <a:rPr lang="ru-RU" b="1" dirty="0" smtClean="0"/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≈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ru-RU" b="1" baseline="-25000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≈ 2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8" y="1500188"/>
            <a:ext cx="347821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7572375" y="2643188"/>
            <a:ext cx="85725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5857875" y="4143375"/>
            <a:ext cx="200025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7000875" y="4143375"/>
            <a:ext cx="8572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7429500" y="4071938"/>
            <a:ext cx="1428750" cy="107315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01000" y="4429125"/>
            <a:ext cx="64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3200" b="1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i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i="1">
              <a:latin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7001669" y="4571206"/>
            <a:ext cx="857250" cy="1588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29438" y="43576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B050"/>
                </a:solidFill>
                <a:latin typeface="Times New Roman" pitchFamily="18" charset="0"/>
              </a:rPr>
              <a:t>s</a:t>
            </a:r>
            <a:r>
              <a:rPr lang="ru-RU" sz="3200" b="1" i="1" baseline="-2500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ru-RU" sz="3200" b="1" i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i="1">
              <a:latin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7429500" y="4714875"/>
            <a:ext cx="642938" cy="42862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Пример расчета КПД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5286375" cy="2643187"/>
          </a:xfrm>
        </p:spPr>
        <p:txBody>
          <a:bodyPr/>
          <a:lstStyle/>
          <a:p>
            <a:pPr eaLnBrk="1" hangingPunct="1"/>
            <a:r>
              <a:rPr lang="ru-RU" smtClean="0"/>
              <a:t>Вкатывая бочки</a:t>
            </a:r>
            <a:r>
              <a:rPr lang="en-US" smtClean="0"/>
              <a:t> </a:t>
            </a:r>
            <a:r>
              <a:rPr lang="ru-RU" smtClean="0"/>
              <a:t>массой </a:t>
            </a:r>
            <a:r>
              <a:rPr lang="en-US" b="1" i="1" smtClean="0">
                <a:solidFill>
                  <a:srgbClr val="FF0000"/>
                </a:solidFill>
              </a:rPr>
              <a:t>m</a:t>
            </a:r>
            <a:r>
              <a:rPr lang="ru-RU" b="1" i="1" smtClean="0">
                <a:solidFill>
                  <a:srgbClr val="FF0000"/>
                </a:solidFill>
              </a:rPr>
              <a:t> </a:t>
            </a:r>
            <a:r>
              <a:rPr lang="ru-RU" smtClean="0"/>
              <a:t>по наклонной плоскости длиной </a:t>
            </a:r>
            <a:r>
              <a:rPr lang="en-US" b="1" i="1" smtClean="0">
                <a:solidFill>
                  <a:srgbClr val="FF0000"/>
                </a:solidFill>
              </a:rPr>
              <a:t>L</a:t>
            </a:r>
            <a:r>
              <a:rPr lang="ru-RU" smtClean="0"/>
              <a:t>, человек прикладывают силу </a:t>
            </a:r>
            <a:r>
              <a:rPr lang="en-US" b="1" i="1" smtClean="0">
                <a:solidFill>
                  <a:srgbClr val="FF0000"/>
                </a:solidFill>
              </a:rPr>
              <a:t>F</a:t>
            </a:r>
            <a:r>
              <a:rPr lang="ru-RU" b="1" i="1" smtClean="0"/>
              <a:t>. </a:t>
            </a:r>
            <a:r>
              <a:rPr lang="ru-RU" smtClean="0"/>
              <a:t>Высота плоскости </a:t>
            </a:r>
            <a:r>
              <a:rPr lang="en-US" b="1" i="1" smtClean="0"/>
              <a:t>– </a:t>
            </a:r>
            <a:r>
              <a:rPr lang="en-US" b="1" i="1" smtClean="0">
                <a:solidFill>
                  <a:srgbClr val="FF0000"/>
                </a:solidFill>
              </a:rPr>
              <a:t>h</a:t>
            </a:r>
            <a:r>
              <a:rPr lang="ru-RU" b="1" i="1" smtClean="0"/>
              <a:t>.</a:t>
            </a:r>
            <a:endParaRPr lang="ru-RU" smtClean="0"/>
          </a:p>
        </p:txBody>
      </p:sp>
      <p:pic>
        <p:nvPicPr>
          <p:cNvPr id="3174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143000"/>
            <a:ext cx="38576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 flipH="1">
            <a:off x="5214938" y="3929063"/>
            <a:ext cx="3929062" cy="1714500"/>
            <a:chOff x="2381" y="2523"/>
            <a:chExt cx="2586" cy="1461"/>
          </a:xfrm>
        </p:grpSpPr>
        <p:sp>
          <p:nvSpPr>
            <p:cNvPr id="31754" name="AutoShape 7"/>
            <p:cNvSpPr>
              <a:spLocks noChangeArrowheads="1"/>
            </p:cNvSpPr>
            <p:nvPr/>
          </p:nvSpPr>
          <p:spPr bwMode="auto">
            <a:xfrm>
              <a:off x="2789" y="2976"/>
              <a:ext cx="2178" cy="636"/>
            </a:xfrm>
            <a:prstGeom prst="rtTriangl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2381" y="3203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i="1">
                  <a:latin typeface="Times New Roman" pitchFamily="18" charset="0"/>
                </a:rPr>
                <a:t>h</a:t>
              </a:r>
              <a:endParaRPr lang="ru-RU" sz="4000" i="1">
                <a:latin typeface="Times New Roman" pitchFamily="18" charset="0"/>
              </a:endParaRPr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4150" y="3022"/>
              <a:ext cx="27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i="1">
                  <a:latin typeface="Times New Roman" pitchFamily="18" charset="0"/>
                </a:rPr>
                <a:t>L</a:t>
              </a:r>
              <a:endParaRPr lang="ru-RU" sz="2700" i="1">
                <a:latin typeface="Times New Roman" pitchFamily="18" charset="0"/>
              </a:endParaRPr>
            </a:p>
          </p:txBody>
        </p:sp>
        <p:sp>
          <p:nvSpPr>
            <p:cNvPr id="31757" name="Rectangle 10"/>
            <p:cNvSpPr>
              <a:spLocks noChangeArrowheads="1"/>
            </p:cNvSpPr>
            <p:nvPr/>
          </p:nvSpPr>
          <p:spPr bwMode="auto">
            <a:xfrm rot="992936">
              <a:off x="3198" y="2795"/>
              <a:ext cx="68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1758" name="Line 11"/>
            <p:cNvSpPr>
              <a:spLocks noChangeShapeType="1"/>
            </p:cNvSpPr>
            <p:nvPr/>
          </p:nvSpPr>
          <p:spPr bwMode="auto">
            <a:xfrm>
              <a:off x="3470" y="2976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12"/>
            <p:cNvSpPr>
              <a:spLocks noChangeShapeType="1"/>
            </p:cNvSpPr>
            <p:nvPr/>
          </p:nvSpPr>
          <p:spPr bwMode="auto">
            <a:xfrm flipH="1" flipV="1">
              <a:off x="2971" y="2795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2970" y="3657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mg</a:t>
              </a:r>
              <a:endParaRPr lang="ru-RU" sz="2800">
                <a:latin typeface="Times New Roman" pitchFamily="18" charset="0"/>
              </a:endParaRPr>
            </a:p>
          </p:txBody>
        </p:sp>
        <p:sp>
          <p:nvSpPr>
            <p:cNvPr id="31761" name="Line 14"/>
            <p:cNvSpPr>
              <a:spLocks noChangeShapeType="1"/>
            </p:cNvSpPr>
            <p:nvPr/>
          </p:nvSpPr>
          <p:spPr bwMode="auto">
            <a:xfrm>
              <a:off x="3198" y="37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Text Box 15"/>
            <p:cNvSpPr txBox="1">
              <a:spLocks noChangeArrowheads="1"/>
            </p:cNvSpPr>
            <p:nvPr/>
          </p:nvSpPr>
          <p:spPr bwMode="auto">
            <a:xfrm>
              <a:off x="2925" y="2523"/>
              <a:ext cx="1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F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1763" name="Line 16"/>
            <p:cNvSpPr>
              <a:spLocks noChangeShapeType="1"/>
            </p:cNvSpPr>
            <p:nvPr/>
          </p:nvSpPr>
          <p:spPr bwMode="auto">
            <a:xfrm>
              <a:off x="2971" y="256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0" y="3643313"/>
            <a:ext cx="5143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Times New Roman" pitchFamily="18" charset="0"/>
              </a:rPr>
              <a:t>Работа полезная: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3200" b="1" i="1" baseline="-25000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mgh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Times New Roman" pitchFamily="18" charset="0"/>
              </a:rPr>
              <a:t>Работа затраченная: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ru-RU" sz="3200" b="1" i="1" baseline="-25000">
                <a:solidFill>
                  <a:srgbClr val="FF0000"/>
                </a:solidFill>
                <a:latin typeface="Times New Roman" pitchFamily="18" charset="0"/>
              </a:rPr>
              <a:t>з</a:t>
            </a: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F∙L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КПД </a:t>
            </a: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5643563"/>
            <a:ext cx="35004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5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Простые механизмы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15312" cy="1714500"/>
          </a:xfrm>
        </p:spPr>
        <p:txBody>
          <a:bodyPr/>
          <a:lstStyle/>
          <a:p>
            <a:pPr eaLnBrk="1" hangingPunct="1"/>
            <a:r>
              <a:rPr lang="ru-RU" smtClean="0"/>
              <a:t>С незапамятных времен человек использует для совершения работы различные приспособления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68613"/>
            <a:ext cx="192881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857500"/>
            <a:ext cx="3405187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857500"/>
            <a:ext cx="167005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2857500"/>
            <a:ext cx="1625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857500"/>
            <a:ext cx="2027237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2857500"/>
            <a:ext cx="3611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8" y="2790825"/>
            <a:ext cx="535781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Решаем вместе</a:t>
            </a:r>
            <a:br>
              <a:rPr lang="ru-RU" smtClean="0">
                <a:solidFill>
                  <a:srgbClr val="0000FF"/>
                </a:solidFill>
              </a:rPr>
            </a:br>
            <a:endParaRPr lang="ru-RU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797050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FF0000"/>
                </a:solidFill>
              </a:rPr>
              <a:t> </a:t>
            </a:r>
            <a:r>
              <a:rPr lang="ru-RU" sz="3200" smtClean="0">
                <a:solidFill>
                  <a:srgbClr val="F71B30"/>
                </a:solidFill>
              </a:rPr>
              <a:t>Какой из простых механизмов может дать больший выигрыш в работе — рычаг, наклонная плоскость или подвижный блок?</a:t>
            </a:r>
            <a:endParaRPr lang="ru-RU" sz="3200" b="1" smtClean="0">
              <a:solidFill>
                <a:srgbClr val="F71B30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7250" y="2500313"/>
            <a:ext cx="7715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1) рычаг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2) наклонная плоскость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3) подвижный блок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4) ни один простой механизм ни дает выигрыша в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2000250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F71B30"/>
                </a:solidFill>
              </a:rPr>
              <a:t>Рычаг дает выигрыш в силе в 5 раз. Каков при этом выигрыш или проигрыш в расстоянии?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2214563"/>
            <a:ext cx="7858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sz="2800">
                <a:latin typeface="Times New Roman" pitchFamily="18" charset="0"/>
              </a:rPr>
              <a:t>выигрыш в 5 раз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>
                <a:latin typeface="Times New Roman" pitchFamily="18" charset="0"/>
              </a:rPr>
              <a:t>нет ни выигрыша, ни проигрыша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>
                <a:latin typeface="Times New Roman" pitchFamily="18" charset="0"/>
              </a:rPr>
              <a:t>проигрыш в 5 раз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>
                <a:latin typeface="Times New Roman" pitchFamily="18" charset="0"/>
              </a:rPr>
              <a:t>выигрыш или проигрыш в зависимости от скорости движения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cs typeface="Times New Roman" pitchFamily="18" charset="0"/>
              </a:rPr>
              <a:t> </a:t>
            </a:r>
            <a:r>
              <a:rPr lang="ru-RU" sz="9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3440112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 </a:t>
            </a:r>
            <a:r>
              <a:rPr lang="ru-RU" sz="3200" b="1" smtClean="0">
                <a:solidFill>
                  <a:srgbClr val="F71B30"/>
                </a:solidFill>
              </a:rPr>
              <a:t>На рычаг действуют две силы, плечи которых равны 0,1 м и 0,3 м. Сила, действующая на короткое плечо, равна 3 Н. Чему должна быть равна сила, действующая на длинное плечо, чтобы рычаг был в равновесии?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57938" y="4214813"/>
            <a:ext cx="2143125" cy="221456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1</a:t>
            </a:r>
            <a:r>
              <a:rPr lang="ru-RU" b="1" smtClean="0"/>
              <a:t>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smtClean="0"/>
              <a:t>6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smtClean="0"/>
              <a:t>9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smtClean="0"/>
              <a:t>12 Н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3929063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Times" pitchFamily="18" charset="0"/>
              </a:rPr>
              <a:t>F</a:t>
            </a:r>
            <a:r>
              <a:rPr lang="ru-RU" sz="3200" baseline="-30000">
                <a:latin typeface="Times" pitchFamily="18" charset="0"/>
              </a:rPr>
              <a:t>1</a:t>
            </a:r>
            <a:r>
              <a:rPr lang="ru-RU" sz="3200">
                <a:latin typeface="Times" pitchFamily="18" charset="0"/>
              </a:rPr>
              <a:t> · </a:t>
            </a:r>
            <a:r>
              <a:rPr lang="ru-RU" sz="3200" i="1">
                <a:latin typeface="Times" pitchFamily="18" charset="0"/>
              </a:rPr>
              <a:t>d</a:t>
            </a:r>
            <a:r>
              <a:rPr lang="ru-RU" sz="3200" baseline="-30000">
                <a:latin typeface="Times" pitchFamily="18" charset="0"/>
              </a:rPr>
              <a:t>1 </a:t>
            </a:r>
            <a:r>
              <a:rPr lang="ru-RU" sz="3200">
                <a:latin typeface="Times" pitchFamily="18" charset="0"/>
              </a:rPr>
              <a:t>= </a:t>
            </a:r>
            <a:r>
              <a:rPr lang="ru-RU" sz="3200" i="1">
                <a:latin typeface="Times" pitchFamily="18" charset="0"/>
              </a:rPr>
              <a:t>F</a:t>
            </a:r>
            <a:r>
              <a:rPr lang="ru-RU" sz="3200" baseline="-30000">
                <a:latin typeface="Times" pitchFamily="18" charset="0"/>
              </a:rPr>
              <a:t>2</a:t>
            </a:r>
            <a:r>
              <a:rPr lang="ru-RU" sz="3200">
                <a:latin typeface="Times" pitchFamily="18" charset="0"/>
              </a:rPr>
              <a:t> · </a:t>
            </a:r>
            <a:r>
              <a:rPr lang="ru-RU" sz="3200" i="1">
                <a:latin typeface="Times" pitchFamily="18" charset="0"/>
              </a:rPr>
              <a:t>d</a:t>
            </a:r>
            <a:r>
              <a:rPr lang="ru-RU" sz="3200" baseline="-30000">
                <a:latin typeface="Times" pitchFamily="18" charset="0"/>
              </a:rPr>
              <a:t>2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4714875"/>
            <a:ext cx="557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3 Н </a:t>
            </a:r>
            <a:r>
              <a:rPr lang="ru-RU" sz="3200">
                <a:latin typeface="Times" pitchFamily="18" charset="0"/>
              </a:rPr>
              <a:t> · </a:t>
            </a:r>
            <a:r>
              <a:rPr lang="ru-RU" sz="3200" b="1">
                <a:latin typeface="Times New Roman" pitchFamily="18" charset="0"/>
              </a:rPr>
              <a:t> 0,1 м</a:t>
            </a:r>
            <a:r>
              <a:rPr lang="ru-RU" sz="3200" baseline="-30000">
                <a:latin typeface="Times" pitchFamily="18" charset="0"/>
              </a:rPr>
              <a:t> </a:t>
            </a:r>
            <a:r>
              <a:rPr lang="ru-RU" sz="3200">
                <a:latin typeface="Times" pitchFamily="18" charset="0"/>
              </a:rPr>
              <a:t>= </a:t>
            </a:r>
            <a:r>
              <a:rPr lang="ru-RU" sz="3200" i="1">
                <a:latin typeface="Times" pitchFamily="18" charset="0"/>
              </a:rPr>
              <a:t>F</a:t>
            </a:r>
            <a:r>
              <a:rPr lang="ru-RU" sz="3200" baseline="-30000">
                <a:latin typeface="Times" pitchFamily="18" charset="0"/>
              </a:rPr>
              <a:t>2</a:t>
            </a:r>
            <a:r>
              <a:rPr lang="ru-RU" sz="3200">
                <a:latin typeface="Times" pitchFamily="18" charset="0"/>
              </a:rPr>
              <a:t> · </a:t>
            </a:r>
            <a:r>
              <a:rPr lang="ru-RU" sz="3200" b="1">
                <a:latin typeface="Times New Roman" pitchFamily="18" charset="0"/>
              </a:rPr>
              <a:t> 0,3 м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058150" cy="30003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71B30"/>
                </a:solidFill>
              </a:rPr>
              <a:t>На рисунке изображен тонкий невесомый стержень, к которому в точках 1 и 3 приложены силы </a:t>
            </a:r>
            <a:r>
              <a:rPr lang="en-US" sz="3200" smtClean="0">
                <a:solidFill>
                  <a:srgbClr val="F71B30"/>
                </a:solidFill>
                <a:sym typeface="Times New Roman" pitchFamily="18" charset="0"/>
              </a:rPr>
              <a:t>F</a:t>
            </a:r>
            <a:r>
              <a:rPr lang="ru-RU" sz="3200" baseline="-25000" smtClean="0">
                <a:solidFill>
                  <a:srgbClr val="F71B30"/>
                </a:solidFill>
              </a:rPr>
              <a:t>1</a:t>
            </a:r>
            <a:r>
              <a:rPr lang="ru-RU" sz="3200" smtClean="0">
                <a:solidFill>
                  <a:srgbClr val="F71B30"/>
                </a:solidFill>
              </a:rPr>
              <a:t> = 100 Н и </a:t>
            </a:r>
            <a:r>
              <a:rPr lang="en-US" sz="3200" smtClean="0">
                <a:solidFill>
                  <a:srgbClr val="F71B30"/>
                </a:solidFill>
                <a:sym typeface="Times New Roman" pitchFamily="18" charset="0"/>
              </a:rPr>
              <a:t>F</a:t>
            </a:r>
            <a:r>
              <a:rPr lang="ru-RU" sz="3200" baseline="-25000" smtClean="0">
                <a:solidFill>
                  <a:srgbClr val="F71B30"/>
                </a:solidFill>
              </a:rPr>
              <a:t>2</a:t>
            </a:r>
            <a:r>
              <a:rPr lang="ru-RU" sz="3200" smtClean="0">
                <a:solidFill>
                  <a:srgbClr val="F71B30"/>
                </a:solidFill>
              </a:rPr>
              <a:t> = 300 Н. В какой точке надо расположить ось вращения, чтобы стержень находился в равновесии? Ось вращения закреплена.</a:t>
            </a:r>
            <a:endParaRPr lang="ru-RU" sz="3200" b="1" smtClean="0">
              <a:solidFill>
                <a:srgbClr val="F71B3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14375" y="3786188"/>
            <a:ext cx="1143000" cy="2143125"/>
          </a:xfrm>
        </p:spPr>
        <p:txBody>
          <a:bodyPr/>
          <a:lstStyle/>
          <a:p>
            <a:pPr marL="514350" indent="-514350" eaLnBrk="1">
              <a:buFont typeface="Arial" charset="0"/>
              <a:buAutoNum type="arabicPeriod"/>
            </a:pPr>
            <a:r>
              <a:rPr lang="ru-RU" smtClean="0"/>
              <a:t>2</a:t>
            </a:r>
          </a:p>
          <a:p>
            <a:pPr marL="514350" indent="-514350" eaLnBrk="1">
              <a:buFont typeface="Arial" charset="0"/>
              <a:buAutoNum type="arabicPeriod"/>
            </a:pPr>
            <a:r>
              <a:rPr lang="ru-RU" smtClean="0"/>
              <a:t>6</a:t>
            </a:r>
          </a:p>
          <a:p>
            <a:pPr marL="514350" indent="-514350" eaLnBrk="1">
              <a:buFont typeface="Arial" charset="0"/>
              <a:buAutoNum type="arabicPeriod"/>
            </a:pPr>
            <a:r>
              <a:rPr lang="ru-RU" smtClean="0"/>
              <a:t>4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5</a:t>
            </a:r>
            <a:endParaRPr lang="ru-RU" b="1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86063" y="3357563"/>
          <a:ext cx="5899150" cy="3071812"/>
        </p:xfrm>
        <a:graphic>
          <a:graphicData uri="http://schemas.openxmlformats.org/presentationml/2006/ole">
            <p:oleObj spid="_x0000_s1026" name="Picture" r:id="rId3" imgW="1819440" imgH="94284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058150" cy="2071687"/>
          </a:xfrm>
        </p:spPr>
        <p:txBody>
          <a:bodyPr/>
          <a:lstStyle/>
          <a:p>
            <a:pPr eaLnBrk="1" hangingPunct="1"/>
            <a:r>
              <a:rPr lang="ru-RU" sz="2400" b="1" smtClean="0"/>
              <a:t> </a:t>
            </a:r>
            <a:r>
              <a:rPr lang="ru-RU" sz="3200" smtClean="0">
                <a:solidFill>
                  <a:srgbClr val="F71B30"/>
                </a:solidFill>
              </a:rPr>
              <a:t>Рычаг находится в равновесии под действием двух сил. Сила </a:t>
            </a:r>
            <a:r>
              <a:rPr lang="en-US" sz="3200" smtClean="0">
                <a:solidFill>
                  <a:srgbClr val="F71B30"/>
                </a:solidFill>
              </a:rPr>
              <a:t>F</a:t>
            </a:r>
            <a:r>
              <a:rPr lang="ru-RU" sz="3200" baseline="-25000" smtClean="0">
                <a:solidFill>
                  <a:srgbClr val="F71B30"/>
                </a:solidFill>
              </a:rPr>
              <a:t>1</a:t>
            </a:r>
            <a:r>
              <a:rPr lang="ru-RU" sz="3200" smtClean="0">
                <a:solidFill>
                  <a:srgbClr val="F71B30"/>
                </a:solidFill>
              </a:rPr>
              <a:t> = 4 </a:t>
            </a:r>
            <a:r>
              <a:rPr lang="en-US" sz="3200" smtClean="0">
                <a:solidFill>
                  <a:srgbClr val="F71B30"/>
                </a:solidFill>
              </a:rPr>
              <a:t>H</a:t>
            </a:r>
            <a:r>
              <a:rPr lang="ru-RU" sz="3200" smtClean="0">
                <a:solidFill>
                  <a:srgbClr val="F71B30"/>
                </a:solidFill>
              </a:rPr>
              <a:t>. Какова сила </a:t>
            </a:r>
            <a:r>
              <a:rPr lang="en-US" sz="3200" smtClean="0">
                <a:solidFill>
                  <a:srgbClr val="F71B30"/>
                </a:solidFill>
              </a:rPr>
              <a:t>F</a:t>
            </a:r>
            <a:r>
              <a:rPr lang="ru-RU" sz="3200" baseline="-25000" smtClean="0">
                <a:solidFill>
                  <a:srgbClr val="F71B30"/>
                </a:solidFill>
              </a:rPr>
              <a:t>2</a:t>
            </a:r>
            <a:r>
              <a:rPr lang="ru-RU" sz="3200" smtClean="0">
                <a:solidFill>
                  <a:srgbClr val="F71B30"/>
                </a:solidFill>
              </a:rPr>
              <a:t>, если плечо силы </a:t>
            </a:r>
            <a:r>
              <a:rPr lang="en-US" sz="3200" smtClean="0">
                <a:solidFill>
                  <a:srgbClr val="F71B30"/>
                </a:solidFill>
              </a:rPr>
              <a:t>F</a:t>
            </a:r>
            <a:r>
              <a:rPr lang="ru-RU" sz="3200" baseline="-25000" smtClean="0">
                <a:solidFill>
                  <a:srgbClr val="F71B30"/>
                </a:solidFill>
              </a:rPr>
              <a:t>1</a:t>
            </a:r>
            <a:r>
              <a:rPr lang="ru-RU" sz="3200" smtClean="0">
                <a:solidFill>
                  <a:srgbClr val="F71B30"/>
                </a:solidFill>
              </a:rPr>
              <a:t> равно 15 см, а плечо силы </a:t>
            </a:r>
            <a:r>
              <a:rPr lang="en-US" sz="3200" smtClean="0">
                <a:solidFill>
                  <a:srgbClr val="F71B30"/>
                </a:solidFill>
              </a:rPr>
              <a:t>F</a:t>
            </a:r>
            <a:r>
              <a:rPr lang="ru-RU" sz="3200" baseline="-25000" smtClean="0">
                <a:solidFill>
                  <a:srgbClr val="F71B30"/>
                </a:solidFill>
              </a:rPr>
              <a:t>2</a:t>
            </a:r>
            <a:r>
              <a:rPr lang="ru-RU" sz="3200" smtClean="0">
                <a:solidFill>
                  <a:srgbClr val="F71B30"/>
                </a:solidFill>
              </a:rPr>
              <a:t> равно 10 см?</a:t>
            </a:r>
            <a:endParaRPr lang="ru-RU" sz="3200" b="1" smtClean="0">
              <a:solidFill>
                <a:srgbClr val="F71B3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14375" y="3786188"/>
            <a:ext cx="5500688" cy="21431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4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0,16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6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2,7 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4145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71B30"/>
                </a:solidFill>
              </a:rPr>
              <a:t>Груз А колодезного журавля (см. рисунок)  уравновешивает вес ведра, равный 100 Н. (Рычаг считайте невесомым.) Вес груза равен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3625" y="3929063"/>
            <a:ext cx="2357438" cy="221456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20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25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400 Н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500 Н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313" y="2786063"/>
          <a:ext cx="4697412" cy="3857625"/>
        </p:xfrm>
        <a:graphic>
          <a:graphicData uri="http://schemas.openxmlformats.org/presentationml/2006/ole">
            <p:oleObj spid="_x0000_s2050" name="Picture" r:id="rId3" imgW="1638360" imgH="13431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7143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71B30"/>
                </a:solidFill>
              </a:rPr>
              <a:t>Литература</a:t>
            </a:r>
          </a:p>
        </p:txBody>
      </p:sp>
      <p:sp>
        <p:nvSpPr>
          <p:cNvPr id="41986" name="Содержимое 4"/>
          <p:cNvSpPr>
            <a:spLocks noGrp="1"/>
          </p:cNvSpPr>
          <p:nvPr>
            <p:ph sz="quarter" idx="1"/>
          </p:nvPr>
        </p:nvSpPr>
        <p:spPr>
          <a:xfrm>
            <a:off x="0" y="857250"/>
            <a:ext cx="9001125" cy="6000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2400" b="1" smtClean="0"/>
              <a:t>Наклонная плоскость. Класс!ная физика для любознательных . /[Электронный ресурс]// </a:t>
            </a:r>
            <a:r>
              <a:rPr lang="ru-RU" sz="2400" b="1" u="sng" smtClean="0">
                <a:hlinkClick r:id="rId2"/>
              </a:rPr>
              <a:t>http://class-fizika.narod.ru/7_rabota.htm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2400" b="1" smtClean="0"/>
              <a:t>Простые механизмы. Класс!ная физика для любознательных . /[Электронный ресурс]// </a:t>
            </a:r>
            <a:r>
              <a:rPr lang="ru-RU" sz="2400" b="1" u="sng" smtClean="0">
                <a:hlinkClick r:id="rId3"/>
              </a:rPr>
              <a:t>http://class-fizika.narod.ru/7_moshnost.htm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2400" b="1" smtClean="0"/>
              <a:t>Работа силы. Мощность. Механика. Физика. /[Электронный ресурс]// </a:t>
            </a:r>
            <a:r>
              <a:rPr lang="ru-RU" sz="2400" b="1" u="sng" smtClean="0">
                <a:hlinkClick r:id="rId4"/>
              </a:rPr>
              <a:t>http://lyc.zelenogorsk.ru/project/2008/ikt/zavarigina/page11.html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2400" b="1" smtClean="0"/>
              <a:t>Работа. Единицы работы. / Единая коллекция цифровых образовательных ресурсов / [Электронный ресурс] /http://files.school-collection.edu.ru/dlrstore/669b525f-e921-11dc-95ff-0800200c9a66/5_1.sw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Простые механизмы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Механизм</a:t>
            </a:r>
            <a:r>
              <a:rPr lang="ru-RU" smtClean="0"/>
              <a:t> – </a:t>
            </a:r>
            <a:r>
              <a:rPr lang="ru-RU" i="1" smtClean="0"/>
              <a:t>от греческого слова                 </a:t>
            </a:r>
            <a:r>
              <a:rPr lang="ru-RU" smtClean="0"/>
              <a:t>– орудие, сооружение.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Машина</a:t>
            </a:r>
            <a:r>
              <a:rPr lang="ru-RU" smtClean="0"/>
              <a:t> – </a:t>
            </a:r>
            <a:r>
              <a:rPr lang="ru-RU" i="1" smtClean="0"/>
              <a:t>от латинского слова </a:t>
            </a:r>
            <a:r>
              <a:rPr lang="ru-RU" i="1" smtClean="0">
                <a:solidFill>
                  <a:srgbClr val="FF0000"/>
                </a:solidFill>
              </a:rPr>
              <a:t>machina</a:t>
            </a:r>
            <a:r>
              <a:rPr lang="ru-RU" smtClean="0">
                <a:solidFill>
                  <a:srgbClr val="FF0000"/>
                </a:solidFill>
              </a:rPr>
              <a:t> – сооружение.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Блок</a:t>
            </a:r>
            <a:r>
              <a:rPr lang="ru-RU" smtClean="0"/>
              <a:t> – </a:t>
            </a:r>
            <a:r>
              <a:rPr lang="ru-RU" i="1" smtClean="0"/>
              <a:t>от английского слова</a:t>
            </a:r>
            <a:r>
              <a:rPr lang="ru-RU" smtClean="0"/>
              <a:t> </a:t>
            </a:r>
            <a:r>
              <a:rPr lang="ru-RU" i="1" smtClean="0">
                <a:solidFill>
                  <a:srgbClr val="FF0000"/>
                </a:solidFill>
              </a:rPr>
              <a:t>block</a:t>
            </a:r>
            <a:r>
              <a:rPr lang="ru-RU" i="1" smtClean="0"/>
              <a:t> – </a:t>
            </a:r>
            <a:r>
              <a:rPr lang="ru-RU" smtClean="0"/>
              <a:t>часть подъёмного механизма в виде колеса с жёлобом по окружности.</a:t>
            </a:r>
          </a:p>
          <a:p>
            <a:pPr eaLnBrk="1" hangingPunct="1"/>
            <a:endParaRPr lang="ru-RU" smtClean="0"/>
          </a:p>
        </p:txBody>
      </p:sp>
      <p:pic>
        <p:nvPicPr>
          <p:cNvPr id="15363" name="Picture 2" descr="орудие, соору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43063"/>
            <a:ext cx="1428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ая выноска 4"/>
          <p:cNvSpPr>
            <a:spLocks noChangeArrowheads="1"/>
          </p:cNvSpPr>
          <p:nvPr/>
        </p:nvSpPr>
        <p:spPr bwMode="auto">
          <a:xfrm>
            <a:off x="642938" y="5072063"/>
            <a:ext cx="7858125" cy="1571625"/>
          </a:xfrm>
          <a:prstGeom prst="wedgeRectCallout">
            <a:avLst>
              <a:gd name="adj1" fmla="val 13694"/>
              <a:gd name="adj2" fmla="val -89782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Приспособления</a:t>
            </a:r>
            <a:r>
              <a:rPr lang="ru-RU" sz="3200" dirty="0">
                <a:latin typeface="+mn-lt"/>
              </a:rPr>
              <a:t>, служащие </a:t>
            </a:r>
            <a:r>
              <a:rPr lang="ru-RU" sz="3200" b="1" dirty="0">
                <a:latin typeface="+mn-lt"/>
              </a:rPr>
              <a:t>для преобразования силы</a:t>
            </a:r>
            <a:r>
              <a:rPr lang="ru-RU" sz="3200" dirty="0">
                <a:latin typeface="+mn-lt"/>
              </a:rPr>
              <a:t>, называются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+mn-lt"/>
              </a:rPr>
              <a:t>простыми механизмами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ая выноска 11"/>
          <p:cNvSpPr/>
          <p:nvPr/>
        </p:nvSpPr>
        <p:spPr>
          <a:xfrm>
            <a:off x="4572000" y="5929313"/>
            <a:ext cx="1714500" cy="642937"/>
          </a:xfrm>
          <a:prstGeom prst="wedgeRectCallout">
            <a:avLst>
              <a:gd name="adj1" fmla="val 57720"/>
              <a:gd name="adj2" fmla="val -728044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Винт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0" y="5929313"/>
            <a:ext cx="1714500" cy="642937"/>
          </a:xfrm>
          <a:prstGeom prst="wedgeRectCallout">
            <a:avLst>
              <a:gd name="adj1" fmla="val 41459"/>
              <a:gd name="adj2" fmla="val -738451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Ворот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1123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К простым механизмам относятся</a:t>
            </a:r>
          </a:p>
        </p:txBody>
      </p:sp>
      <p:sp>
        <p:nvSpPr>
          <p:cNvPr id="3" name="Прямоугольная выноска 2"/>
          <p:cNvSpPr>
            <a:spLocks noChangeArrowheads="1"/>
          </p:cNvSpPr>
          <p:nvPr/>
        </p:nvSpPr>
        <p:spPr bwMode="auto">
          <a:xfrm>
            <a:off x="214313" y="928688"/>
            <a:ext cx="2714625" cy="642937"/>
          </a:xfrm>
          <a:prstGeom prst="wedgeRectCallout">
            <a:avLst>
              <a:gd name="adj1" fmla="val 72847"/>
              <a:gd name="adj2" fmla="val -62032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Рычаг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ая выноска 3"/>
          <p:cNvSpPr>
            <a:spLocks noChangeArrowheads="1"/>
          </p:cNvSpPr>
          <p:nvPr/>
        </p:nvSpPr>
        <p:spPr bwMode="auto">
          <a:xfrm>
            <a:off x="4572000" y="928688"/>
            <a:ext cx="4357688" cy="642937"/>
          </a:xfrm>
          <a:prstGeom prst="wedgeRectCallout">
            <a:avLst>
              <a:gd name="adj1" fmla="val -69051"/>
              <a:gd name="adj2" fmla="val -63769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Наклонная плоскость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0" y="3000375"/>
            <a:ext cx="1714500" cy="642938"/>
          </a:xfrm>
          <a:prstGeom prst="wedgeRectCallout">
            <a:avLst>
              <a:gd name="adj1" fmla="val 25199"/>
              <a:gd name="adj2" fmla="val -271895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Блок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643063"/>
            <a:ext cx="22352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9"/>
          <p:cNvSpPr/>
          <p:nvPr/>
        </p:nvSpPr>
        <p:spPr>
          <a:xfrm>
            <a:off x="4500563" y="4143375"/>
            <a:ext cx="1714500" cy="642938"/>
          </a:xfrm>
          <a:prstGeom prst="wedgeRectCallout">
            <a:avLst>
              <a:gd name="adj1" fmla="val 29101"/>
              <a:gd name="adj2" fmla="val -455743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Клин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26" name="Picture 6" descr="H:\Ирина\ГИА\Физика\Подготовка к ГИА\1.21. Простые механизмы. КПД простых механизмов\220px-Wedge-diagram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2786063"/>
            <a:ext cx="928688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http://class-fizika.narod.ru/7_class/7_naklpl/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072063"/>
            <a:ext cx="1143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1214438"/>
            <a:ext cx="221456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1928813"/>
            <a:ext cx="192881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vor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3929063"/>
            <a:ext cx="21526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Простые механизмы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38" y="1143000"/>
            <a:ext cx="7143750" cy="55006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Наклонная плоскость </a:t>
            </a:r>
            <a:r>
              <a:rPr lang="ru-RU" dirty="0" smtClean="0"/>
              <a:t>применяется для перемещения тяжелых предметов на более высокий уровень без их непосредственного поднятия.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пандусы,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эскалаторы,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обычные лестницы,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конвейеры.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нужно поднять груз на высоту, всегда </a:t>
            </a:r>
            <a:r>
              <a:rPr lang="ru-RU" b="1" dirty="0" smtClean="0">
                <a:solidFill>
                  <a:srgbClr val="FF0000"/>
                </a:solidFill>
              </a:rPr>
              <a:t>легче</a:t>
            </a:r>
            <a:r>
              <a:rPr lang="ru-RU" dirty="0" smtClean="0"/>
              <a:t> воспользоваться </a:t>
            </a:r>
            <a:r>
              <a:rPr lang="ru-RU" b="1" dirty="0" smtClean="0">
                <a:solidFill>
                  <a:srgbClr val="FF0000"/>
                </a:solidFill>
              </a:rPr>
              <a:t>пологим подъемом</a:t>
            </a:r>
            <a:r>
              <a:rPr lang="ru-RU" dirty="0" smtClean="0"/>
              <a:t>, чем крутым: чем положе уклон, тем легче выполнить эту работу. </a:t>
            </a:r>
            <a:endParaRPr lang="ru-RU" dirty="0"/>
          </a:p>
        </p:txBody>
      </p:sp>
      <p:pic>
        <p:nvPicPr>
          <p:cNvPr id="17411" name="Picture 2" descr="http://class-fizika.narod.ru/7_class/7_naklpl/erro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14287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class-fizika.narod.ru/7_class/7_naklpl/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86063"/>
            <a:ext cx="2000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Рычаг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501063" cy="3571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Рычагом</a:t>
            </a:r>
            <a:r>
              <a:rPr lang="ru-RU" dirty="0" smtClean="0"/>
              <a:t> называют твердое тело, которое может вращаться вокруг неподвижной опоры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Человеку трудно поднять тяжелый предмет.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Его силы недостаточно, чтобы преодолеть </a:t>
            </a:r>
            <a:r>
              <a:rPr lang="ru-RU" b="1" dirty="0" smtClean="0">
                <a:solidFill>
                  <a:srgbClr val="FF0000"/>
                </a:solidFill>
              </a:rPr>
              <a:t>силу тяжести</a:t>
            </a:r>
            <a:r>
              <a:rPr lang="ru-RU" b="1" dirty="0" smtClean="0"/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 помощью рычага ему получить </a:t>
            </a:r>
            <a:r>
              <a:rPr lang="ru-RU" b="1" dirty="0" smtClean="0">
                <a:solidFill>
                  <a:srgbClr val="FF0000"/>
                </a:solidFill>
              </a:rPr>
              <a:t>выигрыш в силе.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14813"/>
            <a:ext cx="43259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214813"/>
            <a:ext cx="36861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214813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286250"/>
            <a:ext cx="411956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Различают два вида рычагов</a:t>
            </a:r>
          </a:p>
        </p:txBody>
      </p:sp>
      <p:sp>
        <p:nvSpPr>
          <p:cNvPr id="19458" name="Текст 4"/>
          <p:cNvSpPr>
            <a:spLocks noGrp="1"/>
          </p:cNvSpPr>
          <p:nvPr>
            <p:ph type="body" idx="1"/>
          </p:nvPr>
        </p:nvSpPr>
        <p:spPr>
          <a:xfrm>
            <a:off x="500063" y="1857375"/>
            <a:ext cx="4040187" cy="639763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mtClean="0"/>
              <a:t>Рычаг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I</a:t>
            </a:r>
            <a:r>
              <a:rPr lang="ru-RU" smtClean="0">
                <a:solidFill>
                  <a:srgbClr val="FF0000"/>
                </a:solidFill>
              </a:rPr>
              <a:t> рода</a:t>
            </a:r>
          </a:p>
        </p:txBody>
      </p:sp>
      <p:sp>
        <p:nvSpPr>
          <p:cNvPr id="19459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857375"/>
            <a:ext cx="4041775" cy="639763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mtClean="0"/>
              <a:t>Рычаг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II</a:t>
            </a:r>
            <a:r>
              <a:rPr lang="ru-RU" smtClean="0">
                <a:solidFill>
                  <a:srgbClr val="FF0000"/>
                </a:solidFill>
              </a:rPr>
              <a:t> рода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013" y="3008313"/>
            <a:ext cx="3990975" cy="2286000"/>
          </a:xfrm>
        </p:spPr>
      </p:pic>
      <p:pic>
        <p:nvPicPr>
          <p:cNvPr id="1946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03763" y="3036888"/>
            <a:ext cx="3924300" cy="222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Плечо силы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429625" cy="1785937"/>
          </a:xfrm>
        </p:spPr>
        <p:txBody>
          <a:bodyPr/>
          <a:lstStyle/>
          <a:p>
            <a:pPr eaLnBrk="1" hangingPunct="1"/>
            <a:r>
              <a:rPr lang="ru-RU" b="1" smtClean="0"/>
              <a:t>Кратчайшее расстояние </a:t>
            </a:r>
            <a:r>
              <a:rPr lang="ru-RU" smtClean="0"/>
              <a:t>между </a:t>
            </a:r>
            <a:r>
              <a:rPr lang="ru-RU" b="1" smtClean="0">
                <a:solidFill>
                  <a:srgbClr val="C00000"/>
                </a:solidFill>
              </a:rPr>
              <a:t>точкой опоры </a:t>
            </a:r>
            <a:r>
              <a:rPr lang="ru-RU" smtClean="0"/>
              <a:t>и </a:t>
            </a:r>
            <a:r>
              <a:rPr lang="ru-RU" b="1" smtClean="0">
                <a:solidFill>
                  <a:srgbClr val="C00000"/>
                </a:solidFill>
              </a:rPr>
              <a:t>прямой</a:t>
            </a:r>
            <a:r>
              <a:rPr lang="ru-RU" smtClean="0"/>
              <a:t>, вдоль которой </a:t>
            </a:r>
            <a:r>
              <a:rPr lang="ru-RU" b="1" smtClean="0"/>
              <a:t>действует</a:t>
            </a:r>
            <a:r>
              <a:rPr lang="ru-RU" smtClean="0"/>
              <a:t> на рычаг </a:t>
            </a:r>
            <a:r>
              <a:rPr lang="ru-RU" b="1" smtClean="0"/>
              <a:t>сила</a:t>
            </a:r>
            <a:r>
              <a:rPr lang="ru-RU" smtClean="0"/>
              <a:t>, называется </a:t>
            </a:r>
            <a:r>
              <a:rPr lang="ru-RU" b="1" smtClean="0">
                <a:solidFill>
                  <a:srgbClr val="FF0000"/>
                </a:solidFill>
              </a:rPr>
              <a:t>плечом силы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786063"/>
            <a:ext cx="54197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1857375" y="5357813"/>
            <a:ext cx="3000375" cy="642937"/>
          </a:xfrm>
          <a:prstGeom prst="wedgeRectCallout">
            <a:avLst>
              <a:gd name="adj1" fmla="val 23730"/>
              <a:gd name="adj2" fmla="val -35167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Плечо силы 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ru-RU" sz="3200" b="1" baseline="-25000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ая выноска 5"/>
          <p:cNvSpPr>
            <a:spLocks noChangeArrowheads="1"/>
          </p:cNvSpPr>
          <p:nvPr/>
        </p:nvSpPr>
        <p:spPr bwMode="auto">
          <a:xfrm>
            <a:off x="5929313" y="2500313"/>
            <a:ext cx="3000375" cy="642937"/>
          </a:xfrm>
          <a:prstGeom prst="wedgeRectCallout">
            <a:avLst>
              <a:gd name="adj1" fmla="val -74014"/>
              <a:gd name="adj2" fmla="val 26421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Плечо силы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ru-RU" sz="3200" b="1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4" descr="http://www.physics.ru/courses/op25part1/content/chapter1/section/paragraph14/images/1-14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643188"/>
            <a:ext cx="70993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ая выноска 7"/>
          <p:cNvSpPr>
            <a:spLocks noChangeArrowheads="1"/>
          </p:cNvSpPr>
          <p:nvPr/>
        </p:nvSpPr>
        <p:spPr bwMode="auto">
          <a:xfrm>
            <a:off x="3929063" y="2714625"/>
            <a:ext cx="3000375" cy="642938"/>
          </a:xfrm>
          <a:prstGeom prst="wedgeRectCallout">
            <a:avLst>
              <a:gd name="adj1" fmla="val -18639"/>
              <a:gd name="adj2" fmla="val 206801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Плечо силы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ru-RU" sz="3200" b="1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Прямоугольная выноска 8"/>
          <p:cNvSpPr>
            <a:spLocks noChangeArrowheads="1"/>
          </p:cNvSpPr>
          <p:nvPr/>
        </p:nvSpPr>
        <p:spPr bwMode="auto">
          <a:xfrm>
            <a:off x="2786063" y="5500688"/>
            <a:ext cx="3000375" cy="642937"/>
          </a:xfrm>
          <a:prstGeom prst="wedgeRectCallout">
            <a:avLst>
              <a:gd name="adj1" fmla="val 51606"/>
              <a:gd name="adj2" fmla="val -244144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Плечо силы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ru-RU" sz="3200" b="1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142875" y="5572125"/>
            <a:ext cx="8858250" cy="1143000"/>
          </a:xfrm>
          <a:prstGeom prst="wedgeRectCallout">
            <a:avLst>
              <a:gd name="adj1" fmla="val 35792"/>
              <a:gd name="adj2" fmla="val -86097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Чтобы найти плечо силы надо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из точки опоры </a:t>
            </a:r>
            <a:r>
              <a:rPr lang="ru-RU" sz="2800" b="1" dirty="0">
                <a:latin typeface="+mn-lt"/>
              </a:rPr>
              <a:t>опустить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прпендикуляр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на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линию действия силы</a:t>
            </a:r>
          </a:p>
        </p:txBody>
      </p:sp>
      <p:sp>
        <p:nvSpPr>
          <p:cNvPr id="11" name="Прямоугольная выноска 10"/>
          <p:cNvSpPr>
            <a:spLocks noChangeArrowheads="1"/>
          </p:cNvSpPr>
          <p:nvPr/>
        </p:nvSpPr>
        <p:spPr bwMode="auto">
          <a:xfrm>
            <a:off x="3929063" y="2643188"/>
            <a:ext cx="3000375" cy="642937"/>
          </a:xfrm>
          <a:prstGeom prst="wedgeRectCallout">
            <a:avLst>
              <a:gd name="adj1" fmla="val -6745"/>
              <a:gd name="adj2" fmla="val 173847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Точка опоры</a:t>
            </a:r>
            <a:endParaRPr lang="ru-RU" sz="4000" b="1" dirty="0">
              <a:latin typeface="+mn-lt"/>
            </a:endParaRPr>
          </a:p>
        </p:txBody>
      </p:sp>
      <p:sp>
        <p:nvSpPr>
          <p:cNvPr id="14" name="Прямоугольная выноска 13"/>
          <p:cNvSpPr>
            <a:spLocks noChangeArrowheads="1"/>
          </p:cNvSpPr>
          <p:nvPr/>
        </p:nvSpPr>
        <p:spPr bwMode="auto">
          <a:xfrm>
            <a:off x="428625" y="3786188"/>
            <a:ext cx="3000375" cy="1071562"/>
          </a:xfrm>
          <a:prstGeom prst="wedgeRectCallout">
            <a:avLst>
              <a:gd name="adj1" fmla="val 72417"/>
              <a:gd name="adj2" fmla="val -287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Линия действия силы</a:t>
            </a:r>
            <a:endParaRPr lang="ru-RU" sz="4000" b="1" dirty="0"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643188" y="3214688"/>
            <a:ext cx="2857500" cy="2000250"/>
          </a:xfrm>
          <a:prstGeom prst="line">
            <a:avLst/>
          </a:prstGeom>
          <a:ln w="762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4429125" y="4143375"/>
            <a:ext cx="785813" cy="571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ая выноска 19"/>
          <p:cNvSpPr>
            <a:spLocks noChangeArrowheads="1"/>
          </p:cNvSpPr>
          <p:nvPr/>
        </p:nvSpPr>
        <p:spPr bwMode="auto">
          <a:xfrm>
            <a:off x="5429250" y="4071938"/>
            <a:ext cx="3214688" cy="785812"/>
          </a:xfrm>
          <a:prstGeom prst="wedgeRectCallout">
            <a:avLst>
              <a:gd name="adj1" fmla="val -66606"/>
              <a:gd name="adj2" fmla="val -1611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Перпендикуляр</a:t>
            </a:r>
            <a:endParaRPr lang="ru-RU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Условия равновесия рычага</a:t>
            </a:r>
          </a:p>
        </p:txBody>
      </p:sp>
      <p:sp>
        <p:nvSpPr>
          <p:cNvPr id="21506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1000125"/>
            <a:ext cx="8715375" cy="1500188"/>
          </a:xfrm>
        </p:spPr>
        <p:txBody>
          <a:bodyPr/>
          <a:lstStyle/>
          <a:p>
            <a:pPr eaLnBrk="1" hangingPunct="1"/>
            <a:r>
              <a:rPr lang="ru-RU" smtClean="0"/>
              <a:t>Рычаг находится в равновесии тогда, когда </a:t>
            </a:r>
            <a:r>
              <a:rPr lang="ru-RU" b="1" smtClean="0">
                <a:solidFill>
                  <a:srgbClr val="FF0000"/>
                </a:solidFill>
              </a:rPr>
              <a:t>силы</a:t>
            </a:r>
            <a:r>
              <a:rPr lang="ru-RU" smtClean="0"/>
              <a:t>, действующие на него, </a:t>
            </a:r>
            <a:r>
              <a:rPr lang="ru-RU" smtClean="0">
                <a:solidFill>
                  <a:srgbClr val="C00000"/>
                </a:solidFill>
              </a:rPr>
              <a:t>обратно пропорциональны </a:t>
            </a:r>
            <a:r>
              <a:rPr lang="ru-RU" b="1" smtClean="0">
                <a:solidFill>
                  <a:srgbClr val="FF0000"/>
                </a:solidFill>
              </a:rPr>
              <a:t>плечам</a:t>
            </a:r>
            <a:r>
              <a:rPr lang="ru-RU" smtClean="0"/>
              <a:t> этих сил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313"/>
            <a:ext cx="464343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2000250"/>
            <a:ext cx="1076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14375" y="3571875"/>
            <a:ext cx="1214438" cy="500063"/>
          </a:xfrm>
          <a:prstGeom prst="wedgeRectCallout">
            <a:avLst>
              <a:gd name="adj1" fmla="val -3072"/>
              <a:gd name="adj2" fmla="val -937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en-US" sz="3200" b="1" i="1" baseline="-25000" dirty="0">
                <a:solidFill>
                  <a:srgbClr val="FF0000"/>
                </a:solidFill>
              </a:rPr>
              <a:t>2</a:t>
            </a:r>
            <a:r>
              <a:rPr lang="en-US" sz="3200" b="1" i="1" dirty="0">
                <a:solidFill>
                  <a:srgbClr val="FF0000"/>
                </a:solidFill>
              </a:rPr>
              <a:t> = 2</a:t>
            </a:r>
            <a:endParaRPr lang="ru-RU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000125" y="5072063"/>
            <a:ext cx="1571625" cy="500062"/>
          </a:xfrm>
          <a:prstGeom prst="wedgeRectCallout">
            <a:avLst>
              <a:gd name="adj1" fmla="val -73816"/>
              <a:gd name="adj2" fmla="val -1347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F</a:t>
            </a:r>
            <a:r>
              <a:rPr lang="en-US" sz="3200" b="1" i="1" baseline="-25000" dirty="0">
                <a:solidFill>
                  <a:srgbClr val="FF0000"/>
                </a:solidFill>
              </a:rPr>
              <a:t>2</a:t>
            </a:r>
            <a:r>
              <a:rPr lang="en-US" sz="3200" b="1" i="1" dirty="0">
                <a:solidFill>
                  <a:srgbClr val="FF0000"/>
                </a:solidFill>
              </a:rPr>
              <a:t> = 3</a:t>
            </a:r>
            <a:endParaRPr lang="ru-RU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571750" y="3643313"/>
            <a:ext cx="1214438" cy="500062"/>
          </a:xfrm>
          <a:prstGeom prst="wedgeRectCallout">
            <a:avLst>
              <a:gd name="adj1" fmla="val -3072"/>
              <a:gd name="adj2" fmla="val -937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en-US" sz="3200" b="1" i="1" baseline="-25000" dirty="0">
                <a:solidFill>
                  <a:srgbClr val="FF0000"/>
                </a:solidFill>
              </a:rPr>
              <a:t>1</a:t>
            </a:r>
            <a:r>
              <a:rPr lang="en-US" sz="3200" b="1" i="1" dirty="0">
                <a:solidFill>
                  <a:srgbClr val="FF0000"/>
                </a:solidFill>
              </a:rPr>
              <a:t> = 3</a:t>
            </a:r>
            <a:endParaRPr lang="ru-RU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28875" y="4357688"/>
            <a:ext cx="1571625" cy="500062"/>
          </a:xfrm>
          <a:prstGeom prst="wedgeRectCallout">
            <a:avLst>
              <a:gd name="adj1" fmla="val 65252"/>
              <a:gd name="adj2" fmla="val -232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F</a:t>
            </a:r>
            <a:r>
              <a:rPr lang="en-US" sz="3200" b="1" i="1" baseline="-25000" dirty="0">
                <a:solidFill>
                  <a:srgbClr val="FF0000"/>
                </a:solidFill>
              </a:rPr>
              <a:t>1</a:t>
            </a:r>
            <a:r>
              <a:rPr lang="en-US" sz="3200" b="1" i="1" dirty="0">
                <a:solidFill>
                  <a:srgbClr val="FF0000"/>
                </a:solidFill>
              </a:rPr>
              <a:t> = 2</a:t>
            </a:r>
            <a:endParaRPr lang="ru-RU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5143500"/>
            <a:ext cx="1143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8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857625"/>
            <a:ext cx="8602663" cy="2628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Прямоугольная выноска 19"/>
          <p:cNvSpPr>
            <a:spLocks noChangeArrowheads="1"/>
          </p:cNvSpPr>
          <p:nvPr/>
        </p:nvSpPr>
        <p:spPr bwMode="auto">
          <a:xfrm>
            <a:off x="214313" y="2357438"/>
            <a:ext cx="8715375" cy="1571625"/>
          </a:xfrm>
          <a:prstGeom prst="wedgeRectCallout">
            <a:avLst>
              <a:gd name="adj1" fmla="val 24532"/>
              <a:gd name="adj2" fmla="val 66097"/>
            </a:avLst>
          </a:prstGeom>
          <a:solidFill>
            <a:srgbClr val="FFFF00"/>
          </a:solidFill>
          <a:ln w="25400" algn="ctr">
            <a:solidFill>
              <a:srgbClr val="3B3B64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Это правило было установлено Архимедом. По легенде, он воскликнул: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«Дайте мне точку опоры, и я подниму Землю»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900</Words>
  <PresentationFormat>Экран (4:3)</PresentationFormat>
  <Paragraphs>160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Calibri</vt:lpstr>
      <vt:lpstr>Times</vt:lpstr>
      <vt:lpstr>Тема Office</vt:lpstr>
      <vt:lpstr>Picture</vt:lpstr>
      <vt:lpstr>УРОК-ОБОБЩЕНИЯ по теме: «Простые механизмы. КПД простых механизмов»</vt:lpstr>
      <vt:lpstr>Простые механизмы</vt:lpstr>
      <vt:lpstr>Простые механизмы</vt:lpstr>
      <vt:lpstr>К простым механизмам относятся</vt:lpstr>
      <vt:lpstr>Простые механизмы</vt:lpstr>
      <vt:lpstr>Рычаг</vt:lpstr>
      <vt:lpstr>Различают два вида рычагов</vt:lpstr>
      <vt:lpstr>Плечо силы</vt:lpstr>
      <vt:lpstr>Условия равновесия рычага</vt:lpstr>
      <vt:lpstr>Условия равновесия рычага</vt:lpstr>
      <vt:lpstr>Момент силы </vt:lpstr>
      <vt:lpstr>Рычаг и человек</vt:lpstr>
      <vt:lpstr>Применение равновесия рычага к блоку</vt:lpstr>
      <vt:lpstr>Комбинируя определенным числом подвижных и неподвижных блоков, можно получить значительный выигрыш в силе</vt:lpstr>
      <vt:lpstr>Различные виды блоков</vt:lpstr>
      <vt:lpstr>Коэффициент полезного действия механизма</vt:lpstr>
      <vt:lpstr>Пути повышения КПД</vt:lpstr>
      <vt:lpstr>ЗОЛОТОЕ правило механики</vt:lpstr>
      <vt:lpstr>Пример расчета КПД</vt:lpstr>
      <vt:lpstr>Решаем вместе </vt:lpstr>
      <vt:lpstr> Какой из простых механизмов может дать больший выигрыш в работе — рычаг, наклонная плоскость или подвижный блок?</vt:lpstr>
      <vt:lpstr>Рычаг дает выигрыш в силе в 5 раз. Каков при этом выигрыш или проигрыш в расстоянии?</vt:lpstr>
      <vt:lpstr> На рычаг действуют две силы, плечи которых равны 0,1 м и 0,3 м. Сила, действующая на короткое плечо, равна 3 Н. Чему должна быть равна сила, действующая на длинное плечо, чтобы рычаг был в равновесии?</vt:lpstr>
      <vt:lpstr>На рисунке изображен тонкий невесомый стержень, к которому в точках 1 и 3 приложены силы F1 = 100 Н и F2 = 300 Н. В какой точке надо расположить ось вращения, чтобы стержень находился в равновесии? Ось вращения закреплена.</vt:lpstr>
      <vt:lpstr> Рычаг находится в равновесии под действием двух сил. Сила F1 = 4 H. Какова сила F2, если плечо силы F1 равно 15 см, а плечо силы F2 равно 10 см?</vt:lpstr>
      <vt:lpstr>Груз А колодезного журавля (см. рисунок)  уравновешивает вес ведра, равный 100 Н. (Рычаг считайте невесомым.) Вес груза равен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движение. Траектория, путь, перемещение Подготовка к ГИА</dc:title>
  <cp:lastModifiedBy>yulia</cp:lastModifiedBy>
  <cp:revision>74</cp:revision>
  <dcterms:modified xsi:type="dcterms:W3CDTF">2012-03-28T10:17:53Z</dcterms:modified>
</cp:coreProperties>
</file>