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70" r:id="rId5"/>
    <p:sldId id="266" r:id="rId6"/>
    <p:sldId id="264" r:id="rId7"/>
    <p:sldId id="263" r:id="rId8"/>
    <p:sldId id="265" r:id="rId9"/>
    <p:sldId id="262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33CC"/>
    <a:srgbClr val="00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1D984-2FB6-43F3-B3E0-226A3D0A557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548A4-0482-4F00-952F-8E165B74B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активного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іплення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матеріалу переходимо за посиланнями на вправи, після виконання  вправи – закриваємо документ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mtt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48A4-0482-4F00-952F-8E165B74B37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активного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іплення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матеріалу переходимо за посиланнями на вправи, після виконання  вправи – закриваємо документ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mtt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48A4-0482-4F00-952F-8E165B74B3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активного </a:t>
            </a:r>
            <a:r>
              <a:rPr lang="uk-UA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закріплення</a:t>
            </a:r>
            <a:r>
              <a:rPr lang="uk-UA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матеріалу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переходимо за посиланнями на вправи, після виконання  вправи – закриваємо документ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mtt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48A4-0482-4F00-952F-8E165B74B37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активного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іплення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матеріалу переходимо за посиланнями на вправи, після виконання  вправи – закриваємо документ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mtt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48A4-0482-4F00-952F-8E165B74B37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1407_&#1047;&#1072;&#1082;&#1088;&#1110;&#1087;&#1083;&#1077;&#1085;&#1085;&#1103;%20&#1074;&#1080;&#1074;&#1095;&#1077;&#1085;&#1086;&#1075;&#1086;%20&#1084;&#1072;&#1090;&#1077;&#1088;&#1110;&#1072;&#1083;&#1091;.mtt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1403_&#1074;&#1087;&#1088;&#1072;&#1074;&#1072;_1.mtt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1404_&#1074;&#1087;&#1088;&#1072;&#1074;&#1072;_2.mt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1405_&#1074;&#1087;&#1088;&#1072;&#1074;&#1072;_3.mtt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1406_&#1074;&#1087;&#1088;&#1072;&#1074;&#1072;_4.mt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Проблеми космології.</a:t>
            </a:r>
            <a:br>
              <a:rPr lang="uk-UA" sz="3200" b="1" dirty="0" smtClean="0">
                <a:solidFill>
                  <a:srgbClr val="C00000"/>
                </a:solidFill>
              </a:rPr>
            </a:br>
            <a:r>
              <a:rPr lang="uk-UA" sz="3200" b="1" dirty="0" smtClean="0">
                <a:solidFill>
                  <a:srgbClr val="C00000"/>
                </a:solidFill>
              </a:rPr>
              <a:t> Історія розвитку уявлень про Всесвіт. Походження й розвиток Всесвіту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072074"/>
            <a:ext cx="2000264" cy="1042998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АСТРОНОМІЯ 11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урок № 14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Рівень стандарту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750099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428604"/>
            <a:ext cx="707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Тема 8. БУДОВА Й ЕВОЛЮЦІЯ ВСЕСВІТУ  (2год)</a:t>
            </a:r>
            <a:endParaRPr lang="ru-RU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4109" r="13698" b="5479"/>
          <a:stretch>
            <a:fillRect/>
          </a:stretch>
        </p:blipFill>
        <p:spPr bwMode="auto">
          <a:xfrm>
            <a:off x="2643174" y="2697787"/>
            <a:ext cx="4286280" cy="4160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Висновки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5143536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uk-UA" sz="2300" b="1" dirty="0" smtClean="0">
                <a:solidFill>
                  <a:srgbClr val="0070C0"/>
                </a:solidFill>
              </a:rPr>
              <a:t>Еволюція Всесвіту почалася з Великого Вибуху надзвичайно щільної матерії 13 – 20 </a:t>
            </a:r>
            <a:r>
              <a:rPr lang="uk-UA" sz="2300" b="1" dirty="0" err="1" smtClean="0">
                <a:solidFill>
                  <a:srgbClr val="0070C0"/>
                </a:solidFill>
              </a:rPr>
              <a:t>млрд</a:t>
            </a:r>
            <a:r>
              <a:rPr lang="uk-UA" sz="2300" b="1" dirty="0" smtClean="0">
                <a:solidFill>
                  <a:srgbClr val="0070C0"/>
                </a:solidFill>
              </a:rPr>
              <a:t> років тому, коли сталося загадкове розширення космічного простору.</a:t>
            </a:r>
          </a:p>
          <a:p>
            <a:pPr>
              <a:buBlip>
                <a:blip r:embed="rId2"/>
              </a:buBlip>
            </a:pPr>
            <a:r>
              <a:rPr lang="uk-UA" sz="2300" b="1" dirty="0" smtClean="0">
                <a:solidFill>
                  <a:srgbClr val="3333FF"/>
                </a:solidFill>
              </a:rPr>
              <a:t>Спостерігається розлітання галактик, яке триває до цього часу та пояснюється розширенням Всесвіту.</a:t>
            </a:r>
          </a:p>
          <a:p>
            <a:pPr>
              <a:buBlip>
                <a:blip r:embed="rId2"/>
              </a:buBlip>
            </a:pPr>
            <a:r>
              <a:rPr lang="uk-UA" sz="2300" b="1" dirty="0" smtClean="0">
                <a:solidFill>
                  <a:srgbClr val="0070C0"/>
                </a:solidFill>
              </a:rPr>
              <a:t>Надзвичайно високу температуру молодого Всесвіту підтверджує реліктове електромагнітне випромінювання.</a:t>
            </a:r>
          </a:p>
          <a:p>
            <a:pPr>
              <a:buBlip>
                <a:blip r:embed="rId2"/>
              </a:buBlip>
            </a:pPr>
            <a:r>
              <a:rPr lang="uk-UA" sz="2300" b="1" dirty="0" smtClean="0">
                <a:solidFill>
                  <a:srgbClr val="3333FF"/>
                </a:solidFill>
              </a:rPr>
              <a:t>Майбутнє Всесвіту залежить від середньої густини речовини, яка взаємодіє згідно із законом всесвітнього тяжіння.</a:t>
            </a:r>
          </a:p>
          <a:p>
            <a:pPr>
              <a:buBlip>
                <a:blip r:embed="rId2"/>
              </a:buBlip>
            </a:pPr>
            <a:r>
              <a:rPr lang="uk-UA" sz="2300" b="1" dirty="0" smtClean="0">
                <a:solidFill>
                  <a:srgbClr val="0070C0"/>
                </a:solidFill>
              </a:rPr>
              <a:t>Можливо Всесвіт є відкритим і нескінченим, і його розширення буде тривати вічно.</a:t>
            </a:r>
          </a:p>
          <a:p>
            <a:pPr>
              <a:buBlip>
                <a:blip r:embed="rId2"/>
              </a:buBlip>
            </a:pPr>
            <a:r>
              <a:rPr lang="uk-UA" sz="2300" b="1" dirty="0" smtClean="0">
                <a:solidFill>
                  <a:srgbClr val="3333FF"/>
                </a:solidFill>
              </a:rPr>
              <a:t>Якщо середня густина  речовини у Всесвіті більша ніж деяка критична величина, то такий Всесвіт може періодично розширюватися, а потім стискатися.</a:t>
            </a:r>
            <a:endParaRPr lang="ru-RU" sz="2300" b="1" dirty="0">
              <a:solidFill>
                <a:srgbClr val="3333FF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2250296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7" name="Стрелка вправо 6">
            <a:hlinkClick r:id="rId3" action="ppaction://hlinkfile"/>
          </p:cNvPr>
          <p:cNvSpPr/>
          <p:nvPr/>
        </p:nvSpPr>
        <p:spPr>
          <a:xfrm>
            <a:off x="6715140" y="6072206"/>
            <a:ext cx="1785950" cy="785794"/>
          </a:xfrm>
          <a:prstGeom prst="righ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Вправа 5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Домашнє завдання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Прочитати § 16</a:t>
            </a:r>
          </a:p>
          <a:p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Завдання для спостереження Вправа 12 ст.131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Підготувати повідомлення, буклети, бюлетені, презентації:</a:t>
            </a:r>
          </a:p>
          <a:p>
            <a:pPr lvl="1">
              <a:buFont typeface="Courier New" pitchFamily="49" charset="0"/>
              <a:buChar char="o"/>
            </a:pP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Пошуки життя у Всесвіті.</a:t>
            </a:r>
            <a:endParaRPr lang="ru-RU" sz="24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Поза сонячні планети: їх відкриття та властивості.</a:t>
            </a:r>
            <a:endParaRPr lang="ru-RU" sz="24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2321734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Великий Вибух та вік Всесвіту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Астрономічні дослідження ХХ ст., допомогли астрономам пояснити розлітання галактик, яке свідчить про те, що сам Всесвіт не залишається сталим у часі – він змінює свої параметри.</a:t>
            </a:r>
          </a:p>
          <a:p>
            <a:pPr>
              <a:buBlip>
                <a:blip r:embed="rId3"/>
              </a:buBlip>
            </a:pPr>
            <a:r>
              <a:rPr lang="uk-UA" sz="2000" b="1" dirty="0" smtClean="0">
                <a:solidFill>
                  <a:srgbClr val="3333FF"/>
                </a:solidFill>
              </a:rPr>
              <a:t>Якщо відстань між галактиками зараз збільшується, то раніше вони розташовувались ближче одна до одної.</a:t>
            </a:r>
          </a:p>
          <a:p>
            <a:pPr>
              <a:buBlip>
                <a:blip r:embed="rId3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За допомогою сталої </a:t>
            </a:r>
            <a:r>
              <a:rPr lang="uk-UA" sz="2000" b="1" dirty="0" err="1" smtClean="0">
                <a:solidFill>
                  <a:srgbClr val="0070C0"/>
                </a:solidFill>
              </a:rPr>
              <a:t>Габбла</a:t>
            </a:r>
            <a:r>
              <a:rPr lang="uk-UA" sz="2000" b="1" dirty="0" smtClean="0">
                <a:solidFill>
                  <a:srgbClr val="0070C0"/>
                </a:solidFill>
              </a:rPr>
              <a:t> можна підрахувати, коли всі галактики до початку розширення могли перебувати в одній точці.</a:t>
            </a:r>
          </a:p>
          <a:p>
            <a:pPr>
              <a:buBlip>
                <a:blip r:embed="rId3"/>
              </a:buBlip>
            </a:pPr>
            <a:r>
              <a:rPr lang="uk-UA" sz="2000" b="1" dirty="0" smtClean="0">
                <a:solidFill>
                  <a:srgbClr val="00B0F0"/>
                </a:solidFill>
              </a:rPr>
              <a:t>Моментом початку розширення є ВЕЛИКИЙ ВИБУХ, який </a:t>
            </a:r>
            <a:r>
              <a:rPr lang="uk-UA" sz="2000" b="1" dirty="0" err="1" smtClean="0">
                <a:solidFill>
                  <a:srgbClr val="00B0F0"/>
                </a:solidFill>
              </a:rPr>
              <a:t>пов</a:t>
            </a:r>
            <a:r>
              <a:rPr lang="en-US" sz="2000" b="1" dirty="0" smtClean="0">
                <a:solidFill>
                  <a:srgbClr val="00B0F0"/>
                </a:solidFill>
              </a:rPr>
              <a:t>’</a:t>
            </a:r>
            <a:r>
              <a:rPr lang="uk-UA" sz="2000" b="1" dirty="0" err="1" smtClean="0">
                <a:solidFill>
                  <a:srgbClr val="00B0F0"/>
                </a:solidFill>
              </a:rPr>
              <a:t>язаний</a:t>
            </a:r>
            <a:r>
              <a:rPr lang="uk-UA" sz="2000" b="1" dirty="0" smtClean="0">
                <a:solidFill>
                  <a:srgbClr val="00B0F0"/>
                </a:solidFill>
              </a:rPr>
              <a:t> із віком Т Всесвіту: </a:t>
            </a:r>
            <a:r>
              <a:rPr lang="uk-UA" sz="2000" b="1" dirty="0" smtClean="0">
                <a:solidFill>
                  <a:srgbClr val="C00000"/>
                </a:solidFill>
              </a:rPr>
              <a:t>Т =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За сучасними даними, стала </a:t>
            </a:r>
            <a:r>
              <a:rPr lang="uk-UA" sz="2000" b="1" dirty="0" err="1" smtClean="0">
                <a:solidFill>
                  <a:srgbClr val="0070C0"/>
                </a:solidFill>
              </a:rPr>
              <a:t>Габбла</a:t>
            </a:r>
            <a:r>
              <a:rPr lang="uk-UA" sz="2000" b="1" dirty="0" smtClean="0">
                <a:solidFill>
                  <a:srgbClr val="0070C0"/>
                </a:solidFill>
              </a:rPr>
              <a:t> Н=70 км/(</a:t>
            </a:r>
            <a:r>
              <a:rPr lang="uk-UA" sz="2000" b="1" dirty="0" err="1" smtClean="0">
                <a:solidFill>
                  <a:srgbClr val="0070C0"/>
                </a:solidFill>
              </a:rPr>
              <a:t>с·Мпк</a:t>
            </a:r>
            <a:r>
              <a:rPr lang="uk-UA" sz="2000" b="1" dirty="0" smtClean="0">
                <a:solidFill>
                  <a:srgbClr val="0070C0"/>
                </a:solidFill>
              </a:rPr>
              <a:t>), то Великий Вибух відбувся приблизно 15 </a:t>
            </a:r>
            <a:r>
              <a:rPr lang="uk-UA" sz="2000" b="1" dirty="0" err="1" smtClean="0">
                <a:solidFill>
                  <a:srgbClr val="0070C0"/>
                </a:solidFill>
              </a:rPr>
              <a:t>млрд</a:t>
            </a:r>
            <a:r>
              <a:rPr lang="uk-UA" sz="2000" b="1" dirty="0" smtClean="0">
                <a:solidFill>
                  <a:srgbClr val="0070C0"/>
                </a:solidFill>
              </a:rPr>
              <a:t> років тому.</a:t>
            </a:r>
          </a:p>
          <a:p>
            <a:pPr>
              <a:buBlip>
                <a:blip r:embed="rId3"/>
              </a:buBlip>
            </a:pPr>
            <a:r>
              <a:rPr lang="uk-UA" sz="2000" b="1" dirty="0" smtClean="0">
                <a:solidFill>
                  <a:srgbClr val="3333FF"/>
                </a:solidFill>
              </a:rPr>
              <a:t>Конкретного місця де стався Великий Вибух у Всесвіті не існує, бо сам Всесвіт теж розширюється.</a:t>
            </a:r>
          </a:p>
          <a:p>
            <a:pPr>
              <a:buBlip>
                <a:blip r:embed="rId3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Немає центра від якого віддаляються галактики.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56" y="-2321734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841753"/>
            <a:ext cx="142876" cy="515941"/>
          </a:xfrm>
          <a:prstGeom prst="rect">
            <a:avLst/>
          </a:prstGeom>
          <a:noFill/>
        </p:spPr>
      </p:pic>
      <p:sp>
        <p:nvSpPr>
          <p:cNvPr id="12" name="Стрелка вправо 11">
            <a:hlinkClick r:id="rId5" action="ppaction://hlinkfile"/>
          </p:cNvPr>
          <p:cNvSpPr/>
          <p:nvPr/>
        </p:nvSpPr>
        <p:spPr>
          <a:xfrm>
            <a:off x="6715140" y="5929330"/>
            <a:ext cx="1785950" cy="928670"/>
          </a:xfrm>
          <a:prstGeom prst="righ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Вправа 1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0" decel="100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Головні ери в історії Всесвіту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054617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ru-RU" sz="2400" b="1" dirty="0" err="1" smtClean="0">
                <a:solidFill>
                  <a:srgbClr val="0070C0"/>
                </a:solidFill>
              </a:rPr>
              <a:t>Всесвіт</a:t>
            </a:r>
            <a:r>
              <a:rPr lang="ru-RU" sz="2400" b="1" dirty="0" smtClean="0">
                <a:solidFill>
                  <a:srgbClr val="0070C0"/>
                </a:solidFill>
              </a:rPr>
              <a:t> на початку </a:t>
            </a:r>
            <a:r>
              <a:rPr lang="ru-RU" sz="2400" b="1" dirty="0" err="1" smtClean="0">
                <a:solidFill>
                  <a:srgbClr val="0070C0"/>
                </a:solidFill>
              </a:rPr>
              <a:t>існування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мав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настільки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маленькі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розміри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що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тоді</a:t>
            </a:r>
            <a:r>
              <a:rPr lang="ru-RU" sz="2400" b="1" dirty="0" smtClean="0">
                <a:solidFill>
                  <a:srgbClr val="0070C0"/>
                </a:solidFill>
              </a:rPr>
              <a:t> не </a:t>
            </a:r>
            <a:r>
              <a:rPr lang="ru-RU" sz="2400" b="1" dirty="0" err="1" smtClean="0">
                <a:solidFill>
                  <a:srgbClr val="0070C0"/>
                </a:solidFill>
              </a:rPr>
              <a:t>було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ні</a:t>
            </a:r>
            <a:r>
              <a:rPr lang="ru-RU" sz="2400" b="1" dirty="0" smtClean="0">
                <a:solidFill>
                  <a:srgbClr val="0070C0"/>
                </a:solidFill>
              </a:rPr>
              <a:t> галактик, </a:t>
            </a:r>
            <a:r>
              <a:rPr lang="ru-RU" sz="2400" b="1" dirty="0" err="1" smtClean="0">
                <a:solidFill>
                  <a:srgbClr val="0070C0"/>
                </a:solidFill>
              </a:rPr>
              <a:t>ні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зір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навіть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ще</a:t>
            </a:r>
            <a:r>
              <a:rPr lang="ru-RU" sz="2400" b="1" dirty="0" smtClean="0">
                <a:solidFill>
                  <a:srgbClr val="0070C0"/>
                </a:solidFill>
              </a:rPr>
              <a:t> не </a:t>
            </a:r>
            <a:r>
              <a:rPr lang="ru-RU" sz="2400" b="1" dirty="0" err="1" smtClean="0">
                <a:solidFill>
                  <a:srgbClr val="0070C0"/>
                </a:solidFill>
              </a:rPr>
              <a:t>існували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елементарні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частинки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uk-UA" sz="2400" b="1" dirty="0" err="1" smtClean="0">
                <a:solidFill>
                  <a:srgbClr val="C00000"/>
                </a:solidFill>
              </a:rPr>
              <a:t>Сингулярність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 smtClean="0">
                <a:solidFill>
                  <a:srgbClr val="3333FF"/>
                </a:solidFill>
              </a:rPr>
              <a:t>– початковий момент при зароджені Всесвіту, коли густина і температура матерії сягали надзвичайно великих значень</a:t>
            </a:r>
          </a:p>
          <a:p>
            <a:pPr>
              <a:buBlip>
                <a:blip r:embed="rId3"/>
              </a:buBlip>
            </a:pPr>
            <a:r>
              <a:rPr lang="uk-UA" sz="2400" b="1" u="sng" dirty="0" smtClean="0">
                <a:solidFill>
                  <a:srgbClr val="C00000"/>
                </a:solidFill>
              </a:rPr>
              <a:t>ЕРИ ІСТРОІЇ ВСЕСВІТУ </a:t>
            </a:r>
            <a:r>
              <a:rPr lang="uk-UA" sz="2400" b="1" dirty="0" smtClean="0">
                <a:solidFill>
                  <a:srgbClr val="0070C0"/>
                </a:solidFill>
              </a:rPr>
              <a:t>(</a:t>
            </a:r>
            <a:r>
              <a:rPr lang="uk-UA" sz="2400" b="1" i="1" dirty="0" smtClean="0">
                <a:solidFill>
                  <a:srgbClr val="0070C0"/>
                </a:solidFill>
              </a:rPr>
              <a:t>аналіз таблиці ст. 127 підручника)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lvl="1">
              <a:buBlip>
                <a:blip r:embed="rId3"/>
              </a:buBlip>
            </a:pPr>
            <a:r>
              <a:rPr lang="uk-UA" sz="2400" b="1" dirty="0" err="1" smtClean="0">
                <a:solidFill>
                  <a:srgbClr val="7030A0"/>
                </a:solidFill>
              </a:rPr>
              <a:t>Сингулярність</a:t>
            </a:r>
            <a:r>
              <a:rPr lang="uk-UA" sz="2400" b="1" dirty="0" smtClean="0">
                <a:solidFill>
                  <a:srgbClr val="7030A0"/>
                </a:solidFill>
              </a:rPr>
              <a:t>  - </a:t>
            </a:r>
            <a:r>
              <a:rPr lang="uk-UA" sz="2400" b="1" dirty="0" smtClean="0">
                <a:solidFill>
                  <a:srgbClr val="0070C0"/>
                </a:solidFill>
              </a:rPr>
              <a:t>усі чотири фундаментальні сили об'єднанні в єдину. Розмір = 0.</a:t>
            </a:r>
          </a:p>
          <a:p>
            <a:pPr lvl="1">
              <a:buBlip>
                <a:blip r:embed="rId3"/>
              </a:buBlip>
            </a:pPr>
            <a:r>
              <a:rPr lang="uk-UA" sz="2400" b="1" dirty="0" err="1" smtClean="0">
                <a:solidFill>
                  <a:srgbClr val="7030A0"/>
                </a:solidFill>
              </a:rPr>
              <a:t>Адронна</a:t>
            </a:r>
            <a:r>
              <a:rPr lang="uk-UA" sz="2400" b="1" dirty="0" smtClean="0">
                <a:solidFill>
                  <a:srgbClr val="7030A0"/>
                </a:solidFill>
              </a:rPr>
              <a:t>  </a:t>
            </a:r>
          </a:p>
          <a:p>
            <a:pPr lvl="1">
              <a:buBlip>
                <a:blip r:embed="rId3"/>
              </a:buBlip>
            </a:pPr>
            <a:r>
              <a:rPr lang="uk-UA" sz="2400" b="1" dirty="0" smtClean="0">
                <a:solidFill>
                  <a:srgbClr val="7030A0"/>
                </a:solidFill>
              </a:rPr>
              <a:t>Лептонна</a:t>
            </a:r>
          </a:p>
          <a:p>
            <a:pPr lvl="1">
              <a:buBlip>
                <a:blip r:embed="rId3"/>
              </a:buBlip>
            </a:pPr>
            <a:r>
              <a:rPr lang="uk-UA" sz="2400" b="1" dirty="0" smtClean="0">
                <a:solidFill>
                  <a:srgbClr val="7030A0"/>
                </a:solidFill>
              </a:rPr>
              <a:t>Випромінювання </a:t>
            </a:r>
          </a:p>
          <a:p>
            <a:pPr lvl="1">
              <a:buBlip>
                <a:blip r:embed="rId3"/>
              </a:buBlip>
            </a:pPr>
            <a:r>
              <a:rPr lang="uk-UA" sz="2400" b="1" dirty="0" smtClean="0">
                <a:solidFill>
                  <a:srgbClr val="7030A0"/>
                </a:solidFill>
              </a:rPr>
              <a:t>Речовини 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endParaRPr lang="uk-UA" sz="20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2464610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6" name="Стрелка вправо 5">
            <a:hlinkClick r:id="rId4" action="ppaction://hlinkfile"/>
          </p:cNvPr>
          <p:cNvSpPr/>
          <p:nvPr/>
        </p:nvSpPr>
        <p:spPr>
          <a:xfrm>
            <a:off x="6715140" y="5929330"/>
            <a:ext cx="1785950" cy="928670"/>
          </a:xfrm>
          <a:prstGeom prst="righ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Вправа 2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Великий Вибух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071546"/>
            <a:ext cx="5143536" cy="535785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uk-UA" sz="2800" b="1" dirty="0" smtClean="0">
                <a:solidFill>
                  <a:srgbClr val="0070C0"/>
                </a:solidFill>
              </a:rPr>
              <a:t>Великий Вибух – процес, що відбувся під час зародження Всесвіту, коли почалося загадкове розширення космічного простору й утворення елементарних частинок, атомів і великих тіл – планет, зір, галактик</a:t>
            </a:r>
            <a:r>
              <a:rPr lang="uk-UA" sz="20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2464610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pic>
        <p:nvPicPr>
          <p:cNvPr id="27650" name="Picture 2" descr="http://upload.wikimedia.org/wikipedia/commons/thumb/3/37/Universe_expansion2.png/240px-Universe_expansio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1500174"/>
            <a:ext cx="3214711" cy="37862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5500702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Великий </a:t>
            </a:r>
            <a:r>
              <a:rPr lang="ru-RU" b="1" dirty="0" err="1" smtClean="0"/>
              <a:t>Вибух</a:t>
            </a:r>
            <a:r>
              <a:rPr lang="ru-RU" b="1" dirty="0" smtClean="0"/>
              <a:t> та </a:t>
            </a:r>
            <a:r>
              <a:rPr lang="ru-RU" b="1" dirty="0" err="1" smtClean="0"/>
              <a:t>поступове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err="1" smtClean="0"/>
              <a:t>розширення</a:t>
            </a:r>
            <a:r>
              <a:rPr lang="ru-RU" b="1" dirty="0" smtClean="0"/>
              <a:t> простору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Реліктове фонове випромінювання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Реліктове випромінювання </a:t>
            </a:r>
            <a:r>
              <a:rPr lang="ru-RU" sz="2000" dirty="0" smtClean="0">
                <a:solidFill>
                  <a:srgbClr val="0070C0"/>
                </a:solidFill>
              </a:rPr>
              <a:t>(</a:t>
            </a:r>
            <a:r>
              <a:rPr lang="ru-RU" sz="2000" dirty="0" err="1" smtClean="0">
                <a:solidFill>
                  <a:srgbClr val="0070C0"/>
                </a:solidFill>
              </a:rPr>
              <a:t>від</a:t>
            </a:r>
            <a:r>
              <a:rPr lang="ru-RU" sz="2000" dirty="0" smtClean="0">
                <a:solidFill>
                  <a:srgbClr val="0070C0"/>
                </a:solidFill>
              </a:rPr>
              <a:t> лат. </a:t>
            </a:r>
            <a:r>
              <a:rPr lang="bs-Latn-BA" sz="2000" i="1" dirty="0" smtClean="0">
                <a:solidFill>
                  <a:srgbClr val="0070C0"/>
                </a:solidFill>
              </a:rPr>
              <a:t>relictum</a:t>
            </a:r>
            <a:r>
              <a:rPr lang="bs-Latn-BA" sz="2000" dirty="0" smtClean="0">
                <a:solidFill>
                  <a:srgbClr val="0070C0"/>
                </a:solidFill>
              </a:rPr>
              <a:t> — </a:t>
            </a:r>
            <a:r>
              <a:rPr lang="ru-RU" sz="2000" i="1" dirty="0" err="1" smtClean="0">
                <a:solidFill>
                  <a:srgbClr val="0070C0"/>
                </a:solidFill>
              </a:rPr>
              <a:t>залишок</a:t>
            </a:r>
            <a:r>
              <a:rPr lang="ru-RU" sz="2000" dirty="0" smtClean="0">
                <a:solidFill>
                  <a:srgbClr val="0070C0"/>
                </a:solidFill>
              </a:rPr>
              <a:t>)</a:t>
            </a:r>
            <a:r>
              <a:rPr lang="uk-UA" sz="2000" b="1" dirty="0" smtClean="0">
                <a:solidFill>
                  <a:srgbClr val="0070C0"/>
                </a:solidFill>
              </a:rPr>
              <a:t> – кванти світла, що утворилися 15 </a:t>
            </a:r>
            <a:r>
              <a:rPr lang="uk-UA" sz="2000" b="1" dirty="0" err="1" smtClean="0">
                <a:solidFill>
                  <a:srgbClr val="0070C0"/>
                </a:solidFill>
              </a:rPr>
              <a:t>млрд</a:t>
            </a:r>
            <a:r>
              <a:rPr lang="uk-UA" sz="2000" b="1" dirty="0" smtClean="0">
                <a:solidFill>
                  <a:srgbClr val="0070C0"/>
                </a:solidFill>
              </a:rPr>
              <a:t> років тому, відділилися від елементарних частинок і почали самостійне поширення у Всесвіті.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rgbClr val="3333FF"/>
                </a:solidFill>
              </a:rPr>
              <a:t>За допомогою цього випромінювання виміряли середню температуру Всесвіту 2,7 К.</a:t>
            </a:r>
          </a:p>
          <a:p>
            <a:pPr>
              <a:buBlip>
                <a:blip r:embed="rId2"/>
              </a:buBlip>
            </a:pPr>
            <a:r>
              <a:rPr lang="ru-RU" sz="2000" b="1" dirty="0" err="1" smtClean="0">
                <a:solidFill>
                  <a:srgbClr val="0070C0"/>
                </a:solidFill>
              </a:rPr>
              <a:t>Вважається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що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реліктове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випромінювання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збереглося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початкових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часів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існування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Всесвіту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рівномірно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його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заповнює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rgbClr val="3333FF"/>
                </a:solidFill>
              </a:rPr>
              <a:t>Передбачив його існування уродженець м. Одеси Г. </a:t>
            </a:r>
            <a:r>
              <a:rPr lang="uk-UA" sz="2000" b="1" dirty="0" err="1" smtClean="0">
                <a:solidFill>
                  <a:srgbClr val="3333FF"/>
                </a:solidFill>
              </a:rPr>
              <a:t>Гамов</a:t>
            </a:r>
            <a:r>
              <a:rPr lang="uk-UA" sz="2000" b="1" dirty="0" smtClean="0">
                <a:solidFill>
                  <a:srgbClr val="3333FF"/>
                </a:solidFill>
              </a:rPr>
              <a:t> (США) 1948р.</a:t>
            </a:r>
            <a:endParaRPr lang="ru-RU" sz="2000" b="1" dirty="0" smtClean="0">
              <a:solidFill>
                <a:srgbClr val="3333FF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2000" b="1" dirty="0" err="1" smtClean="0">
                <a:solidFill>
                  <a:srgbClr val="0070C0"/>
                </a:solidFill>
              </a:rPr>
              <a:t>Експериментально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його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існування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було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підтверджено</a:t>
            </a:r>
            <a:r>
              <a:rPr lang="ru-RU" sz="2000" b="1" dirty="0" smtClean="0">
                <a:solidFill>
                  <a:srgbClr val="0070C0"/>
                </a:solidFill>
              </a:rPr>
              <a:t> 1965 року.</a:t>
            </a:r>
          </a:p>
          <a:p>
            <a:pPr>
              <a:buBlip>
                <a:blip r:embed="rId2"/>
              </a:buBlip>
            </a:pPr>
            <a:r>
              <a:rPr lang="ru-RU" sz="2000" b="1" dirty="0" err="1" smtClean="0">
                <a:solidFill>
                  <a:srgbClr val="3333FF"/>
                </a:solidFill>
              </a:rPr>
              <a:t>Поряд</a:t>
            </a:r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</a:rPr>
              <a:t>із</a:t>
            </a:r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</a:rPr>
              <a:t>космологічним</a:t>
            </a:r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</a:rPr>
              <a:t>червоним</a:t>
            </a:r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</a:rPr>
              <a:t>зсувом</a:t>
            </a:r>
            <a:r>
              <a:rPr lang="ru-RU" sz="2000" b="1" dirty="0" smtClean="0">
                <a:solidFill>
                  <a:srgbClr val="3333FF"/>
                </a:solidFill>
              </a:rPr>
              <a:t>, </a:t>
            </a:r>
            <a:r>
              <a:rPr lang="ru-RU" sz="2000" b="1" dirty="0" err="1" smtClean="0">
                <a:solidFill>
                  <a:srgbClr val="3333FF"/>
                </a:solidFill>
              </a:rPr>
              <a:t>реліктове</a:t>
            </a:r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</a:rPr>
              <a:t>випромінювання</a:t>
            </a:r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</a:rPr>
              <a:t>розглядається</a:t>
            </a:r>
            <a:r>
              <a:rPr lang="ru-RU" sz="2000" b="1" dirty="0" smtClean="0">
                <a:solidFill>
                  <a:srgbClr val="3333FF"/>
                </a:solidFill>
              </a:rPr>
              <a:t> як один </a:t>
            </a:r>
            <a:r>
              <a:rPr lang="ru-RU" sz="2000" b="1" dirty="0" err="1" smtClean="0">
                <a:solidFill>
                  <a:srgbClr val="3333FF"/>
                </a:solidFill>
              </a:rPr>
              <a:t>з</a:t>
            </a:r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</a:rPr>
              <a:t>головних</a:t>
            </a:r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</a:rPr>
              <a:t>доказів</a:t>
            </a:r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</a:rPr>
              <a:t>теорії</a:t>
            </a:r>
            <a:r>
              <a:rPr lang="ru-RU" sz="2000" b="1" dirty="0" smtClean="0">
                <a:solidFill>
                  <a:srgbClr val="3333FF"/>
                </a:solidFill>
              </a:rPr>
              <a:t> Великого </a:t>
            </a:r>
            <a:r>
              <a:rPr lang="ru-RU" sz="2000" b="1" dirty="0" err="1" smtClean="0">
                <a:solidFill>
                  <a:srgbClr val="3333FF"/>
                </a:solidFill>
              </a:rPr>
              <a:t>вибуху</a:t>
            </a:r>
            <a:r>
              <a:rPr lang="ru-RU" sz="2000" b="1" dirty="0" smtClean="0">
                <a:solidFill>
                  <a:srgbClr val="3333FF"/>
                </a:solidFill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rgbClr val="0070C0"/>
                </a:solidFill>
              </a:rPr>
              <a:t>Довжина хвиль реліктового випромінювання зменшувалася від гамма-діапазону до хвиль радіодіапазону завдовжки 1 мм.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1893107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Реліктове випромінювання Всесвіту в інфрачервоних променях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1893107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pic>
        <p:nvPicPr>
          <p:cNvPr id="6" name="Picture 2" descr="http://upload.wikimedia.org/wikipedia/commons/thumb/2/28/WMAP_2008.png/300px-WMAP_20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500990" cy="37504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Анізотропія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реліктового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випромінювання</a:t>
            </a:r>
            <a:r>
              <a:rPr lang="ru-RU" b="1" dirty="0" smtClean="0">
                <a:solidFill>
                  <a:srgbClr val="0070C0"/>
                </a:solidFill>
              </a:rPr>
              <a:t> за </a:t>
            </a:r>
            <a:r>
              <a:rPr lang="ru-RU" b="1" dirty="0" err="1" smtClean="0">
                <a:solidFill>
                  <a:srgbClr val="0070C0"/>
                </a:solidFill>
              </a:rPr>
              <a:t>даними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супутника</a:t>
            </a:r>
            <a:r>
              <a:rPr lang="ru-RU" b="1" dirty="0" smtClean="0">
                <a:solidFill>
                  <a:srgbClr val="0070C0"/>
                </a:solidFill>
              </a:rPr>
              <a:t> WMAP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err="1" smtClean="0">
                <a:solidFill>
                  <a:srgbClr val="C00000"/>
                </a:solidFill>
              </a:rPr>
              <a:t>Теорія</a:t>
            </a:r>
            <a:r>
              <a:rPr lang="ru-RU" sz="2700" b="1" dirty="0" smtClean="0">
                <a:solidFill>
                  <a:srgbClr val="C00000"/>
                </a:solidFill>
              </a:rPr>
              <a:t> Великого </a:t>
            </a:r>
            <a:r>
              <a:rPr lang="ru-RU" sz="2700" b="1" dirty="0" err="1" smtClean="0">
                <a:solidFill>
                  <a:srgbClr val="C00000"/>
                </a:solidFill>
              </a:rPr>
              <a:t>вибуху</a:t>
            </a:r>
            <a:r>
              <a:rPr lang="ru-RU" sz="2700" b="1" dirty="0" smtClean="0">
                <a:solidFill>
                  <a:srgbClr val="C00000"/>
                </a:solidFill>
              </a:rPr>
              <a:t> </a:t>
            </a:r>
            <a:r>
              <a:rPr lang="ru-RU" sz="2700" b="1" dirty="0" err="1" smtClean="0">
                <a:solidFill>
                  <a:srgbClr val="C00000"/>
                </a:solidFill>
              </a:rPr>
              <a:t>спирається</a:t>
            </a: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 на «</a:t>
            </a:r>
            <a:r>
              <a:rPr lang="ru-RU" sz="2700" b="1" dirty="0" err="1" smtClean="0">
                <a:solidFill>
                  <a:srgbClr val="C00000"/>
                </a:solidFill>
              </a:rPr>
              <a:t>чотири</a:t>
            </a:r>
            <a:r>
              <a:rPr lang="ru-RU" sz="2700" b="1" dirty="0" smtClean="0">
                <a:solidFill>
                  <a:srgbClr val="C00000"/>
                </a:solidFill>
              </a:rPr>
              <a:t> </a:t>
            </a:r>
            <a:r>
              <a:rPr lang="ru-RU" sz="2700" b="1" dirty="0" err="1" smtClean="0">
                <a:solidFill>
                  <a:srgbClr val="C00000"/>
                </a:solidFill>
              </a:rPr>
              <a:t>експериментальні</a:t>
            </a:r>
            <a:r>
              <a:rPr lang="ru-RU" sz="2700" b="1" dirty="0" smtClean="0">
                <a:solidFill>
                  <a:srgbClr val="C00000"/>
                </a:solidFill>
              </a:rPr>
              <a:t> </a:t>
            </a:r>
            <a:r>
              <a:rPr lang="ru-RU" sz="2700" b="1" dirty="0" err="1" smtClean="0">
                <a:solidFill>
                  <a:srgbClr val="C00000"/>
                </a:solidFill>
              </a:rPr>
              <a:t>стовпи</a:t>
            </a:r>
            <a:r>
              <a:rPr lang="ru-RU" sz="2700" b="1" dirty="0" smtClean="0">
                <a:solidFill>
                  <a:srgbClr val="C00000"/>
                </a:solidFill>
              </a:rPr>
              <a:t>»: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4643470" cy="4911741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ru-RU" sz="2000" b="1" dirty="0" err="1" smtClean="0">
                <a:solidFill>
                  <a:srgbClr val="0070C0"/>
                </a:solidFill>
              </a:rPr>
              <a:t>Розбігання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галакти</a:t>
            </a:r>
            <a:r>
              <a:rPr lang="ru-RU" sz="2000" b="1" dirty="0" smtClean="0">
                <a:solidFill>
                  <a:srgbClr val="0070C0"/>
                </a:solidFill>
              </a:rPr>
              <a:t> за законом </a:t>
            </a:r>
            <a:r>
              <a:rPr lang="ru-RU" sz="2000" b="1" dirty="0" err="1" smtClean="0">
                <a:solidFill>
                  <a:srgbClr val="0070C0"/>
                </a:solidFill>
              </a:rPr>
              <a:t>Габбла</a:t>
            </a:r>
            <a:r>
              <a:rPr lang="ru-RU" sz="2000" b="1" dirty="0" smtClean="0">
                <a:solidFill>
                  <a:srgbClr val="0070C0"/>
                </a:solidFill>
              </a:rPr>
              <a:t>, яке </a:t>
            </a:r>
            <a:r>
              <a:rPr lang="ru-RU" sz="2000" b="1" dirty="0" err="1" smtClean="0">
                <a:solidFill>
                  <a:srgbClr val="0070C0"/>
                </a:solidFill>
              </a:rPr>
              <a:t>вимірюється</a:t>
            </a:r>
            <a:r>
              <a:rPr lang="ru-RU" sz="2000" b="1" dirty="0" smtClean="0">
                <a:solidFill>
                  <a:srgbClr val="0070C0"/>
                </a:solidFill>
              </a:rPr>
              <a:t> на </a:t>
            </a:r>
            <a:r>
              <a:rPr lang="ru-RU" sz="2000" b="1" dirty="0" err="1" smtClean="0">
                <a:solidFill>
                  <a:srgbClr val="0070C0"/>
                </a:solidFill>
              </a:rPr>
              <a:t>основі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червоного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зсуву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спектральних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ліній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внаслідок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ефекту</a:t>
            </a:r>
            <a:r>
              <a:rPr lang="ru-RU" sz="2000" b="1" dirty="0" smtClean="0">
                <a:solidFill>
                  <a:srgbClr val="0070C0"/>
                </a:solidFill>
              </a:rPr>
              <a:t> Доплера.</a:t>
            </a:r>
          </a:p>
          <a:p>
            <a:pPr>
              <a:buBlip>
                <a:blip r:embed="rId3"/>
              </a:buBlip>
            </a:pPr>
            <a:r>
              <a:rPr lang="ru-RU" sz="2000" b="1" dirty="0" err="1" smtClean="0">
                <a:solidFill>
                  <a:srgbClr val="3333FF"/>
                </a:solidFill>
              </a:rPr>
              <a:t>Наявність</a:t>
            </a:r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</a:rPr>
              <a:t>реліктового</a:t>
            </a:r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</a:rPr>
              <a:t>випромінювання</a:t>
            </a:r>
            <a:r>
              <a:rPr lang="ru-RU" sz="2000" b="1" dirty="0" smtClean="0">
                <a:solidFill>
                  <a:srgbClr val="3333FF"/>
                </a:solidFill>
              </a:rPr>
              <a:t>.</a:t>
            </a:r>
            <a:endParaRPr lang="ru-RU" sz="2000" b="1" dirty="0" smtClean="0">
              <a:solidFill>
                <a:srgbClr val="3333FF"/>
              </a:solidFill>
            </a:endParaRPr>
          </a:p>
          <a:p>
            <a:pPr>
              <a:buBlip>
                <a:blip r:embed="rId3"/>
              </a:buBlip>
            </a:pPr>
            <a:r>
              <a:rPr lang="ru-RU" sz="2000" b="1" dirty="0" err="1" smtClean="0">
                <a:solidFill>
                  <a:srgbClr val="0070C0"/>
                </a:solidFill>
              </a:rPr>
              <a:t>Поширеність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хімічних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елементів</a:t>
            </a:r>
            <a:r>
              <a:rPr lang="ru-RU" sz="2000" b="1" dirty="0" smtClean="0">
                <a:solidFill>
                  <a:srgbClr val="0070C0"/>
                </a:solidFill>
              </a:rPr>
              <a:t> у </a:t>
            </a:r>
            <a:r>
              <a:rPr lang="ru-RU" sz="2000" b="1" dirty="0" err="1" smtClean="0">
                <a:solidFill>
                  <a:srgbClr val="0070C0"/>
                </a:solidFill>
              </a:rPr>
              <a:t>Всесвіті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із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перевагою</a:t>
            </a:r>
            <a:r>
              <a:rPr lang="ru-RU" sz="2000" b="1" dirty="0" smtClean="0">
                <a:solidFill>
                  <a:srgbClr val="0070C0"/>
                </a:solidFill>
              </a:rPr>
              <a:t> легких </a:t>
            </a:r>
            <a:r>
              <a:rPr lang="ru-RU" sz="2000" b="1" dirty="0" err="1" smtClean="0">
                <a:solidFill>
                  <a:srgbClr val="0070C0"/>
                </a:solidFill>
              </a:rPr>
              <a:t>елементів</a:t>
            </a:r>
            <a:r>
              <a:rPr lang="ru-RU" sz="2000" b="1" dirty="0" smtClean="0">
                <a:solidFill>
                  <a:srgbClr val="0070C0"/>
                </a:solidFill>
              </a:rPr>
              <a:t>: </a:t>
            </a:r>
            <a:r>
              <a:rPr lang="ru-RU" sz="2000" b="1" dirty="0" err="1" smtClean="0">
                <a:solidFill>
                  <a:srgbClr val="0070C0"/>
                </a:solidFill>
              </a:rPr>
              <a:t>гідрогену</a:t>
            </a:r>
            <a:r>
              <a:rPr lang="ru-RU" sz="2000" b="1" dirty="0" smtClean="0">
                <a:solidFill>
                  <a:srgbClr val="0070C0"/>
                </a:solidFill>
              </a:rPr>
              <a:t> та </a:t>
            </a:r>
            <a:r>
              <a:rPr lang="ru-RU" sz="2000" b="1" dirty="0" err="1" smtClean="0">
                <a:solidFill>
                  <a:srgbClr val="0070C0"/>
                </a:solidFill>
              </a:rPr>
              <a:t>гелію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ru-RU" sz="2000" b="1" dirty="0" err="1" smtClean="0">
                <a:solidFill>
                  <a:srgbClr val="3333FF"/>
                </a:solidFill>
              </a:rPr>
              <a:t>Великомасштабний</a:t>
            </a:r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</a:rPr>
              <a:t>розподіл</a:t>
            </a:r>
            <a:r>
              <a:rPr lang="ru-RU" sz="2000" b="1" dirty="0" smtClean="0">
                <a:solidFill>
                  <a:srgbClr val="3333FF"/>
                </a:solidFill>
              </a:rPr>
              <a:t> та </a:t>
            </a:r>
            <a:r>
              <a:rPr lang="ru-RU" sz="2000" b="1" dirty="0" err="1" smtClean="0">
                <a:solidFill>
                  <a:srgbClr val="3333FF"/>
                </a:solidFill>
              </a:rPr>
              <a:t>еволюція</a:t>
            </a:r>
            <a:r>
              <a:rPr lang="ru-RU" sz="2000" b="1" dirty="0" smtClean="0">
                <a:solidFill>
                  <a:srgbClr val="3333FF"/>
                </a:solidFill>
              </a:rPr>
              <a:t> галактик, про яку </a:t>
            </a:r>
            <a:r>
              <a:rPr lang="ru-RU" sz="2000" b="1" dirty="0" err="1" smtClean="0">
                <a:solidFill>
                  <a:srgbClr val="3333FF"/>
                </a:solidFill>
              </a:rPr>
              <a:t>свідчать</a:t>
            </a:r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</a:rPr>
              <a:t>астрономічні</a:t>
            </a:r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</a:rPr>
              <a:t>спостереження</a:t>
            </a:r>
            <a:r>
              <a:rPr lang="ru-RU" sz="2000" b="1" dirty="0" smtClean="0">
                <a:solidFill>
                  <a:srgbClr val="3333FF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2321735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2066" t="5462" r="13150" b="6540"/>
          <a:stretch>
            <a:fillRect/>
          </a:stretch>
        </p:blipFill>
        <p:spPr>
          <a:xfrm>
            <a:off x="5357786" y="1643050"/>
            <a:ext cx="3786214" cy="3182615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file"/>
          </p:cNvPr>
          <p:cNvSpPr/>
          <p:nvPr/>
        </p:nvSpPr>
        <p:spPr>
          <a:xfrm>
            <a:off x="6715140" y="5929330"/>
            <a:ext cx="1785950" cy="928670"/>
          </a:xfrm>
          <a:prstGeom prst="righ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Вправа 3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Майбутнє Всесвіту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5214974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uk-UA" sz="1800" b="1" dirty="0" smtClean="0">
                <a:solidFill>
                  <a:srgbClr val="0070C0"/>
                </a:solidFill>
              </a:rPr>
              <a:t>Гравітаційна взаємодія речовини в майбутньому може зменшити швидкість розширення Всесвіту, якщо середня густина Всесвіту має критичне значення 5·10</a:t>
            </a:r>
            <a:r>
              <a:rPr lang="uk-UA" sz="1800" b="1" baseline="30000" dirty="0" smtClean="0">
                <a:solidFill>
                  <a:srgbClr val="0070C0"/>
                </a:solidFill>
              </a:rPr>
              <a:t>-27 </a:t>
            </a:r>
            <a:r>
              <a:rPr lang="uk-UA" sz="1800" b="1" dirty="0" smtClean="0">
                <a:solidFill>
                  <a:srgbClr val="0070C0"/>
                </a:solidFill>
              </a:rPr>
              <a:t>кг/м</a:t>
            </a:r>
            <a:r>
              <a:rPr lang="uk-UA" sz="1800" b="1" baseline="30000" dirty="0" smtClean="0">
                <a:solidFill>
                  <a:srgbClr val="0070C0"/>
                </a:solidFill>
              </a:rPr>
              <a:t>3 </a:t>
            </a:r>
            <a:r>
              <a:rPr lang="uk-UA" sz="1800" b="1" dirty="0" smtClean="0">
                <a:solidFill>
                  <a:srgbClr val="0070C0"/>
                </a:solidFill>
              </a:rPr>
              <a:t>, а стала </a:t>
            </a:r>
            <a:r>
              <a:rPr lang="uk-UA" sz="1800" b="1" dirty="0" err="1" smtClean="0">
                <a:solidFill>
                  <a:srgbClr val="0070C0"/>
                </a:solidFill>
              </a:rPr>
              <a:t>Габбла</a:t>
            </a:r>
            <a:r>
              <a:rPr lang="uk-UA" sz="1800" b="1" dirty="0" smtClean="0">
                <a:solidFill>
                  <a:srgbClr val="0070C0"/>
                </a:solidFill>
              </a:rPr>
              <a:t> Н= 70 км/(с· </a:t>
            </a:r>
            <a:r>
              <a:rPr lang="uk-UA" sz="1800" b="1" dirty="0" err="1" smtClean="0">
                <a:solidFill>
                  <a:srgbClr val="0070C0"/>
                </a:solidFill>
              </a:rPr>
              <a:t>Мпк</a:t>
            </a:r>
            <a:r>
              <a:rPr lang="uk-UA" sz="1800" b="1" dirty="0" smtClean="0">
                <a:solidFill>
                  <a:srgbClr val="0070C0"/>
                </a:solidFill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uk-UA" sz="1800" b="1" dirty="0" smtClean="0">
                <a:solidFill>
                  <a:srgbClr val="3333FF"/>
                </a:solidFill>
              </a:rPr>
              <a:t>Розрахунки показують, що майбутня доля  нашого Всесвіту залежить від значення справжньої густини щодо критичної густини ρ</a:t>
            </a:r>
            <a:r>
              <a:rPr lang="uk-UA" sz="1800" b="1" baseline="-25000" dirty="0" smtClean="0">
                <a:solidFill>
                  <a:srgbClr val="3333FF"/>
                </a:solidFill>
              </a:rPr>
              <a:t>0</a:t>
            </a:r>
            <a:r>
              <a:rPr lang="uk-UA" sz="1800" b="1" dirty="0" smtClean="0">
                <a:solidFill>
                  <a:srgbClr val="3333FF"/>
                </a:solidFill>
              </a:rPr>
              <a:t>:</a:t>
            </a:r>
          </a:p>
          <a:p>
            <a:pPr marL="800100" lvl="1" indent="-342900">
              <a:buFont typeface="+mj-lt"/>
              <a:buAutoNum type="arabicParenR"/>
            </a:pPr>
            <a:r>
              <a:rPr lang="el-GR" sz="1800" b="1" dirty="0" smtClean="0">
                <a:solidFill>
                  <a:srgbClr val="C00000"/>
                </a:solidFill>
              </a:rPr>
              <a:t>ρ</a:t>
            </a:r>
            <a:r>
              <a:rPr lang="uk-UA" sz="1800" b="1" dirty="0" smtClean="0">
                <a:solidFill>
                  <a:srgbClr val="C00000"/>
                </a:solidFill>
              </a:rPr>
              <a:t> &lt; ρ</a:t>
            </a:r>
            <a:r>
              <a:rPr lang="uk-UA" sz="1800" b="1" baseline="-25000" dirty="0" smtClean="0">
                <a:solidFill>
                  <a:srgbClr val="C00000"/>
                </a:solidFill>
              </a:rPr>
              <a:t>0</a:t>
            </a:r>
            <a:r>
              <a:rPr lang="uk-UA" sz="1800" b="1" dirty="0" smtClean="0">
                <a:solidFill>
                  <a:srgbClr val="0070C0"/>
                </a:solidFill>
              </a:rPr>
              <a:t>, галактики будуть розлітатися вічно, температура буде зменшуватися, наближаючись до 0 К,  - </a:t>
            </a:r>
            <a:r>
              <a:rPr lang="uk-UA" sz="1800" b="1" dirty="0" smtClean="0">
                <a:solidFill>
                  <a:srgbClr val="C00000"/>
                </a:solidFill>
              </a:rPr>
              <a:t>відкритий Всесвіт </a:t>
            </a:r>
            <a:r>
              <a:rPr lang="uk-UA" sz="1800" b="1" dirty="0" smtClean="0">
                <a:solidFill>
                  <a:srgbClr val="0070C0"/>
                </a:solidFill>
              </a:rPr>
              <a:t>– не має межі у просторі й може існувати вічно, поступово перетворюючись на ніщо.</a:t>
            </a:r>
            <a:endParaRPr lang="uk-UA" sz="1800" b="1" baseline="-25000" dirty="0" smtClean="0">
              <a:solidFill>
                <a:srgbClr val="0070C0"/>
              </a:solidFill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l-GR" sz="1800" b="1" dirty="0" smtClean="0">
                <a:solidFill>
                  <a:srgbClr val="C00000"/>
                </a:solidFill>
              </a:rPr>
              <a:t>ρ</a:t>
            </a:r>
            <a:r>
              <a:rPr lang="uk-UA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&gt;</a:t>
            </a:r>
            <a:r>
              <a:rPr lang="uk-UA" sz="1800" b="1" dirty="0" smtClean="0">
                <a:solidFill>
                  <a:srgbClr val="C00000"/>
                </a:solidFill>
              </a:rPr>
              <a:t> ρ</a:t>
            </a:r>
            <a:r>
              <a:rPr lang="uk-UA" sz="1800" b="1" baseline="-25000" dirty="0" smtClean="0">
                <a:solidFill>
                  <a:srgbClr val="C00000"/>
                </a:solidFill>
              </a:rPr>
              <a:t>0</a:t>
            </a:r>
            <a:r>
              <a:rPr lang="uk-UA" sz="1800" b="1" dirty="0" smtClean="0">
                <a:solidFill>
                  <a:srgbClr val="0070C0"/>
                </a:solidFill>
              </a:rPr>
              <a:t>, </a:t>
            </a:r>
            <a:r>
              <a:rPr lang="uk-UA" sz="1800" b="1" dirty="0" smtClean="0">
                <a:solidFill>
                  <a:srgbClr val="3333FF"/>
                </a:solidFill>
              </a:rPr>
              <a:t>якщо виявиться значна прихована маса, тоді розширення Всесвіту припиниться – </a:t>
            </a:r>
            <a:r>
              <a:rPr lang="uk-UA" sz="1800" b="1" dirty="0" smtClean="0">
                <a:solidFill>
                  <a:srgbClr val="C00000"/>
                </a:solidFill>
              </a:rPr>
              <a:t>закритий Всесвіт  </a:t>
            </a:r>
            <a:r>
              <a:rPr lang="uk-UA" sz="1800" b="1" dirty="0" smtClean="0">
                <a:solidFill>
                  <a:srgbClr val="3333FF"/>
                </a:solidFill>
              </a:rPr>
              <a:t>–  не має межі у просторі і часі. Після розлітання галактик почнеться стиснення Всесвіту під дією гравітації, температура буде зростати, загинуть живі істоти, зникнуть зорі, планети, елементарні частинки – утвориться речовина з надзвичайно великою густиною.</a:t>
            </a:r>
            <a:endParaRPr lang="en-US" sz="1800" b="1" baseline="-25000" dirty="0" smtClean="0">
              <a:solidFill>
                <a:srgbClr val="3333FF"/>
              </a:solidFill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l-GR" sz="1800" b="1" dirty="0" smtClean="0">
                <a:solidFill>
                  <a:srgbClr val="C00000"/>
                </a:solidFill>
              </a:rPr>
              <a:t>ρ</a:t>
            </a:r>
            <a:r>
              <a:rPr lang="uk-UA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=</a:t>
            </a:r>
            <a:r>
              <a:rPr lang="uk-UA" sz="1800" b="1" dirty="0" smtClean="0">
                <a:solidFill>
                  <a:srgbClr val="C00000"/>
                </a:solidFill>
              </a:rPr>
              <a:t> ρ</a:t>
            </a:r>
            <a:r>
              <a:rPr lang="uk-UA" sz="1800" b="1" baseline="-25000" dirty="0" smtClean="0">
                <a:solidFill>
                  <a:srgbClr val="C00000"/>
                </a:solidFill>
              </a:rPr>
              <a:t>0,   </a:t>
            </a:r>
            <a:r>
              <a:rPr lang="uk-UA" sz="1800" b="1" dirty="0" smtClean="0">
                <a:solidFill>
                  <a:srgbClr val="C00000"/>
                </a:solidFill>
              </a:rPr>
              <a:t> </a:t>
            </a:r>
            <a:r>
              <a:rPr lang="uk-UA" sz="1800" b="1" dirty="0" smtClean="0">
                <a:solidFill>
                  <a:srgbClr val="0070C0"/>
                </a:solidFill>
              </a:rPr>
              <a:t>у цьому випадку безмежний та нескінчений Всесвіт має нульову кривизну і для нього  справедлива геометрія Евкліда. Галактики будуть розлітатися вічно, температура буде вічно наближатися до нуля… </a:t>
            </a:r>
            <a:endParaRPr lang="uk-UA" sz="1800" b="1" baseline="-25000" dirty="0" smtClean="0">
              <a:solidFill>
                <a:srgbClr val="0070C0"/>
              </a:solidFill>
            </a:endParaRPr>
          </a:p>
          <a:p>
            <a:pPr marL="800100" lvl="1" indent="-342900">
              <a:buFont typeface="+mj-lt"/>
              <a:buAutoNum type="arabicParenR"/>
            </a:pPr>
            <a:endParaRPr lang="uk-UA" sz="1600" b="1" baseline="-25000" dirty="0" smtClean="0">
              <a:solidFill>
                <a:srgbClr val="0070C0"/>
              </a:solidFill>
            </a:endParaRPr>
          </a:p>
          <a:p>
            <a:pPr marL="800100" lvl="1" indent="-342900">
              <a:buFont typeface="+mj-lt"/>
              <a:buAutoNum type="arabicParenR"/>
            </a:pPr>
            <a:endParaRPr lang="ru-RU" sz="1600" dirty="0" smtClean="0">
              <a:solidFill>
                <a:srgbClr val="0070C0"/>
              </a:solidFill>
            </a:endParaRPr>
          </a:p>
          <a:p>
            <a:pPr>
              <a:buBlip>
                <a:blip r:embed="rId2"/>
              </a:buBlip>
            </a:pPr>
            <a:endParaRPr lang="uk-UA" sz="2000" b="1" dirty="0" smtClean="0">
              <a:solidFill>
                <a:srgbClr val="0070C0"/>
              </a:solidFill>
            </a:endParaRPr>
          </a:p>
          <a:p>
            <a:pPr>
              <a:buBlip>
                <a:blip r:embed="rId2"/>
              </a:buBlip>
            </a:pP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2250296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Останні дослідження темної матерії та еволюція Всесвіту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Останні дослідження руху зір у галактиках підтверджують гіпотезу про існування класу елементарних частинок із прихованою масою, які отримали назву темна матерія.</a:t>
            </a:r>
          </a:p>
          <a:p>
            <a:r>
              <a:rPr lang="uk-UA" b="1" dirty="0" smtClean="0">
                <a:solidFill>
                  <a:srgbClr val="3333FF"/>
                </a:solidFill>
              </a:rPr>
              <a:t>Виявлено, що в міжгалактичному просторі існують сильні поля невідомої природи, які астрономи називали темною енергією.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Новітні гіпотези припускають, що ми спостерігаємо лише 5 % матерії Всесвіту, а 95% припадає на загадкові поля темної енергії та темної матерії, яка не випромінює електромагнітні хвилі.</a:t>
            </a:r>
          </a:p>
          <a:p>
            <a:r>
              <a:rPr lang="uk-UA" b="1" dirty="0" smtClean="0">
                <a:solidFill>
                  <a:srgbClr val="3333FF"/>
                </a:solidFill>
              </a:rPr>
              <a:t>Якщо ці гіпотези підтвердяться, то майбутня еволюція Всесвіту відбуватиметься за 2 сценарієм.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Такий Всесвіт нагадує загадкову птицю Фенікс, яка періодично спалюється, а потім із попелу відроджується молодою.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33" y="-2035982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6" name="Стрелка вправо 5">
            <a:hlinkClick r:id="rId3" action="ppaction://hlinkfile"/>
          </p:cNvPr>
          <p:cNvSpPr/>
          <p:nvPr/>
        </p:nvSpPr>
        <p:spPr>
          <a:xfrm>
            <a:off x="6715140" y="5929330"/>
            <a:ext cx="1785950" cy="928670"/>
          </a:xfrm>
          <a:prstGeom prst="righ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Вправа 4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862</Words>
  <Application>Microsoft Office PowerPoint</Application>
  <PresentationFormat>Экран (4:3)</PresentationFormat>
  <Paragraphs>82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Проблеми космології.  Історія розвитку уявлень про Всесвіт. Походження й розвиток Всесвіту</vt:lpstr>
      <vt:lpstr>Великий Вибух та вік Всесвіту</vt:lpstr>
      <vt:lpstr>Головні ери в історії Всесвіту</vt:lpstr>
      <vt:lpstr>Великий Вибух</vt:lpstr>
      <vt:lpstr>Реліктове фонове випромінювання</vt:lpstr>
      <vt:lpstr>Реліктове випромінювання Всесвіту в інфрачервоних променях</vt:lpstr>
      <vt:lpstr> Теорія Великого вибуху спирається  на «чотири експериментальні стовпи»: </vt:lpstr>
      <vt:lpstr>Майбутнє Всесвіту</vt:lpstr>
      <vt:lpstr>Останні дослідження темної матерії та еволюція Всесвіту</vt:lpstr>
      <vt:lpstr>Висновки 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RWT</cp:lastModifiedBy>
  <cp:revision>56</cp:revision>
  <dcterms:modified xsi:type="dcterms:W3CDTF">2013-10-26T17:36:55Z</dcterms:modified>
</cp:coreProperties>
</file>