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6" r:id="rId3"/>
  </p:sldMasterIdLst>
  <p:notesMasterIdLst>
    <p:notesMasterId r:id="rId6"/>
  </p:notesMasterIdLst>
  <p:sldIdLst>
    <p:sldId id="256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733D6-035F-4D86-B4D0-E465BEB4EA9C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D27F5-DFFF-413F-811B-74ACED9245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55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30DB57-4561-4BA4-8667-3785D29A6D3E}" type="slidenum">
              <a:rPr lang="ru-RU" sz="1200" b="0">
                <a:solidFill>
                  <a:prstClr val="black"/>
                </a:solidFill>
              </a:rPr>
              <a:pPr eaLnBrk="1" hangingPunct="1"/>
              <a:t>2</a:t>
            </a:fld>
            <a:endParaRPr lang="ru-RU" sz="1200" b="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Краматорск   мариуполь   Дебальцево   Днепропетровск  Горловка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556B-52B1-471C-93B0-9F5C3F1543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33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C105-6933-4219-98B2-E78BA05021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657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FF3A-B402-4B2D-944E-FAD2600B9A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474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280D8-8429-427F-BE94-DF1F8DE938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465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D8F-F964-4822-9107-EAD4FF93AB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1573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B928-FD16-4DC1-8CD9-6DD5E22F83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231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3696-6C1E-4DD8-8262-577C6EC5DB9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3718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40BD7-87CC-4BBB-9930-29EA55012D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35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308C-D7CA-4053-A281-5C22EB7FBE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654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B0F1-56F3-4369-AE00-0691252E23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395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1D31-643F-4E71-B47A-31EB098D7B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5106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6A5-F608-4413-85EF-B1F517F73C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8542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E15C6-5C69-4BDB-BF0A-87AD72B69B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4182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0749-D380-44FE-9230-0F4E4D3A3C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559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6AB3-29DF-4EB4-8912-4F900B2504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850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F556B-52B1-471C-93B0-9F5C3F1543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0638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7C105-6933-4219-98B2-E78BA05021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7988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FF3A-B402-4B2D-944E-FAD2600B9A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1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280D8-8429-427F-BE94-DF1F8DE938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2874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06D8F-F964-4822-9107-EAD4FF93AB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005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EB928-FD16-4DC1-8CD9-6DD5E22F837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1039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3696-6C1E-4DD8-8262-577C6EC5DB9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7749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40BD7-87CC-4BBB-9930-29EA55012DA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3419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6308C-D7CA-4053-A281-5C22EB7FBE8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8088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1B0F1-56F3-4369-AE00-0691252E23D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2763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E1D31-643F-4E71-B47A-31EB098D7B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313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16A5-F608-4413-85EF-B1F517F73C4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27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E15C6-5C69-4BDB-BF0A-87AD72B69B7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22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40749-D380-44FE-9230-0F4E4D3A3C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4846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F6AB3-29DF-4EB4-8912-4F900B25042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0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06320-962C-4E00-AB6A-222B80282396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25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06320-962C-4E00-AB6A-222B80282396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4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D0808"/>
            </a:gs>
            <a:gs pos="14999">
              <a:srgbClr val="FF0300"/>
            </a:gs>
            <a:gs pos="27499">
              <a:srgbClr val="FF7A00"/>
            </a:gs>
            <a:gs pos="50000">
              <a:srgbClr val="FFF200"/>
            </a:gs>
            <a:gs pos="72501">
              <a:srgbClr val="FF7A00"/>
            </a:gs>
            <a:gs pos="85001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2" name="Rectangle 8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6192837"/>
          </a:xfrm>
        </p:spPr>
        <p:txBody>
          <a:bodyPr/>
          <a:lstStyle/>
          <a:p>
            <a:pPr eaLnBrk="1" hangingPunct="1"/>
            <a:r>
              <a:rPr lang="ru-RU" sz="4000" smtClean="0">
                <a:latin typeface="Monotype Corsiva" pitchFamily="66" charset="0"/>
              </a:rPr>
              <a:t>Важке машинобудування забезпечує устаткуванням енергетику, металургію, хімічну, гірничу промисловість. Воно є металомістким, тому тяжіє до металургійних баз; одночасно воно – громіздке, тому тяжіє до споживача. Продукція цієї галузі випускається невеликими партіями або навіть одиничними зразками (парові казани, турбіни, прокатні стани) і є працемісткою.</a:t>
            </a:r>
            <a:r>
              <a:rPr lang="ru-RU" sz="400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8770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5" name="Picture 4" descr="машиностроение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6227763" y="3213100"/>
            <a:ext cx="287337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5064" name="AutoShape 8"/>
          <p:cNvSpPr>
            <a:spLocks noChangeArrowheads="1"/>
          </p:cNvSpPr>
          <p:nvPr/>
        </p:nvSpPr>
        <p:spPr bwMode="auto">
          <a:xfrm>
            <a:off x="7956550" y="3213100"/>
            <a:ext cx="287338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5065" name="AutoShape 9"/>
          <p:cNvSpPr>
            <a:spLocks noChangeArrowheads="1"/>
          </p:cNvSpPr>
          <p:nvPr/>
        </p:nvSpPr>
        <p:spPr bwMode="auto">
          <a:xfrm>
            <a:off x="7956550" y="2924175"/>
            <a:ext cx="287338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5066" name="AutoShape 10"/>
          <p:cNvSpPr>
            <a:spLocks noChangeArrowheads="1"/>
          </p:cNvSpPr>
          <p:nvPr/>
        </p:nvSpPr>
        <p:spPr bwMode="auto">
          <a:xfrm>
            <a:off x="7596188" y="2924175"/>
            <a:ext cx="287337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5067" name="AutoShape 11"/>
          <p:cNvSpPr>
            <a:spLocks noChangeArrowheads="1"/>
          </p:cNvSpPr>
          <p:nvPr/>
        </p:nvSpPr>
        <p:spPr bwMode="auto">
          <a:xfrm>
            <a:off x="7812088" y="4149725"/>
            <a:ext cx="287337" cy="339725"/>
          </a:xfrm>
          <a:prstGeom prst="irregularSeal1">
            <a:avLst/>
          </a:prstGeom>
          <a:solidFill>
            <a:srgbClr val="FF3399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7596188" y="3579813"/>
            <a:ext cx="1243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30000"/>
              </a:spcBef>
              <a:spcAft>
                <a:spcPct val="0"/>
              </a:spcAft>
            </a:pPr>
            <a:r>
              <a:rPr lang="ru-RU" sz="2000" b="1" i="1" u="sng" smtClean="0">
                <a:solidFill>
                  <a:srgbClr val="000000"/>
                </a:solidFill>
                <a:latin typeface="Comic Sans MS" pitchFamily="66" charset="0"/>
              </a:rPr>
              <a:t>Горлівка</a:t>
            </a: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4140200" y="3579813"/>
            <a:ext cx="2268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smtClean="0">
                <a:solidFill>
                  <a:srgbClr val="000000"/>
                </a:solidFill>
                <a:latin typeface="Comic Sans MS" pitchFamily="66" charset="0"/>
              </a:rPr>
              <a:t>Дніпропетровськ</a:t>
            </a:r>
          </a:p>
        </p:txBody>
      </p: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7413625" y="2498725"/>
            <a:ext cx="1663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smtClean="0">
                <a:solidFill>
                  <a:srgbClr val="000000"/>
                </a:solidFill>
                <a:latin typeface="Comic Sans MS" pitchFamily="66" charset="0"/>
              </a:rPr>
              <a:t>Дебальцево</a:t>
            </a:r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5867400" y="2781300"/>
            <a:ext cx="17383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smtClean="0">
                <a:solidFill>
                  <a:srgbClr val="000000"/>
                </a:solidFill>
                <a:latin typeface="Comic Sans MS" pitchFamily="66" charset="0"/>
              </a:rPr>
              <a:t>Краматорськ</a:t>
            </a: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6804025" y="4298950"/>
            <a:ext cx="1503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u="sng" smtClean="0">
                <a:solidFill>
                  <a:srgbClr val="000000"/>
                </a:solidFill>
                <a:latin typeface="Comic Sans MS" pitchFamily="66" charset="0"/>
              </a:rPr>
              <a:t>Маріуполь</a:t>
            </a:r>
          </a:p>
        </p:txBody>
      </p:sp>
    </p:spTree>
    <p:extLst>
      <p:ext uri="{BB962C8B-B14F-4D97-AF65-F5344CB8AC3E}">
        <p14:creationId xmlns:p14="http://schemas.microsoft.com/office/powerpoint/2010/main" val="277002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7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5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 animBg="1"/>
      <p:bldP spid="45064" grpId="0" animBg="1"/>
      <p:bldP spid="45065" grpId="0" animBg="1"/>
      <p:bldP spid="45066" grpId="0" animBg="1"/>
      <p:bldP spid="45067" grpId="0" animBg="1"/>
      <p:bldP spid="45068" grpId="0"/>
      <p:bldP spid="45069" grpId="0"/>
      <p:bldP spid="45070" grpId="0"/>
      <p:bldP spid="45071" grpId="0"/>
      <p:bldP spid="4507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Экран (4:3)</PresentationFormat>
  <Paragraphs>8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Тема Office</vt:lpstr>
      <vt:lpstr>Оформление по умолчанию</vt:lpstr>
      <vt:lpstr>1_Оформление по умолчанию</vt:lpstr>
      <vt:lpstr>Важке машинобудування забезпечує устаткуванням енергетику, металургію, хімічну, гірничу промисловість. Воно є металомістким, тому тяжіє до металургійних баз; одночасно воно – громіздке, тому тяжіє до споживача. Продукція цієї галузі випускається невеликими партіями або навіть одиничними зразками (парові казани, турбіни, прокатні стани) і є працемісткою.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Важке машинобудування забезпечує устаткуванням енергетику, металургію, хімічну, гірничу промисловість. Воно є металомістким, тому тяжіє до металургійних баз; одночасно воно – громіздке, тому тяжіє до споживача. Продукція цієї галузі випускається невеликими партіями або навіть одиничними зразками (парові казани, турбіни, прокатні стани) і є працемісткою. </dc:title>
  <cp:lastModifiedBy>Светлана В.</cp:lastModifiedBy>
  <cp:revision>1</cp:revision>
  <dcterms:modified xsi:type="dcterms:W3CDTF">2013-04-25T10:07:58Z</dcterms:modified>
</cp:coreProperties>
</file>