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79248-BADE-414C-BAE4-E5E812F51E2B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630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86B12-8C75-41BD-9397-D13503FD74A6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07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22F04-3188-4AB1-9914-997C454539CB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081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3FA45-FF97-4863-BCC7-EFA6A2BDAF1F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783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5BCC7-D60F-4707-8775-3B0DAA0891F8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040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198E3-B93B-4FFA-81BF-FBAFEC9A2D5A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097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8CA72-3032-43A1-A85A-F1834A245251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840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38D0A-D0A8-4B03-A536-0C558674CF1E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588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C27FA-9FCE-490A-B7D6-6730E24D54B5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13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B7750-F92A-4A60-A11C-9C116447B3CE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6324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2566C-A9D1-4787-AAE5-217E9EC5147C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73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A506A-9C58-4FA0-8A5B-3DB2DCD21C64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BFDD1-5605-43DE-992F-6E3F8C847D32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2874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1B79F-4422-4758-84EF-5F2DA42D65C2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2535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315B9-78EC-462C-9343-0F1290478E63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166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488F4-A386-45ED-A3EF-F5D1F8830EF8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8981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DDAB1-EC2B-4898-B17E-F3570F71239C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7525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AB935-37A0-4231-ACD3-757DA72C7698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0607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41BC7-97C2-4A41-B404-251CD03EB502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1595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A01A4-878D-48A1-88D5-BDA45DBC68D6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2742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2ED31-7655-45DF-A6A5-EAC5402D7873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0100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767D1-29FF-4B36-B33D-D1BC7EB66078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78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1B49D-1EC4-44A7-9C74-9D2926E34DE7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017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5E444-248B-4DC0-9210-CD29CBC299FF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2567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00F9B-438D-4CB8-9125-2893ADF1A9EF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476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332C-96BD-405F-8C54-F8AD2781FCA2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699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92FF8-387F-41A8-9122-B276D980191E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72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366AB-3273-4259-9854-4B7849341D83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658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C2C53-0C02-4139-852E-6D5AA703DAF2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265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6BB64-A740-4B24-97F5-71717DF9B264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827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4B996-EB6D-4D43-8460-585551B3655A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64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4524A-FD2C-40CB-A281-9FB2F0E38F4B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50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64AED-FA4F-4D7F-A402-3FF143769778}" type="slidenum">
              <a:rPr lang="ru-RU">
                <a:solidFill>
                  <a:srgbClr val="666666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47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100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10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66666">
                  <a:shade val="90000"/>
                </a:srgbClr>
              </a:solidFill>
              <a:latin typeface="Arial" charset="0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66666">
                  <a:shade val="90000"/>
                </a:srgbClr>
              </a:solidFill>
              <a:latin typeface="Arial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3BC322-D10C-4CFB-A8CC-860A15011B29}" type="slidenum">
              <a:rPr lang="ru-RU">
                <a:solidFill>
                  <a:srgbClr val="666666">
                    <a:shade val="9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  <a:latin typeface="Arial" charset="0"/>
            </a:endParaRPr>
          </a:p>
        </p:txBody>
      </p:sp>
      <p:grpSp>
        <p:nvGrpSpPr>
          <p:cNvPr id="4105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240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124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5125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66666">
                  <a:shade val="90000"/>
                </a:srgbClr>
              </a:solidFill>
              <a:latin typeface="Arial" charset="0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66666">
                  <a:shade val="90000"/>
                </a:srgbClr>
              </a:solidFill>
              <a:latin typeface="Arial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FC611F-9628-4E42-A07D-C2EE498DB67F}" type="slidenum">
              <a:rPr lang="ru-RU">
                <a:solidFill>
                  <a:srgbClr val="666666">
                    <a:shade val="9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  <a:latin typeface="Arial" charset="0"/>
            </a:endParaRPr>
          </a:p>
        </p:txBody>
      </p:sp>
      <p:grpSp>
        <p:nvGrpSpPr>
          <p:cNvPr id="5129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244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14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614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66666">
                  <a:shade val="90000"/>
                </a:srgbClr>
              </a:solidFill>
              <a:latin typeface="Arial" charset="0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666666">
                  <a:shade val="90000"/>
                </a:srgbClr>
              </a:solidFill>
              <a:latin typeface="Arial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75296E-0655-4579-94F7-1744EC8A391A}" type="slidenum">
              <a:rPr lang="ru-RU">
                <a:solidFill>
                  <a:srgbClr val="666666">
                    <a:shade val="9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666666">
                  <a:shade val="90000"/>
                </a:srgbClr>
              </a:solidFill>
              <a:latin typeface="Arial" charset="0"/>
            </a:endParaRPr>
          </a:p>
        </p:txBody>
      </p:sp>
      <p:grpSp>
        <p:nvGrpSpPr>
          <p:cNvPr id="615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402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00034" y="642918"/>
            <a:ext cx="7851648" cy="785818"/>
          </a:xfrm>
          <a:ln>
            <a:miter lim="800000"/>
            <a:headEnd/>
            <a:tailEnd/>
          </a:ln>
          <a:extLst/>
        </p:spPr>
        <p:txBody>
          <a:bodyPr anchor="t"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uk-UA" sz="4400" dirty="0" smtClean="0">
                <a:solidFill>
                  <a:schemeClr val="accent3"/>
                </a:solidFill>
                <a:effectLst/>
              </a:rPr>
              <a:t>Подільський район</a:t>
            </a:r>
            <a:endParaRPr lang="uk-UA" sz="4400" dirty="0">
              <a:solidFill>
                <a:schemeClr val="accent3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500063" y="1357313"/>
            <a:ext cx="7854950" cy="5357812"/>
          </a:xfrm>
        </p:spPr>
        <p:txBody>
          <a:bodyPr>
            <a:normAutofit fontScale="77500" lnSpcReduction="20000"/>
          </a:bodyPr>
          <a:lstStyle/>
          <a:p>
            <a:pPr marR="0" algn="l" eaLnBrk="1" hangingPunct="1">
              <a:lnSpc>
                <a:spcPct val="160000"/>
              </a:lnSpc>
              <a:defRPr/>
            </a:pPr>
            <a:r>
              <a:rPr lang="uk-UA" sz="2400" b="1" dirty="0" smtClean="0"/>
              <a:t>Фундаментом розвитку економіки цього району є багатогалузеве інтенсивне </a:t>
            </a: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сільське господарство</a:t>
            </a:r>
            <a:r>
              <a:rPr lang="uk-UA" sz="2400" b="1" dirty="0" smtClean="0"/>
              <a:t>. У землеробстві основні площі зайнято під </a:t>
            </a: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озимою пшеницею, кукурудзою, зернобобовими, цукровим буряком. Розвиваються картоплярство, овочівництво, садівництво, вирощують соняшник, тютюн, кормові культури. </a:t>
            </a:r>
            <a:endParaRPr lang="en-US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R="0" algn="l" eaLnBrk="1" hangingPunct="1">
              <a:lnSpc>
                <a:spcPct val="160000"/>
              </a:lnSpc>
              <a:defRPr/>
            </a:pPr>
            <a:r>
              <a:rPr lang="uk-UA" sz="2400" b="1" dirty="0" smtClean="0"/>
              <a:t>У тваринництві переважає</a:t>
            </a:r>
            <a:endParaRPr lang="en-US" sz="2400" b="1" dirty="0" smtClean="0"/>
          </a:p>
          <a:p>
            <a:pPr marR="0" algn="l" eaLnBrk="1" hangingPunct="1">
              <a:lnSpc>
                <a:spcPct val="160000"/>
              </a:lnSpc>
              <a:defRPr/>
            </a:pPr>
            <a:r>
              <a:rPr lang="uk-UA" sz="2400" b="1" dirty="0" smtClean="0"/>
              <a:t> </a:t>
            </a: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молочно-м’ясне скотарство,</a:t>
            </a:r>
            <a:endParaRPr lang="en-US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R="0" algn="l" eaLnBrk="1" hangingPunct="1">
              <a:lnSpc>
                <a:spcPct val="160000"/>
              </a:lnSpc>
              <a:defRPr/>
            </a:pP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 свинарство, птахівництво, </a:t>
            </a:r>
            <a:endParaRPr lang="en-US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R="0" algn="l" eaLnBrk="1" hangingPunct="1">
              <a:lnSpc>
                <a:spcPct val="160000"/>
              </a:lnSpc>
              <a:defRPr/>
            </a:pP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вівчарство, рибальство і</a:t>
            </a:r>
            <a:endParaRPr lang="en-US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R="0" algn="l" eaLnBrk="1" hangingPunct="1">
              <a:lnSpc>
                <a:spcPct val="160000"/>
              </a:lnSpc>
              <a:defRPr/>
            </a:pP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</a:rPr>
              <a:t> бджільництво</a:t>
            </a:r>
            <a:r>
              <a:rPr lang="uk-UA" sz="2400" b="1" dirty="0" smtClean="0"/>
              <a:t>. </a:t>
            </a:r>
          </a:p>
        </p:txBody>
      </p:sp>
      <p:pic>
        <p:nvPicPr>
          <p:cNvPr id="26628" name="Picture 3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3808413"/>
            <a:ext cx="4429125" cy="304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109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57158" y="285704"/>
            <a:ext cx="8572560" cy="6072254"/>
          </a:xfrm>
          <a:ln>
            <a:miter lim="800000"/>
            <a:headEnd/>
            <a:tailEnd/>
          </a:ln>
          <a:extLst/>
        </p:spPr>
        <p:txBody>
          <a:bodyPr anchor="t"/>
          <a:lstStyle/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tx1"/>
                </a:solidFill>
                <a:effectLst/>
              </a:rPr>
              <a:t>Харчова </a:t>
            </a:r>
            <a:r>
              <a:rPr lang="uk-UA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промисловість переробляє продукцію сільського господарства. Провідну роль відіграє </a:t>
            </a:r>
            <a:r>
              <a:rPr lang="uk-UA" sz="2400" dirty="0" smtClean="0">
                <a:solidFill>
                  <a:schemeClr val="accent2"/>
                </a:solidFill>
                <a:effectLst/>
              </a:rPr>
              <a:t>цукрова промисловість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. Найбільшими підприємствами є </a:t>
            </a:r>
            <a:r>
              <a:rPr lang="uk-UA" sz="2400" dirty="0" smtClean="0">
                <a:solidFill>
                  <a:srgbClr val="7030A0"/>
                </a:solidFill>
                <a:effectLst/>
              </a:rPr>
              <a:t>Кременецький, </a:t>
            </a:r>
            <a:r>
              <a:rPr lang="uk-UA" sz="2400" dirty="0" err="1" smtClean="0">
                <a:solidFill>
                  <a:srgbClr val="7030A0"/>
                </a:solidFill>
                <a:effectLst/>
              </a:rPr>
              <a:t>Городоцький</a:t>
            </a:r>
            <a:r>
              <a:rPr lang="uk-UA" sz="2400" dirty="0" smtClean="0">
                <a:solidFill>
                  <a:srgbClr val="7030A0"/>
                </a:solidFill>
                <a:effectLst/>
              </a:rPr>
              <a:t>, </a:t>
            </a:r>
            <a:r>
              <a:rPr lang="uk-UA" sz="2400" dirty="0" err="1" smtClean="0">
                <a:solidFill>
                  <a:srgbClr val="7030A0"/>
                </a:solidFill>
                <a:effectLst/>
              </a:rPr>
              <a:t>Кирнасівський</a:t>
            </a:r>
            <a:r>
              <a:rPr lang="uk-UA" sz="2400" dirty="0" smtClean="0">
                <a:solidFill>
                  <a:srgbClr val="7030A0"/>
                </a:solidFill>
                <a:effectLst/>
              </a:rPr>
              <a:t> цукрові заводи і </a:t>
            </a:r>
            <a:r>
              <a:rPr lang="uk-UA" sz="2400" dirty="0" err="1" smtClean="0">
                <a:solidFill>
                  <a:srgbClr val="7030A0"/>
                </a:solidFill>
                <a:effectLst/>
              </a:rPr>
              <a:t>Шепетівський</a:t>
            </a:r>
            <a:r>
              <a:rPr lang="uk-UA" sz="2400" dirty="0" smtClean="0">
                <a:solidFill>
                  <a:srgbClr val="7030A0"/>
                </a:solidFill>
                <a:effectLst/>
              </a:rPr>
              <a:t> цукрорафінадний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. На відходах цукрової промисловості розвивається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спиртова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промисловість, яка, крім цього, використовує зерно і картоплю. Галузь також виробляє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вітаміни і кормові дріжджі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. </a:t>
            </a:r>
            <a:endParaRPr lang="uk-UA" sz="2400" dirty="0">
              <a:solidFill>
                <a:schemeClr val="tx1"/>
              </a:solidFill>
              <a:effectLst/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5233988"/>
            <a:ext cx="2357437" cy="16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02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57158" y="500042"/>
            <a:ext cx="8501122" cy="5500726"/>
          </a:xfrm>
          <a:ln>
            <a:miter lim="800000"/>
            <a:headEnd/>
            <a:tailEnd/>
          </a:ln>
          <a:extLst/>
        </p:spPr>
        <p:txBody>
          <a:bodyPr anchor="t">
            <a:normAutofit fontScale="90000"/>
          </a:bodyPr>
          <a:lstStyle/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tx1"/>
                </a:solidFill>
                <a:effectLst/>
              </a:rPr>
              <a:t>Підприємства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м’ясної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промисловості розміщаються в обласних центрах, а також у Козятині, Кам’янці-Подільському, Шепетівці, Барі.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Маслосироробна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промисловість розміщена досить рівномірно по сировинних зонах. </a:t>
            </a:r>
            <a:r>
              <a:rPr lang="en-US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en-US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Великим є </a:t>
            </a:r>
            <a:r>
              <a:rPr lang="uk-UA" sz="2400" dirty="0" err="1" smtClean="0">
                <a:solidFill>
                  <a:schemeClr val="tx1"/>
                </a:solidFill>
                <a:effectLst/>
              </a:rPr>
              <a:t>Городоцький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молочноконсервний завод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. На своїй сировинній базі розвивається 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плодоовочева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промисловість.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 Великі підприємства 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розміщені у Вінниці, 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Кам’янці-Подільському, 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Тульчині, </a:t>
            </a:r>
            <a:r>
              <a:rPr lang="uk-UA" sz="2400" dirty="0" err="1" smtClean="0">
                <a:solidFill>
                  <a:schemeClr val="tx1"/>
                </a:solidFill>
                <a:effectLst/>
              </a:rPr>
              <a:t>Заліщиках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endParaRPr lang="uk-UA" sz="2400" dirty="0">
              <a:solidFill>
                <a:schemeClr val="tx1"/>
              </a:solidFill>
              <a:effectLst/>
            </a:endParaRPr>
          </a:p>
        </p:txBody>
      </p:sp>
      <p:pic>
        <p:nvPicPr>
          <p:cNvPr id="28675" name="Picture 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38" y="4143375"/>
            <a:ext cx="3941762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0309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3222728SlideId25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322283SlideId25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3222628SlideId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322288SlideId2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3222628SlideId25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322288SlideId2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3222628SlideId25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_Поток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Поток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Поток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135</Words>
  <Application>Microsoft Office PowerPoint</Application>
  <PresentationFormat>Экран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3_Поток</vt:lpstr>
      <vt:lpstr>4_Поток</vt:lpstr>
      <vt:lpstr>5_Поток</vt:lpstr>
      <vt:lpstr>Подільський район</vt:lpstr>
      <vt:lpstr>Харчова промисловість переробляє продукцію сільського господарства. Провідну роль відіграє цукрова промисловість. Найбільшими підприємствами є Кременецький, Городоцький, Кирнасівський цукрові заводи і Шепетівський цукрорафінадний. На відходах цукрової промисловості розвивається спиртова промисловість, яка, крім цього, використовує зерно і картоплю. Галузь також виробляє вітаміни і кормові дріжджі. </vt:lpstr>
      <vt:lpstr>Підприємства м’ясної промисловості розміщаються в обласних центрах, а також у Козятині, Кам’янці-Подільському, Шепетівці, Барі. Маслосироробна промисловість розміщена досить рівномірно по сировинних зонах.  Великим є Городоцький молочноконсервний завод. На своїй сировинній базі розвивається плодоовочева промисловість.  Великі підприємства  розміщені у Вінниці,  Кам’янці-Подільському,  Тульчині, Заліщиках. 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Подільський район</dc:title>
  <dc:creator>Светлана В.</dc:creator>
  <cp:lastModifiedBy>Светлана В.</cp:lastModifiedBy>
  <cp:revision>1</cp:revision>
  <dcterms:created xsi:type="dcterms:W3CDTF">2013-06-02T14:24:28Z</dcterms:created>
  <dcterms:modified xsi:type="dcterms:W3CDTF">2013-06-02T14:27:02Z</dcterms:modified>
</cp:coreProperties>
</file>