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A44ED-EEC6-446C-8686-A5334F58B35B}" type="datetimeFigureOut">
              <a:rPr lang="uk-UA" smtClean="0"/>
              <a:t>12.05.2015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E9AB2-BCBE-4339-BC8E-5C60694640A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A44ED-EEC6-446C-8686-A5334F58B35B}" type="datetimeFigureOut">
              <a:rPr lang="uk-UA" smtClean="0"/>
              <a:t>12.05.2015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E9AB2-BCBE-4339-BC8E-5C60694640A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A44ED-EEC6-446C-8686-A5334F58B35B}" type="datetimeFigureOut">
              <a:rPr lang="uk-UA" smtClean="0"/>
              <a:t>12.05.2015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E9AB2-BCBE-4339-BC8E-5C60694640A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A44ED-EEC6-446C-8686-A5334F58B35B}" type="datetimeFigureOut">
              <a:rPr lang="uk-UA" smtClean="0"/>
              <a:t>12.05.2015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E9AB2-BCBE-4339-BC8E-5C60694640A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A44ED-EEC6-446C-8686-A5334F58B35B}" type="datetimeFigureOut">
              <a:rPr lang="uk-UA" smtClean="0"/>
              <a:t>12.05.2015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E9AB2-BCBE-4339-BC8E-5C60694640A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A44ED-EEC6-446C-8686-A5334F58B35B}" type="datetimeFigureOut">
              <a:rPr lang="uk-UA" smtClean="0"/>
              <a:t>12.05.2015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E9AB2-BCBE-4339-BC8E-5C60694640A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A44ED-EEC6-446C-8686-A5334F58B35B}" type="datetimeFigureOut">
              <a:rPr lang="uk-UA" smtClean="0"/>
              <a:t>12.05.2015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E9AB2-BCBE-4339-BC8E-5C60694640A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A44ED-EEC6-446C-8686-A5334F58B35B}" type="datetimeFigureOut">
              <a:rPr lang="uk-UA" smtClean="0"/>
              <a:t>12.05.2015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E9AB2-BCBE-4339-BC8E-5C60694640A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A44ED-EEC6-446C-8686-A5334F58B35B}" type="datetimeFigureOut">
              <a:rPr lang="uk-UA" smtClean="0"/>
              <a:t>12.05.2015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E9AB2-BCBE-4339-BC8E-5C60694640A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A44ED-EEC6-446C-8686-A5334F58B35B}" type="datetimeFigureOut">
              <a:rPr lang="uk-UA" smtClean="0"/>
              <a:t>12.05.2015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E9AB2-BCBE-4339-BC8E-5C60694640A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A44ED-EEC6-446C-8686-A5334F58B35B}" type="datetimeFigureOut">
              <a:rPr lang="uk-UA" smtClean="0"/>
              <a:t>12.05.2015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E9AB2-BCBE-4339-BC8E-5C60694640A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A44ED-EEC6-446C-8686-A5334F58B35B}" type="datetimeFigureOut">
              <a:rPr lang="uk-UA" smtClean="0"/>
              <a:t>12.05.2015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E9AB2-BCBE-4339-BC8E-5C60694640AE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6086" name="Picture 6" descr="ь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531813" y="0"/>
            <a:ext cx="8612187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lang="uk-UA" sz="3800" b="1">
                <a:solidFill>
                  <a:schemeClr val="bg1"/>
                </a:solidFill>
              </a:rPr>
              <a:t>Хімічні властивості  основних оксидів:</a:t>
            </a:r>
            <a:endParaRPr lang="ru-RU" sz="3800" b="1">
              <a:solidFill>
                <a:schemeClr val="bg1"/>
              </a:solidFill>
            </a:endParaRPr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0" y="1752600"/>
            <a:ext cx="914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69900" indent="-469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uk-UA" sz="3000" b="1">
                <a:solidFill>
                  <a:schemeClr val="accent2"/>
                </a:solidFill>
              </a:rPr>
              <a:t>1.Взаємодія з водою</a:t>
            </a:r>
          </a:p>
          <a:p>
            <a:pPr marL="469900" indent="-469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uk-UA" sz="3000" b="1">
                <a:solidFill>
                  <a:schemeClr val="bg1"/>
                </a:solidFill>
              </a:rPr>
              <a:t>Основний оксид+вода=основа</a:t>
            </a:r>
          </a:p>
          <a:p>
            <a:pPr marL="469900" indent="-469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uk-UA" sz="3000" b="1">
                <a:solidFill>
                  <a:schemeClr val="accent2"/>
                </a:solidFill>
              </a:rPr>
              <a:t>2.Взаємодія з кислотою</a:t>
            </a:r>
          </a:p>
          <a:p>
            <a:pPr marL="469900" indent="-469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uk-UA" sz="3000" b="1">
                <a:solidFill>
                  <a:schemeClr val="bg1"/>
                </a:solidFill>
              </a:rPr>
              <a:t>Основний оксид+кислота=сіль+вода</a:t>
            </a:r>
          </a:p>
          <a:p>
            <a:pPr marL="469900" indent="-469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uk-UA" sz="3000" b="1">
                <a:solidFill>
                  <a:schemeClr val="accent2"/>
                </a:solidFill>
              </a:rPr>
              <a:t>3.Взаємодія з кислотним оксидом</a:t>
            </a:r>
          </a:p>
          <a:p>
            <a:pPr marL="469900" indent="-469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uk-UA" sz="3000" b="1">
                <a:solidFill>
                  <a:schemeClr val="bg1"/>
                </a:solidFill>
              </a:rPr>
              <a:t>Основний оксид+кислотний оксид=сіль</a:t>
            </a:r>
          </a:p>
          <a:p>
            <a:pPr marL="469900" indent="-469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ru-RU" sz="3000" b="1">
              <a:solidFill>
                <a:schemeClr val="bg1"/>
              </a:solidFill>
            </a:endParaRPr>
          </a:p>
        </p:txBody>
      </p:sp>
      <p:sp>
        <p:nvSpPr>
          <p:cNvPr id="46089" name="AutoShape 9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027988" y="5661025"/>
            <a:ext cx="1116012" cy="1196975"/>
          </a:xfrm>
          <a:prstGeom prst="actionButtonHome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7108" name="Picture 4" descr="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1116013" y="0"/>
            <a:ext cx="9144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lang="uk-UA" sz="3400" b="1">
                <a:solidFill>
                  <a:schemeClr val="tx2"/>
                </a:solidFill>
              </a:rPr>
              <a:t>Хімічні властивості </a:t>
            </a:r>
            <a:br>
              <a:rPr lang="uk-UA" sz="3400" b="1">
                <a:solidFill>
                  <a:schemeClr val="tx2"/>
                </a:solidFill>
              </a:rPr>
            </a:br>
            <a:r>
              <a:rPr lang="uk-UA" sz="3400" b="1">
                <a:solidFill>
                  <a:schemeClr val="tx2"/>
                </a:solidFill>
              </a:rPr>
              <a:t>кислотних оксидів:</a:t>
            </a:r>
            <a:endParaRPr lang="ru-RU" sz="3400" b="1">
              <a:solidFill>
                <a:schemeClr val="tx2"/>
              </a:solidFill>
            </a:endParaRPr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0" y="1557338"/>
            <a:ext cx="914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69900" indent="-469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uk-UA" sz="3000" b="1">
                <a:solidFill>
                  <a:schemeClr val="accent2"/>
                </a:solidFill>
              </a:rPr>
              <a:t>1.Взаємодія з водою</a:t>
            </a:r>
          </a:p>
          <a:p>
            <a:pPr marL="469900" indent="-469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uk-UA" sz="3000" b="1"/>
              <a:t>Кислотний оксид+вода=кислота</a:t>
            </a:r>
          </a:p>
          <a:p>
            <a:pPr marL="469900" indent="-469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uk-UA" sz="3000" b="1">
                <a:solidFill>
                  <a:schemeClr val="accent2"/>
                </a:solidFill>
              </a:rPr>
              <a:t>2.Взаємодія з основами</a:t>
            </a:r>
          </a:p>
          <a:p>
            <a:pPr marL="469900" indent="-469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uk-UA" sz="3000" b="1"/>
              <a:t>Кислотний оксид+основа=сіль+вода</a:t>
            </a:r>
          </a:p>
          <a:p>
            <a:pPr marL="469900" indent="-469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uk-UA" sz="3000" b="1">
                <a:solidFill>
                  <a:schemeClr val="accent2"/>
                </a:solidFill>
              </a:rPr>
              <a:t>3.Взаємодія з основним оксидом</a:t>
            </a:r>
          </a:p>
          <a:p>
            <a:pPr marL="469900" indent="-469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uk-UA" sz="3000" b="1"/>
              <a:t>Основний оксид+кислотний оксид=сіль</a:t>
            </a:r>
          </a:p>
          <a:p>
            <a:pPr marL="469900" indent="-469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ru-RU" sz="3000"/>
          </a:p>
        </p:txBody>
      </p:sp>
      <p:sp>
        <p:nvSpPr>
          <p:cNvPr id="47111" name="AutoShape 7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027988" y="5516563"/>
            <a:ext cx="1116012" cy="1341437"/>
          </a:xfrm>
          <a:prstGeom prst="actionButtonHome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8132" name="Picture 4" descr="ь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05613"/>
          </a:xfrm>
          <a:prstGeom prst="rect">
            <a:avLst/>
          </a:prstGeom>
          <a:noFill/>
        </p:spPr>
      </p:pic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1692275" y="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lang="uk-UA" sz="4400" b="1">
                <a:solidFill>
                  <a:schemeClr val="bg1"/>
                </a:solidFill>
              </a:rPr>
              <a:t>Добування:</a:t>
            </a:r>
            <a:endParaRPr lang="ru-RU" sz="4400" b="1">
              <a:solidFill>
                <a:schemeClr val="bg1"/>
              </a:solidFill>
            </a:endParaRPr>
          </a:p>
        </p:txBody>
      </p:sp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0" y="1412875"/>
            <a:ext cx="9144000" cy="544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ru-RU" sz="2000" b="1" dirty="0" err="1">
                <a:solidFill>
                  <a:schemeClr val="bg1"/>
                </a:solidFill>
              </a:rPr>
              <a:t>Оксиди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можна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одержувати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різними</a:t>
            </a:r>
            <a:r>
              <a:rPr lang="ru-RU" sz="2000" b="1" dirty="0">
                <a:solidFill>
                  <a:schemeClr val="bg1"/>
                </a:solidFill>
              </a:rPr>
              <a:t> способами.</a:t>
            </a:r>
          </a:p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ru-RU" sz="2000" b="1" dirty="0" err="1" smtClean="0">
                <a:solidFill>
                  <a:schemeClr val="bg1"/>
                </a:solidFill>
              </a:rPr>
              <a:t>Окиснення</a:t>
            </a:r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</a:rPr>
              <a:t>простих</a:t>
            </a:r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</a:rPr>
              <a:t>речовин</a:t>
            </a:r>
            <a:r>
              <a:rPr lang="ru-RU" sz="2000" b="1" dirty="0" smtClean="0">
                <a:solidFill>
                  <a:schemeClr val="bg1"/>
                </a:solidFill>
              </a:rPr>
              <a:t>: </a:t>
            </a:r>
            <a:endParaRPr lang="ru-RU" sz="2000" b="1" dirty="0">
              <a:solidFill>
                <a:schemeClr val="bg1"/>
              </a:solidFill>
            </a:endParaRPr>
          </a:p>
          <a:p>
            <a:pPr marL="1304925" lvl="2" indent="-395288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ru-RU" sz="2000" b="1" dirty="0">
                <a:solidFill>
                  <a:schemeClr val="bg1"/>
                </a:solidFill>
              </a:rPr>
              <a:t>2 </a:t>
            </a:r>
            <a:r>
              <a:rPr lang="ru-RU" sz="2000" b="1" dirty="0" err="1">
                <a:solidFill>
                  <a:schemeClr val="bg1"/>
                </a:solidFill>
              </a:rPr>
              <a:t>Zn</a:t>
            </a:r>
            <a:r>
              <a:rPr lang="ru-RU" sz="2000" b="1" dirty="0">
                <a:solidFill>
                  <a:schemeClr val="bg1"/>
                </a:solidFill>
              </a:rPr>
              <a:t> + O2 = 2ZnO</a:t>
            </a:r>
          </a:p>
          <a:p>
            <a:pPr marL="1304925" lvl="2" indent="-395288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ru-RU" sz="2000" b="1" dirty="0">
                <a:solidFill>
                  <a:schemeClr val="bg1"/>
                </a:solidFill>
              </a:rPr>
              <a:t>4Р + 5О2 = 2Р2О5</a:t>
            </a:r>
          </a:p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ru-RU" sz="2000" b="1" dirty="0" err="1">
                <a:solidFill>
                  <a:schemeClr val="bg1"/>
                </a:solidFill>
              </a:rPr>
              <a:t>Окисленням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smtClean="0">
                <a:solidFill>
                  <a:schemeClr val="bg1"/>
                </a:solidFill>
              </a:rPr>
              <a:t>складних</a:t>
            </a:r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сполук</a:t>
            </a:r>
            <a:r>
              <a:rPr lang="ru-RU" sz="2000" b="1" dirty="0">
                <a:solidFill>
                  <a:schemeClr val="bg1"/>
                </a:solidFill>
              </a:rPr>
              <a:t> киснем: </a:t>
            </a:r>
          </a:p>
          <a:p>
            <a:pPr marL="1304925" lvl="2" indent="-395288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ru-RU" sz="2000" b="1" dirty="0">
                <a:solidFill>
                  <a:schemeClr val="bg1"/>
                </a:solidFill>
              </a:rPr>
              <a:t>СН4 + 2О2 = СО2 + 2Н2О</a:t>
            </a:r>
          </a:p>
          <a:p>
            <a:pPr marL="1304925" lvl="2" indent="-395288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ru-RU" sz="2000" b="1" dirty="0">
                <a:solidFill>
                  <a:schemeClr val="bg1"/>
                </a:solidFill>
              </a:rPr>
              <a:t>2Н2S + 3О2 = 2SO2 + 2Н2О</a:t>
            </a:r>
          </a:p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ru-RU" sz="2000" b="1" dirty="0" err="1">
                <a:solidFill>
                  <a:schemeClr val="bg1"/>
                </a:solidFill>
              </a:rPr>
              <a:t>Розкладом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гідроксидів</a:t>
            </a:r>
            <a:r>
              <a:rPr lang="ru-RU" sz="2000" b="1" dirty="0">
                <a:solidFill>
                  <a:schemeClr val="bg1"/>
                </a:solidFill>
              </a:rPr>
              <a:t> при </a:t>
            </a:r>
            <a:r>
              <a:rPr lang="ru-RU" sz="2000" b="1" dirty="0" err="1">
                <a:solidFill>
                  <a:schemeClr val="bg1"/>
                </a:solidFill>
              </a:rPr>
              <a:t>нагріванні</a:t>
            </a:r>
            <a:r>
              <a:rPr lang="ru-RU" sz="2000" b="1" dirty="0">
                <a:solidFill>
                  <a:schemeClr val="bg1"/>
                </a:solidFill>
              </a:rPr>
              <a:t>: </a:t>
            </a:r>
          </a:p>
          <a:p>
            <a:pPr marL="1304925" lvl="2" indent="-395288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ru-RU" sz="2000" b="1" dirty="0" err="1">
                <a:solidFill>
                  <a:schemeClr val="bg1"/>
                </a:solidFill>
              </a:rPr>
              <a:t>Ca</a:t>
            </a:r>
            <a:r>
              <a:rPr lang="ru-RU" sz="2000" b="1" dirty="0">
                <a:solidFill>
                  <a:schemeClr val="bg1"/>
                </a:solidFill>
              </a:rPr>
              <a:t>(ОН)2 = </a:t>
            </a:r>
            <a:r>
              <a:rPr lang="ru-RU" sz="2000" b="1" dirty="0" err="1">
                <a:solidFill>
                  <a:schemeClr val="bg1"/>
                </a:solidFill>
              </a:rPr>
              <a:t>СаО</a:t>
            </a:r>
            <a:r>
              <a:rPr lang="ru-RU" sz="2000" b="1" dirty="0">
                <a:solidFill>
                  <a:schemeClr val="bg1"/>
                </a:solidFill>
              </a:rPr>
              <a:t> + Н2О</a:t>
            </a:r>
          </a:p>
          <a:p>
            <a:pPr marL="1304925" lvl="2" indent="-395288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ru-RU" sz="2000" b="1" dirty="0">
                <a:solidFill>
                  <a:schemeClr val="bg1"/>
                </a:solidFill>
              </a:rPr>
              <a:t>2Fe(ОН)3 = Fe2О3 + 3Н2О</a:t>
            </a:r>
          </a:p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ru-RU" sz="2000" b="1" dirty="0" err="1">
                <a:solidFill>
                  <a:schemeClr val="bg1"/>
                </a:solidFill>
              </a:rPr>
              <a:t>Розкладом</a:t>
            </a:r>
            <a:r>
              <a:rPr lang="ru-RU" sz="2000" b="1" dirty="0">
                <a:solidFill>
                  <a:schemeClr val="bg1"/>
                </a:solidFill>
              </a:rPr>
              <a:t> солей </a:t>
            </a:r>
            <a:r>
              <a:rPr lang="ru-RU" sz="2000" b="1" dirty="0" err="1">
                <a:solidFill>
                  <a:schemeClr val="bg1"/>
                </a:solidFill>
              </a:rPr>
              <a:t>кисневих</a:t>
            </a:r>
            <a:r>
              <a:rPr lang="ru-RU" sz="2000" b="1" dirty="0">
                <a:solidFill>
                  <a:schemeClr val="bg1"/>
                </a:solidFill>
              </a:rPr>
              <a:t> кислот при </a:t>
            </a:r>
            <a:r>
              <a:rPr lang="ru-RU" sz="2000" b="1" dirty="0" err="1">
                <a:solidFill>
                  <a:schemeClr val="bg1"/>
                </a:solidFill>
              </a:rPr>
              <a:t>нагріванні</a:t>
            </a:r>
            <a:r>
              <a:rPr lang="ru-RU" sz="2000" b="1" dirty="0">
                <a:solidFill>
                  <a:schemeClr val="bg1"/>
                </a:solidFill>
              </a:rPr>
              <a:t>: </a:t>
            </a:r>
          </a:p>
          <a:p>
            <a:pPr marL="1304925" lvl="2" indent="-395288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ru-RU" sz="2000" b="1" dirty="0">
                <a:solidFill>
                  <a:schemeClr val="bg1"/>
                </a:solidFill>
              </a:rPr>
              <a:t>CaCO3 = </a:t>
            </a:r>
            <a:r>
              <a:rPr lang="ru-RU" sz="2000" b="1" dirty="0" err="1">
                <a:solidFill>
                  <a:schemeClr val="bg1"/>
                </a:solidFill>
              </a:rPr>
              <a:t>CaO</a:t>
            </a:r>
            <a:r>
              <a:rPr lang="ru-RU" sz="2000" b="1" dirty="0">
                <a:solidFill>
                  <a:schemeClr val="bg1"/>
                </a:solidFill>
              </a:rPr>
              <a:t> + СО2</a:t>
            </a:r>
          </a:p>
          <a:p>
            <a:pPr marL="1304925" lvl="2" indent="-395288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ru-RU" sz="2000" b="1" dirty="0">
                <a:solidFill>
                  <a:schemeClr val="bg1"/>
                </a:solidFill>
              </a:rPr>
              <a:t>Cu2(ОН)2СО3 = </a:t>
            </a:r>
            <a:r>
              <a:rPr lang="ru-RU" sz="2000" b="1" dirty="0" err="1">
                <a:solidFill>
                  <a:schemeClr val="bg1"/>
                </a:solidFill>
              </a:rPr>
              <a:t>CuO</a:t>
            </a:r>
            <a:r>
              <a:rPr lang="ru-RU" sz="2000" b="1" dirty="0">
                <a:solidFill>
                  <a:schemeClr val="bg1"/>
                </a:solidFill>
              </a:rPr>
              <a:t> + СО2 + Н2О</a:t>
            </a:r>
          </a:p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48135" name="AutoShape 7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812088" y="5734050"/>
            <a:ext cx="1331912" cy="790575"/>
          </a:xfrm>
          <a:prstGeom prst="actionButtonHome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117</Words>
  <Application>Microsoft Office PowerPoint</Application>
  <PresentationFormat>Экран (4:3)</PresentationFormat>
  <Paragraphs>28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</dc:creator>
  <cp:lastModifiedBy>ольга</cp:lastModifiedBy>
  <cp:revision>1</cp:revision>
  <dcterms:created xsi:type="dcterms:W3CDTF">2015-05-12T16:50:15Z</dcterms:created>
  <dcterms:modified xsi:type="dcterms:W3CDTF">2015-05-12T16:52:48Z</dcterms:modified>
</cp:coreProperties>
</file>