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55"/>
  </p:notesMasterIdLst>
  <p:sldIdLst>
    <p:sldId id="321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8" r:id="rId21"/>
    <p:sldId id="289" r:id="rId22"/>
    <p:sldId id="290" r:id="rId23"/>
    <p:sldId id="292" r:id="rId24"/>
    <p:sldId id="296" r:id="rId25"/>
    <p:sldId id="293" r:id="rId26"/>
    <p:sldId id="294" r:id="rId27"/>
    <p:sldId id="295" r:id="rId28"/>
    <p:sldId id="297" r:id="rId29"/>
    <p:sldId id="298" r:id="rId30"/>
    <p:sldId id="299" r:id="rId31"/>
    <p:sldId id="300" r:id="rId32"/>
    <p:sldId id="301" r:id="rId33"/>
    <p:sldId id="302" r:id="rId34"/>
    <p:sldId id="322" r:id="rId35"/>
    <p:sldId id="323" r:id="rId36"/>
    <p:sldId id="324" r:id="rId37"/>
    <p:sldId id="325" r:id="rId38"/>
    <p:sldId id="326" r:id="rId39"/>
    <p:sldId id="327" r:id="rId40"/>
    <p:sldId id="328" r:id="rId41"/>
    <p:sldId id="329" r:id="rId42"/>
    <p:sldId id="330" r:id="rId43"/>
    <p:sldId id="331" r:id="rId44"/>
    <p:sldId id="332" r:id="rId45"/>
    <p:sldId id="333" r:id="rId46"/>
    <p:sldId id="334" r:id="rId47"/>
    <p:sldId id="335" r:id="rId48"/>
    <p:sldId id="336" r:id="rId49"/>
    <p:sldId id="337" r:id="rId50"/>
    <p:sldId id="338" r:id="rId51"/>
    <p:sldId id="339" r:id="rId52"/>
    <p:sldId id="340" r:id="rId53"/>
    <p:sldId id="341" r:id="rId5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33CC"/>
    <a:srgbClr val="660066"/>
    <a:srgbClr val="990099"/>
    <a:srgbClr val="FFFF00"/>
    <a:srgbClr val="FF9933"/>
    <a:srgbClr val="FF6600"/>
    <a:srgbClr val="CC3300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19" autoAdjust="0"/>
    <p:restoredTop sz="94660"/>
  </p:normalViewPr>
  <p:slideViewPr>
    <p:cSldViewPr>
      <p:cViewPr varScale="1">
        <p:scale>
          <a:sx n="79" d="100"/>
          <a:sy n="79" d="100"/>
        </p:scale>
        <p:origin x="-24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DB80E8F7-5E09-4F0B-8572-1D65D7DF8185}" type="datetimeFigureOut">
              <a:rPr lang="ru-RU"/>
              <a:pPr>
                <a:defRPr/>
              </a:pPr>
              <a:t>18.06.2013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0EE67824-B04C-441A-8F58-88DFD81FEC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Переход к следующему слайду (игровое поле) – по щелчку мыши. Переход к слайду с ресурсами – по управляющей кнопке в левом нижнем углу.</a:t>
            </a:r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2E02F07-485D-49E5-8F88-5DE4A05AB755}" type="slidenum">
              <a:rPr lang="ru-RU">
                <a:cs typeface="Arial" charset="0"/>
              </a:rPr>
              <a:pPr/>
              <a:t>1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Каждое игровое поле с очками является гиперссылкой на соответствующий вопрос.</a:t>
            </a:r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3BB43-5DCF-418F-8B86-7B13B82C49BB}" type="slidenum">
              <a:rPr lang="ru-RU">
                <a:cs typeface="Arial" charset="0"/>
              </a:rPr>
              <a:pPr/>
              <a:t>2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Переход к слайду с ответом осуществляется по управляющей кнопке (знак вопроса), к слайду с игровым полем – изображение домика.</a:t>
            </a:r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CDAEF03-552A-4122-8C2F-B2D9D176F7A4}" type="slidenum">
              <a:rPr lang="ru-RU">
                <a:cs typeface="Arial" charset="0"/>
              </a:rPr>
              <a:pPr/>
              <a:t>3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Переход к игровому полю осуществляется по управляющей кнопке (домик).</a:t>
            </a:r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11A9E1C-AF59-4F77-94DF-0C3696F93A30}" type="slidenum">
              <a:rPr lang="ru-RU">
                <a:cs typeface="Arial" charset="0"/>
              </a:rPr>
              <a:pPr/>
              <a:t>4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sp>
        <p:nvSpPr>
          <p:cNvPr id="208901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0890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194E7-64EB-4186-99A0-70DEBAD54C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5EFFA-3CD1-4733-A4E9-BFEFC73D97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08B23-BB2B-4318-8B2F-ED67391C3A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E819C-4C20-409C-B3AE-D079BC570A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0B29D-C063-4912-A907-97A938DDD2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57B30-403C-4BEC-AA8B-1501E0D380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A8E42-4AFB-4E5A-BBE5-287638C649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4842A-1B1D-4F31-AD6D-D0EBFFADAA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CCA69-46CE-4F4C-A775-705EBDCCDF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342EF-DB8E-432F-91DF-F16310B074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2DED3-6E0D-40DE-AD56-DFCD7678A9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9A228-8991-4586-B49D-8FC889556E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14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207875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07876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sp>
        <p:nvSpPr>
          <p:cNvPr id="20787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787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78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788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788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A843E2CC-398D-4ABB-83AE-8E8F98A788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</p:sldLayoutIdLst>
  <p:transition>
    <p:diamond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43.xml"/><Relationship Id="rId13" Type="http://schemas.openxmlformats.org/officeDocument/2006/relationships/slide" Target="slide7.xml"/><Relationship Id="rId18" Type="http://schemas.openxmlformats.org/officeDocument/2006/relationships/slide" Target="slide9.xml"/><Relationship Id="rId26" Type="http://schemas.openxmlformats.org/officeDocument/2006/relationships/slide" Target="slide41.xml"/><Relationship Id="rId3" Type="http://schemas.openxmlformats.org/officeDocument/2006/relationships/slide" Target="slide3.xml"/><Relationship Id="rId21" Type="http://schemas.openxmlformats.org/officeDocument/2006/relationships/slide" Target="slide39.xml"/><Relationship Id="rId7" Type="http://schemas.openxmlformats.org/officeDocument/2006/relationships/slide" Target="slide33.xml"/><Relationship Id="rId12" Type="http://schemas.openxmlformats.org/officeDocument/2006/relationships/slide" Target="slide45.xml"/><Relationship Id="rId17" Type="http://schemas.openxmlformats.org/officeDocument/2006/relationships/slide" Target="slide47.xml"/><Relationship Id="rId25" Type="http://schemas.openxmlformats.org/officeDocument/2006/relationships/slide" Target="slide31.xml"/><Relationship Id="rId2" Type="http://schemas.openxmlformats.org/officeDocument/2006/relationships/notesSlide" Target="../notesSlides/notesSlide2.xml"/><Relationship Id="rId16" Type="http://schemas.openxmlformats.org/officeDocument/2006/relationships/slide" Target="slide37.xml"/><Relationship Id="rId20" Type="http://schemas.openxmlformats.org/officeDocument/2006/relationships/slide" Target="slide29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23.xml"/><Relationship Id="rId11" Type="http://schemas.openxmlformats.org/officeDocument/2006/relationships/slide" Target="slide35.xml"/><Relationship Id="rId24" Type="http://schemas.openxmlformats.org/officeDocument/2006/relationships/slide" Target="slide21.xml"/><Relationship Id="rId5" Type="http://schemas.openxmlformats.org/officeDocument/2006/relationships/slide" Target="slide13.xml"/><Relationship Id="rId15" Type="http://schemas.openxmlformats.org/officeDocument/2006/relationships/slide" Target="slide27.xml"/><Relationship Id="rId23" Type="http://schemas.openxmlformats.org/officeDocument/2006/relationships/slide" Target="slide11.xml"/><Relationship Id="rId10" Type="http://schemas.openxmlformats.org/officeDocument/2006/relationships/slide" Target="slide25.xml"/><Relationship Id="rId19" Type="http://schemas.openxmlformats.org/officeDocument/2006/relationships/slide" Target="slide19.xml"/><Relationship Id="rId4" Type="http://schemas.openxmlformats.org/officeDocument/2006/relationships/slide" Target="slide5.xml"/><Relationship Id="rId9" Type="http://schemas.openxmlformats.org/officeDocument/2006/relationships/slide" Target="slide15.xml"/><Relationship Id="rId14" Type="http://schemas.openxmlformats.org/officeDocument/2006/relationships/slide" Target="slide17.xml"/><Relationship Id="rId22" Type="http://schemas.openxmlformats.org/officeDocument/2006/relationships/slide" Target="slide49.xml"/><Relationship Id="rId27" Type="http://schemas.openxmlformats.org/officeDocument/2006/relationships/slide" Target="slide5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-n.ru/board.aspx?cat_no=4262&amp;tmpl=Thread&amp;BoardId=132864&amp;ThreadId=126255&amp;page=0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de.wikipedia.org/wiki/Berlin" TargetMode="External"/><Relationship Id="rId4" Type="http://schemas.openxmlformats.org/officeDocument/2006/relationships/hyperlink" Target="http://www.berlin.de/orte/sehenswuerdigkeiten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hloss Scharlottenbur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3" y="3571875"/>
            <a:ext cx="2519362" cy="1673225"/>
          </a:xfrm>
          <a:prstGeom prst="rect">
            <a:avLst/>
          </a:prstGeom>
          <a:ln w="38100" cap="sq">
            <a:solidFill>
              <a:srgbClr val="0033CC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 descr="Rote Rathaus"/>
          <p:cNvPicPr>
            <a:picLocks noChangeAspect="1" noChangeArrowheads="1"/>
          </p:cNvPicPr>
          <p:nvPr/>
        </p:nvPicPr>
        <p:blipFill>
          <a:blip r:embed="rId4"/>
          <a:srcRect l="2850" t="4202" r="3103" b="7562"/>
          <a:stretch>
            <a:fillRect/>
          </a:stretch>
        </p:blipFill>
        <p:spPr bwMode="auto">
          <a:xfrm>
            <a:off x="1357313" y="3571875"/>
            <a:ext cx="2357437" cy="1500188"/>
          </a:xfrm>
          <a:prstGeom prst="rect">
            <a:avLst/>
          </a:prstGeom>
          <a:ln w="38100" cap="sq">
            <a:solidFill>
              <a:srgbClr val="0033CC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428625" y="6215063"/>
            <a:ext cx="8215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         </a:t>
            </a:r>
          </a:p>
        </p:txBody>
      </p:sp>
      <p:sp>
        <p:nvSpPr>
          <p:cNvPr id="4" name="Табличка 3"/>
          <p:cNvSpPr/>
          <p:nvPr/>
        </p:nvSpPr>
        <p:spPr>
          <a:xfrm>
            <a:off x="1571625" y="857250"/>
            <a:ext cx="5929313" cy="2000250"/>
          </a:xfrm>
          <a:prstGeom prst="plaqu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Berlins </a:t>
            </a:r>
            <a:r>
              <a:rPr lang="en-US" sz="440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Sehenswürdigkeiten</a:t>
            </a:r>
            <a:endParaRPr lang="ru-RU" sz="4400" dirty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 descr="Brandenburger Tor (2)"/>
          <p:cNvPicPr>
            <a:picLocks noChangeAspect="1" noChangeArrowheads="1"/>
          </p:cNvPicPr>
          <p:nvPr/>
        </p:nvPicPr>
        <p:blipFill>
          <a:blip r:embed="rId5"/>
          <a:srcRect l="3167" t="3014" r="4996" b="3549"/>
          <a:stretch>
            <a:fillRect/>
          </a:stretch>
        </p:blipFill>
        <p:spPr bwMode="auto">
          <a:xfrm>
            <a:off x="3500438" y="4214813"/>
            <a:ext cx="2071687" cy="2214562"/>
          </a:xfrm>
          <a:prstGeom prst="rect">
            <a:avLst/>
          </a:prstGeom>
          <a:ln w="38100" cap="sq">
            <a:solidFill>
              <a:srgbClr val="0033CC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Управляющая кнопка: сведения 8">
            <a:hlinkClick r:id="" action="ppaction://hlinkshowjump?jump=lastslide" highlightClick="1"/>
          </p:cNvPr>
          <p:cNvSpPr/>
          <p:nvPr/>
        </p:nvSpPr>
        <p:spPr>
          <a:xfrm>
            <a:off x="214313" y="6072188"/>
            <a:ext cx="642937" cy="542925"/>
          </a:xfrm>
          <a:prstGeom prst="actionButtonInformati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" name="Picture 7" descr="Neptunbrunnen_und_Rathaus-Berlin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 l="2503" t="2174" r="3056" b="2173"/>
          <a:stretch>
            <a:fillRect/>
          </a:stretch>
        </p:blipFill>
        <p:spPr>
          <a:xfrm>
            <a:off x="2143125" y="1643063"/>
            <a:ext cx="4897438" cy="3779837"/>
          </a:xfrm>
          <a:ln w="38100" cap="sq">
            <a:solidFill>
              <a:srgbClr val="006600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2714612" y="500042"/>
            <a:ext cx="37273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00B050"/>
                  </a:solidFill>
                </a:ln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der Neptunbrunnen</a:t>
            </a:r>
            <a:endParaRPr lang="ru-RU" sz="3200" dirty="0">
              <a:ln>
                <a:solidFill>
                  <a:srgbClr val="00B050"/>
                </a:solidFill>
              </a:ln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CC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    </a:t>
            </a:r>
            <a:r>
              <a:rPr lang="en-US" sz="3600" dirty="0" err="1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Kultur</a:t>
            </a:r>
            <a:r>
              <a:rPr lang="ru-RU" sz="3600" dirty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</a:t>
            </a:r>
            <a:r>
              <a:rPr lang="en-US" sz="3600" dirty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5</a:t>
            </a:r>
            <a:r>
              <a:rPr lang="ru-RU" sz="3600" dirty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0</a:t>
            </a:r>
            <a:endParaRPr lang="ru-RU" sz="3600" dirty="0">
              <a:ln>
                <a:solidFill>
                  <a:srgbClr val="800000"/>
                </a:solidFill>
              </a:ln>
              <a:cs typeface="+mn-cs"/>
            </a:endParaRPr>
          </a:p>
        </p:txBody>
      </p:sp>
      <p:sp>
        <p:nvSpPr>
          <p:cNvPr id="29698" name="Прямоугольник 6"/>
          <p:cNvSpPr>
            <a:spLocks noChangeArrowheads="1"/>
          </p:cNvSpPr>
          <p:nvPr/>
        </p:nvSpPr>
        <p:spPr bwMode="auto">
          <a:xfrm>
            <a:off x="1071563" y="2428875"/>
            <a:ext cx="6929437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3200">
                <a:solidFill>
                  <a:srgbClr val="0033CC"/>
                </a:solidFill>
              </a:rPr>
              <a:t>Hier werden Werke des Klassizismus, der Romantik, des Impressionismus und der beginnenden Moderne ausgestellt, die zur Sammlung der Nationalgalerie Berlin gehören.</a:t>
            </a:r>
            <a:endParaRPr lang="ru-RU" sz="3200">
              <a:solidFill>
                <a:srgbClr val="0033CC"/>
              </a:solidFill>
            </a:endParaRPr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Управляющая кнопка: справка 8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" name="Picture 7" descr="nationalgalerie-berlin-wikipedia"/>
          <p:cNvPicPr>
            <a:picLocks noChangeAspect="1" noChangeArrowheads="1"/>
          </p:cNvPicPr>
          <p:nvPr/>
        </p:nvPicPr>
        <p:blipFill>
          <a:blip r:embed="rId3"/>
          <a:srcRect l="1221" t="2241" r="2996" b="3635"/>
          <a:stretch>
            <a:fillRect/>
          </a:stretch>
        </p:blipFill>
        <p:spPr bwMode="auto">
          <a:xfrm>
            <a:off x="2143125" y="1785938"/>
            <a:ext cx="4906963" cy="3816350"/>
          </a:xfrm>
          <a:prstGeom prst="rect">
            <a:avLst/>
          </a:prstGeom>
          <a:ln w="38100" cap="sq">
            <a:solidFill>
              <a:srgbClr val="80008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2428860" y="428604"/>
            <a:ext cx="43709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660066"/>
                  </a:solidFill>
                </a:ln>
                <a:solidFill>
                  <a:srgbClr val="CC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die Alte Nationalgalerie</a:t>
            </a:r>
            <a:endParaRPr lang="ru-RU" sz="3200" dirty="0">
              <a:ln>
                <a:solidFill>
                  <a:srgbClr val="660066"/>
                </a:solidFill>
              </a:ln>
              <a:solidFill>
                <a:srgbClr val="CC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1" name="Rectangle 5"/>
          <p:cNvSpPr>
            <a:spLocks noChangeArrowheads="1"/>
          </p:cNvSpPr>
          <p:nvPr/>
        </p:nvSpPr>
        <p:spPr bwMode="auto">
          <a:xfrm>
            <a:off x="468313" y="62071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     </a:t>
            </a:r>
            <a:endParaRPr lang="ru-RU" sz="36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Управляющая кнопка: справка 7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285984" y="857232"/>
            <a:ext cx="4714908" cy="1034129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  <a:r>
              <a:rPr lang="en-US" sz="3600" dirty="0" err="1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Stra</a:t>
            </a:r>
            <a:r>
              <a:rPr lang="el-GR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β</a:t>
            </a:r>
            <a:r>
              <a:rPr lang="en-US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en, </a:t>
            </a:r>
            <a:r>
              <a:rPr lang="en-US" sz="3600" dirty="0" err="1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Plätze</a:t>
            </a:r>
            <a:r>
              <a:rPr lang="ru-RU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- 10</a:t>
            </a:r>
            <a:endParaRPr lang="ru-RU" sz="3600" dirty="0">
              <a:ln>
                <a:solidFill>
                  <a:srgbClr val="CC3300"/>
                </a:solidFill>
              </a:ln>
              <a:solidFill>
                <a:srgbClr val="FF3300"/>
              </a:solidFill>
              <a:cs typeface="+mn-cs"/>
            </a:endParaRPr>
          </a:p>
        </p:txBody>
      </p:sp>
      <p:sp>
        <p:nvSpPr>
          <p:cNvPr id="31749" name="Прямоугольник 5"/>
          <p:cNvSpPr>
            <a:spLocks noChangeArrowheads="1"/>
          </p:cNvSpPr>
          <p:nvPr/>
        </p:nvSpPr>
        <p:spPr bwMode="auto">
          <a:xfrm>
            <a:off x="1857375" y="2786063"/>
            <a:ext cx="5500688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3200">
                <a:solidFill>
                  <a:srgbClr val="0033CC"/>
                </a:solidFill>
              </a:rPr>
              <a:t>„Unter den …“ ist die zentrale Prachtstraße Berlins.</a:t>
            </a:r>
            <a:endParaRPr lang="ru-RU" sz="320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786050" y="500042"/>
            <a:ext cx="36439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„Unter den Linden“</a:t>
            </a:r>
            <a:endParaRPr lang="ru-RU" sz="3200" dirty="0">
              <a:ln>
                <a:solidFill>
                  <a:srgbClr val="800000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4" name="Picture 8" descr="Unter_den_Linden_Berlin20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25" y="1714500"/>
            <a:ext cx="4960938" cy="3851275"/>
          </a:xfrm>
          <a:prstGeom prst="rect">
            <a:avLst/>
          </a:prstGeom>
          <a:ln w="38100" cap="sq">
            <a:solidFill>
              <a:srgbClr val="CC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Управляющая кнопка: справка 6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   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Kultur</a:t>
            </a:r>
            <a:r>
              <a:rPr lang="ru-R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- 20</a:t>
            </a:r>
            <a:endParaRPr lang="ru-RU" sz="3600" dirty="0"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5984" y="857232"/>
            <a:ext cx="4714908" cy="1034129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  <a:r>
              <a:rPr lang="en-US" sz="3600" dirty="0" err="1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Stra</a:t>
            </a:r>
            <a:r>
              <a:rPr lang="el-GR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β</a:t>
            </a:r>
            <a:r>
              <a:rPr lang="en-US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en, </a:t>
            </a:r>
            <a:r>
              <a:rPr lang="en-US" sz="3600" dirty="0" err="1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Plätze</a:t>
            </a:r>
            <a:r>
              <a:rPr lang="ru-RU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</a:t>
            </a:r>
            <a:r>
              <a:rPr lang="en-US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2</a:t>
            </a:r>
            <a:r>
              <a:rPr lang="ru-RU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0</a:t>
            </a:r>
            <a:endParaRPr lang="ru-RU" sz="3600" dirty="0">
              <a:ln>
                <a:solidFill>
                  <a:srgbClr val="CC3300"/>
                </a:solidFill>
              </a:ln>
              <a:solidFill>
                <a:srgbClr val="FF3300"/>
              </a:solidFill>
              <a:cs typeface="+mn-cs"/>
            </a:endParaRPr>
          </a:p>
        </p:txBody>
      </p:sp>
      <p:sp>
        <p:nvSpPr>
          <p:cNvPr id="33799" name="Прямоугольник 8"/>
          <p:cNvSpPr>
            <a:spLocks noChangeArrowheads="1"/>
          </p:cNvSpPr>
          <p:nvPr/>
        </p:nvSpPr>
        <p:spPr bwMode="auto">
          <a:xfrm>
            <a:off x="1571625" y="2643188"/>
            <a:ext cx="600075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3200">
                <a:solidFill>
                  <a:srgbClr val="0033CC"/>
                </a:solidFill>
              </a:rPr>
              <a:t>Ein zentraler Platz und Verkehrsknotenpunkt in Berlin.</a:t>
            </a:r>
            <a:endParaRPr lang="ru-RU" sz="320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714612" y="428604"/>
            <a:ext cx="35589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660066"/>
                  </a:solidFill>
                </a:ln>
                <a:solidFill>
                  <a:srgbClr val="CC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der Alexanderplatz</a:t>
            </a:r>
            <a:endParaRPr lang="ru-RU" sz="3200" dirty="0">
              <a:ln>
                <a:solidFill>
                  <a:srgbClr val="660066"/>
                </a:solidFill>
              </a:ln>
              <a:solidFill>
                <a:srgbClr val="CC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5" name="Picture 7" descr="Alexanderplatz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 l="929" t="2203" r="1972" b="3083"/>
          <a:stretch>
            <a:fillRect/>
          </a:stretch>
        </p:blipFill>
        <p:spPr>
          <a:xfrm>
            <a:off x="2000250" y="1714500"/>
            <a:ext cx="5146675" cy="3816350"/>
          </a:xfrm>
          <a:ln w="38100" cap="sq">
            <a:solidFill>
              <a:srgbClr val="800080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Управляющая кнопка: справка 6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   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Kultur</a:t>
            </a:r>
            <a:r>
              <a:rPr lang="ru-R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- 30</a:t>
            </a:r>
            <a:endParaRPr lang="ru-RU" sz="3600" dirty="0"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5984" y="857232"/>
            <a:ext cx="4714908" cy="1034129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</a:t>
            </a:r>
            <a:r>
              <a:rPr lang="en-US" sz="3600" dirty="0" err="1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Stra</a:t>
            </a:r>
            <a:r>
              <a:rPr lang="el-GR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β</a:t>
            </a:r>
            <a:r>
              <a:rPr lang="en-US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en, </a:t>
            </a:r>
            <a:r>
              <a:rPr lang="en-US" sz="3600" dirty="0" err="1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Plätze</a:t>
            </a:r>
            <a:r>
              <a:rPr lang="ru-RU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</a:t>
            </a:r>
            <a:r>
              <a:rPr lang="en-US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3</a:t>
            </a:r>
            <a:r>
              <a:rPr lang="ru-RU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0</a:t>
            </a:r>
            <a:endParaRPr lang="ru-RU" sz="3600" dirty="0">
              <a:ln>
                <a:solidFill>
                  <a:srgbClr val="CC3300"/>
                </a:solidFill>
              </a:ln>
              <a:solidFill>
                <a:srgbClr val="FF3300"/>
              </a:solidFill>
              <a:cs typeface="+mn-cs"/>
            </a:endParaRPr>
          </a:p>
        </p:txBody>
      </p:sp>
      <p:sp>
        <p:nvSpPr>
          <p:cNvPr id="35847" name="Прямоугольник 9"/>
          <p:cNvSpPr>
            <a:spLocks noChangeArrowheads="1"/>
          </p:cNvSpPr>
          <p:nvPr/>
        </p:nvSpPr>
        <p:spPr bwMode="auto">
          <a:xfrm>
            <a:off x="714375" y="2500313"/>
            <a:ext cx="771525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3200">
                <a:solidFill>
                  <a:srgbClr val="0033CC"/>
                </a:solidFill>
              </a:rPr>
              <a:t>Das zentrale Gebäude </a:t>
            </a:r>
            <a:r>
              <a:rPr lang="en-US" sz="3200">
                <a:solidFill>
                  <a:srgbClr val="0033CC"/>
                </a:solidFill>
              </a:rPr>
              <a:t>auf diesem Platz </a:t>
            </a:r>
            <a:r>
              <a:rPr lang="de-DE" sz="3200">
                <a:solidFill>
                  <a:srgbClr val="0033CC"/>
                </a:solidFill>
              </a:rPr>
              <a:t>ist das Konzerthaus, das an der Nordseite vom Französischen Dom, auf der Gegenseite vom Deutschen Dom steht.</a:t>
            </a:r>
            <a:endParaRPr lang="ru-RU" sz="320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71736" y="428604"/>
            <a:ext cx="40543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CC33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der Gendarmenmarkt</a:t>
            </a:r>
            <a:endParaRPr lang="ru-RU" sz="3200" dirty="0">
              <a:ln>
                <a:solidFill>
                  <a:srgbClr val="CC33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4" name="Picture 9" descr="gendarmenmarkt-84"/>
          <p:cNvPicPr>
            <a:picLocks noChangeAspect="1" noChangeArrowheads="1"/>
          </p:cNvPicPr>
          <p:nvPr/>
        </p:nvPicPr>
        <p:blipFill>
          <a:blip r:embed="rId3"/>
          <a:srcRect l="2813" t="2409" r="1754" b="3640"/>
          <a:stretch>
            <a:fillRect/>
          </a:stretch>
        </p:blipFill>
        <p:spPr bwMode="auto">
          <a:xfrm>
            <a:off x="2143125" y="1643063"/>
            <a:ext cx="4800600" cy="3600450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Управляющая кнопка: справка 6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   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Kultur</a:t>
            </a:r>
            <a:r>
              <a:rPr lang="ru-R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- 40</a:t>
            </a:r>
            <a:endParaRPr lang="ru-RU" sz="3600" dirty="0"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5984" y="857232"/>
            <a:ext cx="4714908" cy="1034129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</a:t>
            </a:r>
            <a:r>
              <a:rPr lang="en-US" sz="3600" dirty="0" err="1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Stra</a:t>
            </a:r>
            <a:r>
              <a:rPr lang="el-GR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β</a:t>
            </a:r>
            <a:r>
              <a:rPr lang="en-US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en, </a:t>
            </a:r>
            <a:r>
              <a:rPr lang="en-US" sz="3600" dirty="0" err="1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Plätze</a:t>
            </a:r>
            <a:r>
              <a:rPr lang="ru-RU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</a:t>
            </a:r>
            <a:r>
              <a:rPr lang="en-US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4</a:t>
            </a:r>
            <a:r>
              <a:rPr lang="ru-RU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0</a:t>
            </a:r>
            <a:endParaRPr lang="ru-RU" sz="3600" dirty="0">
              <a:ln>
                <a:solidFill>
                  <a:srgbClr val="CC3300"/>
                </a:solidFill>
              </a:ln>
              <a:solidFill>
                <a:srgbClr val="FF3300"/>
              </a:solidFill>
              <a:cs typeface="+mn-cs"/>
            </a:endParaRPr>
          </a:p>
        </p:txBody>
      </p:sp>
      <p:sp>
        <p:nvSpPr>
          <p:cNvPr id="37895" name="Прямоугольник 8"/>
          <p:cNvSpPr>
            <a:spLocks noChangeArrowheads="1"/>
          </p:cNvSpPr>
          <p:nvPr/>
        </p:nvSpPr>
        <p:spPr bwMode="auto">
          <a:xfrm>
            <a:off x="1857375" y="2857500"/>
            <a:ext cx="5500688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3200">
                <a:solidFill>
                  <a:srgbClr val="0033CC"/>
                </a:solidFill>
              </a:rPr>
              <a:t>Dieser weltberühmte Boulevard im Westen Berlins kommt nicht zur Ruhe.</a:t>
            </a:r>
            <a:endParaRPr lang="ru-RU" sz="320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316" name="Group 132"/>
          <p:cNvGraphicFramePr>
            <a:graphicFrameLocks noGrp="1"/>
          </p:cNvGraphicFramePr>
          <p:nvPr>
            <p:ph type="tbl" idx="1"/>
          </p:nvPr>
        </p:nvGraphicFramePr>
        <p:xfrm>
          <a:off x="107950" y="765175"/>
          <a:ext cx="8929688" cy="5400676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2808288"/>
                <a:gridCol w="1295400"/>
                <a:gridCol w="1296987"/>
                <a:gridCol w="1223963"/>
                <a:gridCol w="1223962"/>
                <a:gridCol w="1081088"/>
              </a:tblGrid>
              <a:tr h="1079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</a:rPr>
                        <a:t>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</a:rPr>
                        <a:t>  </a:t>
                      </a:r>
                      <a:r>
                        <a:rPr kumimoji="0" lang="en-US" sz="3200" b="0" u="none" strike="noStrike" cap="none" normalizeH="0" baseline="0" dirty="0" err="1" smtClean="0">
                          <a:ln>
                            <a:solidFill>
                              <a:srgbClr val="CC3300"/>
                            </a:solidFill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Kultur</a:t>
                      </a:r>
                      <a:endParaRPr kumimoji="0" lang="ru-RU" sz="3200" b="0" i="0" u="none" strike="noStrike" cap="none" normalizeH="0" baseline="0" dirty="0" smtClean="0">
                        <a:ln>
                          <a:solidFill>
                            <a:srgbClr val="CC3300"/>
                          </a:solidFill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</a:rPr>
                        <a:t>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</a:rPr>
                        <a:t>    </a:t>
                      </a:r>
                      <a:r>
                        <a:rPr kumimoji="0" lang="en-US" sz="2800" u="none" strike="noStrike" cap="none" normalizeH="0" baseline="0" dirty="0" err="1" smtClean="0">
                          <a:ln>
                            <a:solidFill>
                              <a:srgbClr val="FF6600"/>
                            </a:solidFill>
                          </a:ln>
                          <a:solidFill>
                            <a:srgbClr val="FF99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Stra</a:t>
                      </a:r>
                      <a:r>
                        <a:rPr kumimoji="0" lang="el-GR" sz="2800" u="none" strike="noStrike" cap="none" normalizeH="0" baseline="0" dirty="0" smtClean="0">
                          <a:ln>
                            <a:solidFill>
                              <a:srgbClr val="FF6600"/>
                            </a:solidFill>
                          </a:ln>
                          <a:solidFill>
                            <a:srgbClr val="FF99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β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solidFill>
                              <a:srgbClr val="FF6600"/>
                            </a:solidFill>
                          </a:ln>
                          <a:solidFill>
                            <a:srgbClr val="FF99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en, </a:t>
                      </a:r>
                      <a:r>
                        <a:rPr kumimoji="0" lang="en-US" sz="2800" u="none" strike="noStrike" cap="none" normalizeH="0" baseline="0" dirty="0" err="1" smtClean="0">
                          <a:ln>
                            <a:solidFill>
                              <a:srgbClr val="FF6600"/>
                            </a:solidFill>
                          </a:ln>
                          <a:solidFill>
                            <a:srgbClr val="FF99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Plätze</a:t>
                      </a:r>
                      <a:endParaRPr kumimoji="0" lang="ru-RU" sz="2800" b="1" i="0" u="none" strike="noStrike" cap="none" normalizeH="0" baseline="0" dirty="0" smtClean="0">
                        <a:ln>
                          <a:solidFill>
                            <a:srgbClr val="FF6600"/>
                          </a:solidFill>
                        </a:ln>
                        <a:solidFill>
                          <a:srgbClr val="FF99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</a:rPr>
                        <a:t>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</a:rPr>
                        <a:t>    </a:t>
                      </a:r>
                      <a:r>
                        <a:rPr kumimoji="0" lang="en-US" sz="2800" u="none" strike="noStrike" cap="none" normalizeH="0" baseline="0" dirty="0" err="1" smtClean="0">
                          <a:ln>
                            <a:solidFill>
                              <a:srgbClr val="FF9933"/>
                            </a:solidFill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Kirchen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solidFill>
                              <a:srgbClr val="FF9933"/>
                            </a:solidFill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Dome</a:t>
                      </a:r>
                      <a:endParaRPr kumimoji="0" lang="ru-RU" sz="2800" b="1" i="0" u="none" strike="noStrike" cap="none" normalizeH="0" baseline="0" dirty="0" smtClean="0">
                        <a:ln>
                          <a:solidFill>
                            <a:srgbClr val="FF9933"/>
                          </a:solidFill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600" u="none" strike="noStrike" cap="none" normalizeH="0" baseline="0" dirty="0" smtClean="0">
                        <a:ln>
                          <a:noFill/>
                        </a:ln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</a:rPr>
                        <a:t>  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solidFill>
                              <a:schemeClr val="bg1">
                                <a:lumMod val="75000"/>
                                <a:lumOff val="25000"/>
                              </a:schemeClr>
                            </a:solidFill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Geschichte</a:t>
                      </a:r>
                      <a:endParaRPr kumimoji="0" lang="ru-RU" sz="2800" b="1" i="0" u="none" strike="noStrike" cap="none" normalizeH="0" baseline="0" dirty="0" smtClean="0">
                        <a:ln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ln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1081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u="none" strike="noStrike" cap="none" normalizeH="0" baseline="0" dirty="0" err="1" smtClean="0">
                          <a:ln>
                            <a:solidFill>
                              <a:srgbClr val="660066"/>
                            </a:solidFill>
                          </a:ln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Berühmte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solidFill>
                              <a:srgbClr val="660066"/>
                            </a:solidFill>
                          </a:ln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</a:t>
                      </a:r>
                      <a:r>
                        <a:rPr kumimoji="0" lang="en-US" sz="2800" u="none" strike="noStrike" cap="none" normalizeH="0" baseline="0" dirty="0" err="1" smtClean="0">
                          <a:ln>
                            <a:solidFill>
                              <a:srgbClr val="660066"/>
                            </a:solidFill>
                          </a:ln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Bauten</a:t>
                      </a:r>
                      <a:endParaRPr kumimoji="0" lang="ru-RU" sz="2800" b="1" i="0" u="none" strike="noStrike" cap="none" normalizeH="0" baseline="0" dirty="0" smtClean="0">
                        <a:ln>
                          <a:solidFill>
                            <a:srgbClr val="660066"/>
                          </a:solidFill>
                        </a:ln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cell3D prstMaterial="dkEdge">
                      <a:bevel prst="artDeco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142" name="AutoShape 11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916238" y="765175"/>
            <a:ext cx="1295400" cy="1079500"/>
          </a:xfrm>
          <a:prstGeom prst="actionButtonBlank">
            <a:avLst/>
          </a:prstGeom>
          <a:solidFill>
            <a:srgbClr val="FFCCCC"/>
          </a:solidFill>
          <a:ln w="9525">
            <a:solidFill>
              <a:srgbClr val="C00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10</a:t>
            </a:r>
          </a:p>
        </p:txBody>
      </p:sp>
      <p:sp>
        <p:nvSpPr>
          <p:cNvPr id="4143" name="AutoShape 11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211638" y="765175"/>
            <a:ext cx="1295400" cy="1079500"/>
          </a:xfrm>
          <a:prstGeom prst="actionButtonBlank">
            <a:avLst/>
          </a:prstGeom>
          <a:solidFill>
            <a:srgbClr val="FFCCCC"/>
          </a:solidFill>
          <a:ln w="9525">
            <a:solidFill>
              <a:srgbClr val="C00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20</a:t>
            </a:r>
          </a:p>
        </p:txBody>
      </p:sp>
      <p:sp>
        <p:nvSpPr>
          <p:cNvPr id="4144" name="AutoShape 11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916238" y="1844675"/>
            <a:ext cx="1295400" cy="1079500"/>
          </a:xfrm>
          <a:prstGeom prst="actionButtonBlank">
            <a:avLst/>
          </a:prstGeom>
          <a:solidFill>
            <a:srgbClr val="FFCC66"/>
          </a:solidFill>
          <a:ln w="9525">
            <a:solidFill>
              <a:srgbClr val="FF66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FF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10</a:t>
            </a:r>
          </a:p>
        </p:txBody>
      </p:sp>
      <p:sp>
        <p:nvSpPr>
          <p:cNvPr id="4145" name="AutoShape 113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916238" y="2924175"/>
            <a:ext cx="1295400" cy="1079500"/>
          </a:xfrm>
          <a:prstGeom prst="actionButtonBlank">
            <a:avLst/>
          </a:prstGeom>
          <a:solidFill>
            <a:srgbClr val="FFFF66"/>
          </a:solidFill>
          <a:ln w="9525">
            <a:solidFill>
              <a:srgbClr val="FFC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FF6600"/>
                  </a:solidFill>
                </a:ln>
                <a:solidFill>
                  <a:srgbClr val="EEC1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10</a:t>
            </a:r>
          </a:p>
        </p:txBody>
      </p:sp>
      <p:sp>
        <p:nvSpPr>
          <p:cNvPr id="4146" name="AutoShape 114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916238" y="4005263"/>
            <a:ext cx="1295400" cy="1079500"/>
          </a:xfrm>
          <a:prstGeom prst="actionButtonBlank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8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10</a:t>
            </a:r>
          </a:p>
        </p:txBody>
      </p:sp>
      <p:sp>
        <p:nvSpPr>
          <p:cNvPr id="4147" name="AutoShape 115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916238" y="5084763"/>
            <a:ext cx="1295400" cy="1079500"/>
          </a:xfrm>
          <a:prstGeom prst="actionButtonBlank">
            <a:avLst/>
          </a:prstGeom>
          <a:solidFill>
            <a:srgbClr val="CC99FF"/>
          </a:solidFill>
          <a:ln w="9525">
            <a:solidFill>
              <a:srgbClr val="660066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660066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10</a:t>
            </a:r>
          </a:p>
        </p:txBody>
      </p:sp>
      <p:sp>
        <p:nvSpPr>
          <p:cNvPr id="4148" name="AutoShape 116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211638" y="1844675"/>
            <a:ext cx="1295400" cy="1079500"/>
          </a:xfrm>
          <a:prstGeom prst="actionButtonBlank">
            <a:avLst/>
          </a:prstGeom>
          <a:solidFill>
            <a:srgbClr val="FFCC66"/>
          </a:solidFill>
          <a:ln w="9525">
            <a:solidFill>
              <a:srgbClr val="FF66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FF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20</a:t>
            </a:r>
          </a:p>
        </p:txBody>
      </p:sp>
      <p:sp>
        <p:nvSpPr>
          <p:cNvPr id="4149" name="AutoShape 117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211638" y="2924175"/>
            <a:ext cx="1295400" cy="1079500"/>
          </a:xfrm>
          <a:prstGeom prst="actionButtonBlank">
            <a:avLst/>
          </a:prstGeom>
          <a:solidFill>
            <a:srgbClr val="FFFF66"/>
          </a:solidFill>
          <a:ln w="9525">
            <a:solidFill>
              <a:srgbClr val="FFC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FF6600"/>
                  </a:solidFill>
                </a:ln>
                <a:solidFill>
                  <a:srgbClr val="EEC1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20</a:t>
            </a:r>
          </a:p>
        </p:txBody>
      </p:sp>
      <p:sp>
        <p:nvSpPr>
          <p:cNvPr id="4150" name="AutoShape 118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211638" y="4005263"/>
            <a:ext cx="1295400" cy="1079500"/>
          </a:xfrm>
          <a:prstGeom prst="actionButtonBlank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8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20</a:t>
            </a:r>
          </a:p>
        </p:txBody>
      </p:sp>
      <p:sp>
        <p:nvSpPr>
          <p:cNvPr id="4151" name="AutoShape 119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211638" y="5084763"/>
            <a:ext cx="1295400" cy="1079500"/>
          </a:xfrm>
          <a:prstGeom prst="actionButtonBlank">
            <a:avLst/>
          </a:prstGeom>
          <a:solidFill>
            <a:srgbClr val="CC99FF"/>
          </a:solidFill>
          <a:ln w="9525">
            <a:solidFill>
              <a:srgbClr val="660066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660066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20</a:t>
            </a:r>
          </a:p>
        </p:txBody>
      </p:sp>
      <p:sp>
        <p:nvSpPr>
          <p:cNvPr id="4152" name="AutoShape 120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508625" y="765175"/>
            <a:ext cx="1222375" cy="1079500"/>
          </a:xfrm>
          <a:prstGeom prst="actionButtonBlank">
            <a:avLst/>
          </a:prstGeom>
          <a:solidFill>
            <a:srgbClr val="FFCCCC"/>
          </a:solidFill>
          <a:ln w="9525">
            <a:solidFill>
              <a:srgbClr val="C00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30</a:t>
            </a:r>
          </a:p>
        </p:txBody>
      </p:sp>
      <p:sp>
        <p:nvSpPr>
          <p:cNvPr id="4153" name="AutoShape 121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508625" y="1844675"/>
            <a:ext cx="1222375" cy="1079500"/>
          </a:xfrm>
          <a:prstGeom prst="actionButtonBlank">
            <a:avLst/>
          </a:prstGeom>
          <a:solidFill>
            <a:srgbClr val="FFCC66"/>
          </a:solidFill>
          <a:ln w="9525">
            <a:solidFill>
              <a:srgbClr val="FF66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FF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30</a:t>
            </a:r>
          </a:p>
        </p:txBody>
      </p:sp>
      <p:sp>
        <p:nvSpPr>
          <p:cNvPr id="4154" name="AutoShape 122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508625" y="2924175"/>
            <a:ext cx="1222375" cy="1079500"/>
          </a:xfrm>
          <a:prstGeom prst="actionButtonBlank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FF6600"/>
                  </a:solidFill>
                </a:ln>
                <a:solidFill>
                  <a:srgbClr val="EEC1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30</a:t>
            </a:r>
          </a:p>
        </p:txBody>
      </p:sp>
      <p:sp>
        <p:nvSpPr>
          <p:cNvPr id="4155" name="AutoShape 123">
            <a:hlinkClick r:id="rId1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508625" y="4005263"/>
            <a:ext cx="1222375" cy="1079500"/>
          </a:xfrm>
          <a:prstGeom prst="actionButtonBlank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8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30</a:t>
            </a:r>
          </a:p>
        </p:txBody>
      </p:sp>
      <p:sp>
        <p:nvSpPr>
          <p:cNvPr id="4156" name="AutoShape 124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508625" y="5084763"/>
            <a:ext cx="1222375" cy="1079500"/>
          </a:xfrm>
          <a:prstGeom prst="actionButtonBlank">
            <a:avLst/>
          </a:prstGeom>
          <a:solidFill>
            <a:srgbClr val="CC99FF"/>
          </a:solidFill>
          <a:ln w="9525">
            <a:solidFill>
              <a:srgbClr val="660066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660066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30</a:t>
            </a:r>
          </a:p>
        </p:txBody>
      </p:sp>
      <p:sp>
        <p:nvSpPr>
          <p:cNvPr id="4157" name="AutoShape 125">
            <a:hlinkClick r:id="rId1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32588" y="765175"/>
            <a:ext cx="1222375" cy="1079500"/>
          </a:xfrm>
          <a:prstGeom prst="actionButtonBlank">
            <a:avLst/>
          </a:prstGeom>
          <a:solidFill>
            <a:srgbClr val="FFCCCC"/>
          </a:solidFill>
          <a:ln w="9525">
            <a:solidFill>
              <a:srgbClr val="C00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40</a:t>
            </a:r>
          </a:p>
        </p:txBody>
      </p:sp>
      <p:sp>
        <p:nvSpPr>
          <p:cNvPr id="4158" name="AutoShape 126">
            <a:hlinkClick r:id="rId1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32588" y="1844675"/>
            <a:ext cx="1222375" cy="1079500"/>
          </a:xfrm>
          <a:prstGeom prst="actionButtonBlank">
            <a:avLst/>
          </a:prstGeom>
          <a:solidFill>
            <a:srgbClr val="FFCC66"/>
          </a:solidFill>
          <a:ln w="9525">
            <a:solidFill>
              <a:srgbClr val="FF66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FF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40</a:t>
            </a:r>
          </a:p>
        </p:txBody>
      </p:sp>
      <p:sp>
        <p:nvSpPr>
          <p:cNvPr id="4159" name="AutoShape 127">
            <a:hlinkClick r:id="rId2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32588" y="2924175"/>
            <a:ext cx="1222375" cy="1079500"/>
          </a:xfrm>
          <a:prstGeom prst="actionButtonBlank">
            <a:avLst/>
          </a:prstGeom>
          <a:solidFill>
            <a:srgbClr val="FFFF66"/>
          </a:solidFill>
          <a:ln w="9525">
            <a:solidFill>
              <a:srgbClr val="FFC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FF6600"/>
                  </a:solidFill>
                </a:ln>
                <a:solidFill>
                  <a:srgbClr val="EEC1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40</a:t>
            </a:r>
          </a:p>
        </p:txBody>
      </p:sp>
      <p:sp>
        <p:nvSpPr>
          <p:cNvPr id="4160" name="AutoShape 128">
            <a:hlinkClick r:id="rId2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32588" y="4005263"/>
            <a:ext cx="1222375" cy="1079500"/>
          </a:xfrm>
          <a:prstGeom prst="actionButtonBlank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8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40</a:t>
            </a:r>
          </a:p>
        </p:txBody>
      </p:sp>
      <p:sp>
        <p:nvSpPr>
          <p:cNvPr id="4161" name="AutoShape 129">
            <a:hlinkClick r:id="rId2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32588" y="5084763"/>
            <a:ext cx="1222375" cy="1079500"/>
          </a:xfrm>
          <a:prstGeom prst="actionButtonBlank">
            <a:avLst/>
          </a:prstGeom>
          <a:solidFill>
            <a:srgbClr val="CC99FF"/>
          </a:solidFill>
          <a:ln w="9525">
            <a:solidFill>
              <a:srgbClr val="660066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660066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40</a:t>
            </a:r>
          </a:p>
        </p:txBody>
      </p:sp>
      <p:sp>
        <p:nvSpPr>
          <p:cNvPr id="4162" name="AutoShape 130">
            <a:hlinkClick r:id="rId2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765175"/>
            <a:ext cx="1079500" cy="1079500"/>
          </a:xfrm>
          <a:prstGeom prst="actionButtonBlank">
            <a:avLst/>
          </a:prstGeom>
          <a:solidFill>
            <a:srgbClr val="FFCCCC"/>
          </a:solidFill>
          <a:ln>
            <a:solidFill>
              <a:srgbClr val="C00000"/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50</a:t>
            </a:r>
          </a:p>
        </p:txBody>
      </p:sp>
      <p:sp>
        <p:nvSpPr>
          <p:cNvPr id="4163" name="AutoShape 133">
            <a:hlinkClick r:id="rId2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1844675"/>
            <a:ext cx="1079500" cy="1079500"/>
          </a:xfrm>
          <a:prstGeom prst="actionButtonBlank">
            <a:avLst/>
          </a:prstGeom>
          <a:solidFill>
            <a:srgbClr val="FFCC66"/>
          </a:solidFill>
          <a:ln w="9525">
            <a:solidFill>
              <a:srgbClr val="FF66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FF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50</a:t>
            </a:r>
          </a:p>
        </p:txBody>
      </p:sp>
      <p:sp>
        <p:nvSpPr>
          <p:cNvPr id="4164" name="AutoShape 134">
            <a:hlinkClick r:id="rId2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2924175"/>
            <a:ext cx="1079500" cy="1079500"/>
          </a:xfrm>
          <a:prstGeom prst="actionButtonBlank">
            <a:avLst/>
          </a:prstGeom>
          <a:solidFill>
            <a:srgbClr val="FFFF66"/>
          </a:solidFill>
          <a:ln w="9525">
            <a:solidFill>
              <a:srgbClr val="FFC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FF6600"/>
                  </a:solidFill>
                </a:ln>
                <a:solidFill>
                  <a:srgbClr val="EEC1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50</a:t>
            </a:r>
          </a:p>
        </p:txBody>
      </p:sp>
      <p:sp>
        <p:nvSpPr>
          <p:cNvPr id="4165" name="AutoShape 135">
            <a:hlinkClick r:id="rId2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4005263"/>
            <a:ext cx="1079500" cy="1079500"/>
          </a:xfrm>
          <a:prstGeom prst="actionButtonBlank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8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50</a:t>
            </a:r>
          </a:p>
        </p:txBody>
      </p:sp>
      <p:sp>
        <p:nvSpPr>
          <p:cNvPr id="4166" name="AutoShape 136">
            <a:hlinkClick r:id="rId2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5084763"/>
            <a:ext cx="1079500" cy="1079500"/>
          </a:xfrm>
          <a:prstGeom prst="actionButtonBlank">
            <a:avLst/>
          </a:prstGeom>
          <a:solidFill>
            <a:srgbClr val="CC99FF"/>
          </a:solidFill>
          <a:ln w="9525">
            <a:solidFill>
              <a:srgbClr val="660066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rgbClr val="660066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50</a:t>
            </a: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4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4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4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4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4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8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4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4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4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4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4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4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9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41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4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4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46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4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0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41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5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4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0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41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5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4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47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4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1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41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6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41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1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4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4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2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571736" y="428604"/>
            <a:ext cx="39210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00B050"/>
                  </a:solidFill>
                </a:ln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der Kurfürstendamm</a:t>
            </a:r>
            <a:endParaRPr lang="ru-RU" sz="3200" dirty="0">
              <a:ln>
                <a:solidFill>
                  <a:srgbClr val="00B050"/>
                </a:solidFill>
              </a:ln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4" name="Picture 6" descr="Kurfuerstendamm (2)"/>
          <p:cNvPicPr>
            <a:picLocks noChangeAspect="1" noChangeArrowheads="1"/>
          </p:cNvPicPr>
          <p:nvPr/>
        </p:nvPicPr>
        <p:blipFill>
          <a:blip r:embed="rId3"/>
          <a:srcRect l="2796" t="2424" r="2797" b="3017"/>
          <a:stretch>
            <a:fillRect/>
          </a:stretch>
        </p:blipFill>
        <p:spPr bwMode="auto">
          <a:xfrm>
            <a:off x="2143125" y="1785938"/>
            <a:ext cx="4848225" cy="3708400"/>
          </a:xfrm>
          <a:prstGeom prst="rect">
            <a:avLst/>
          </a:prstGeom>
          <a:ln w="38100" cap="sq">
            <a:solidFill>
              <a:srgbClr val="00B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Управляющая кнопка: справка 5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   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Kultur</a:t>
            </a:r>
            <a:r>
              <a:rPr lang="ru-R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- 50</a:t>
            </a:r>
            <a:endParaRPr lang="ru-RU" sz="3600" dirty="0"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5984" y="857232"/>
            <a:ext cx="4714908" cy="1034129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</a:t>
            </a:r>
            <a:r>
              <a:rPr lang="en-US" sz="3600" dirty="0" err="1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Stra</a:t>
            </a:r>
            <a:r>
              <a:rPr lang="el-GR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β</a:t>
            </a:r>
            <a:r>
              <a:rPr lang="en-US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en, </a:t>
            </a:r>
            <a:r>
              <a:rPr lang="en-US" sz="3600" dirty="0" err="1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Plätze</a:t>
            </a:r>
            <a:r>
              <a:rPr lang="ru-RU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</a:t>
            </a:r>
            <a:r>
              <a:rPr lang="en-US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5</a:t>
            </a:r>
            <a:r>
              <a:rPr lang="ru-RU" sz="3600" dirty="0">
                <a:ln>
                  <a:solidFill>
                    <a:srgbClr val="CC3300"/>
                  </a:solidFill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0</a:t>
            </a:r>
            <a:endParaRPr lang="ru-RU" sz="3600" dirty="0">
              <a:ln>
                <a:solidFill>
                  <a:srgbClr val="CC3300"/>
                </a:solidFill>
              </a:ln>
              <a:solidFill>
                <a:srgbClr val="FF3300"/>
              </a:solidFill>
              <a:cs typeface="+mn-cs"/>
            </a:endParaRPr>
          </a:p>
        </p:txBody>
      </p:sp>
      <p:sp>
        <p:nvSpPr>
          <p:cNvPr id="39943" name="Прямоугольник 8"/>
          <p:cNvSpPr>
            <a:spLocks noChangeArrowheads="1"/>
          </p:cNvSpPr>
          <p:nvPr/>
        </p:nvSpPr>
        <p:spPr bwMode="auto">
          <a:xfrm>
            <a:off x="1357313" y="2714625"/>
            <a:ext cx="6500812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3200">
                <a:solidFill>
                  <a:srgbClr val="0033CC"/>
                </a:solidFill>
              </a:rPr>
              <a:t>Nirgendwo sonst in der Welt können 2500 Tonnen Stahl und Glas schöner funkeln als über dem Sony Center an diesem Platz. </a:t>
            </a:r>
            <a:endParaRPr lang="ru-RU" sz="320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714612" y="428604"/>
            <a:ext cx="36729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660066"/>
                  </a:solidFill>
                </a:ln>
                <a:solidFill>
                  <a:srgbClr val="CC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der Potsdamerplatz</a:t>
            </a:r>
            <a:endParaRPr lang="ru-RU" sz="3200" dirty="0">
              <a:ln>
                <a:solidFill>
                  <a:srgbClr val="660066"/>
                </a:solidFill>
              </a:ln>
              <a:solidFill>
                <a:srgbClr val="CC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4" name="Picture 8" descr="potsdamer-platz-20040601_dx_1334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 l="1006" t="1961" r="1941" b="1960"/>
          <a:stretch>
            <a:fillRect/>
          </a:stretch>
        </p:blipFill>
        <p:spPr>
          <a:xfrm>
            <a:off x="2071688" y="1714500"/>
            <a:ext cx="4892675" cy="3995738"/>
          </a:xfrm>
          <a:ln w="38100" cap="sq">
            <a:solidFill>
              <a:srgbClr val="990099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Управляющая кнопка: справка 6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FF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  <a:r>
              <a:rPr lang="en-US" sz="3600" dirty="0" err="1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Kirchen</a:t>
            </a:r>
            <a:r>
              <a:rPr lang="en-US" sz="3600" dirty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, Dome</a:t>
            </a:r>
            <a:r>
              <a:rPr lang="ru-RU" sz="3600" dirty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- 10</a:t>
            </a:r>
            <a:endParaRPr lang="ru-RU" sz="3600" dirty="0">
              <a:ln>
                <a:solidFill>
                  <a:srgbClr val="CC3300"/>
                </a:solidFill>
              </a:ln>
              <a:solidFill>
                <a:srgbClr val="FF6600"/>
              </a:solidFill>
              <a:cs typeface="+mn-cs"/>
            </a:endParaRPr>
          </a:p>
        </p:txBody>
      </p:sp>
      <p:sp>
        <p:nvSpPr>
          <p:cNvPr id="41988" name="Прямоугольник 4"/>
          <p:cNvSpPr>
            <a:spLocks noChangeArrowheads="1"/>
          </p:cNvSpPr>
          <p:nvPr/>
        </p:nvSpPr>
        <p:spPr bwMode="auto">
          <a:xfrm>
            <a:off x="1857375" y="2571750"/>
            <a:ext cx="55721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3200">
                <a:solidFill>
                  <a:srgbClr val="0033CC"/>
                </a:solidFill>
              </a:rPr>
              <a:t>Er befindet sich gegenüber dem Französischen Dom auf dem Gendarmenmarkt.</a:t>
            </a:r>
            <a:endParaRPr lang="ru-RU" sz="320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692150"/>
            <a:ext cx="8229600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sz="36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600" dirty="0" smtClean="0">
                <a:latin typeface="Times New Roman" pitchFamily="18" charset="0"/>
              </a:rPr>
              <a:t>      </a:t>
            </a:r>
            <a:endParaRPr lang="ru-RU" sz="3600" b="1" dirty="0" smtClean="0">
              <a:latin typeface="Times New Roman" pitchFamily="18" charset="0"/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786050" y="428604"/>
            <a:ext cx="35589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FF0000"/>
                  </a:solidFill>
                </a:ln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der Deutsche Dom</a:t>
            </a:r>
            <a:endParaRPr lang="ru-RU" sz="3200" dirty="0">
              <a:ln>
                <a:solidFill>
                  <a:srgbClr val="FF0000"/>
                </a:solidFill>
              </a:ln>
              <a:solidFill>
                <a:srgbClr val="FF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5" name="Picture 7" descr="5214_137139946473_679446473_3246087_5383410_n"/>
          <p:cNvPicPr>
            <a:picLocks noChangeAspect="1" noChangeArrowheads="1"/>
          </p:cNvPicPr>
          <p:nvPr/>
        </p:nvPicPr>
        <p:blipFill>
          <a:blip r:embed="rId3"/>
          <a:srcRect l="857" t="2273" r="1754" b="2272"/>
          <a:stretch>
            <a:fillRect/>
          </a:stretch>
        </p:blipFill>
        <p:spPr bwMode="auto">
          <a:xfrm>
            <a:off x="2071688" y="1714500"/>
            <a:ext cx="5003800" cy="3624263"/>
          </a:xfrm>
          <a:prstGeom prst="rect">
            <a:avLst/>
          </a:prstGeom>
          <a:noFill/>
          <a:ln w="38100" cap="sq">
            <a:solidFill>
              <a:srgbClr val="FF9900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Управляющая кнопка: справка 5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FF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  <a:r>
              <a:rPr lang="en-US" sz="3600" dirty="0" err="1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Kirchen</a:t>
            </a:r>
            <a:r>
              <a:rPr lang="en-US" sz="3600" dirty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, Dome</a:t>
            </a:r>
            <a:r>
              <a:rPr lang="ru-RU" sz="3600" dirty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</a:t>
            </a:r>
            <a:r>
              <a:rPr lang="en-US" sz="3600" dirty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2</a:t>
            </a:r>
            <a:r>
              <a:rPr lang="ru-RU" sz="3600" dirty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0</a:t>
            </a:r>
            <a:endParaRPr lang="ru-RU" sz="3600" dirty="0">
              <a:ln>
                <a:solidFill>
                  <a:srgbClr val="CC3300"/>
                </a:solidFill>
              </a:ln>
              <a:solidFill>
                <a:srgbClr val="FF6600"/>
              </a:solidFill>
              <a:cs typeface="+mn-cs"/>
            </a:endParaRPr>
          </a:p>
        </p:txBody>
      </p:sp>
      <p:sp>
        <p:nvSpPr>
          <p:cNvPr id="44036" name="Rectangle 1"/>
          <p:cNvSpPr>
            <a:spLocks noChangeArrowheads="1"/>
          </p:cNvSpPr>
          <p:nvPr/>
        </p:nvSpPr>
        <p:spPr bwMode="auto">
          <a:xfrm>
            <a:off x="1928813" y="2571750"/>
            <a:ext cx="5214937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de-DE" sz="3200">
                <a:solidFill>
                  <a:srgbClr val="0033CC"/>
                </a:solidFill>
              </a:rPr>
              <a:t>Er befindet sich gegenüber dem </a:t>
            </a:r>
            <a:r>
              <a:rPr lang="en-US" sz="3200">
                <a:solidFill>
                  <a:srgbClr val="0033CC"/>
                </a:solidFill>
              </a:rPr>
              <a:t>Deutschen</a:t>
            </a:r>
            <a:r>
              <a:rPr lang="de-DE" sz="3200">
                <a:solidFill>
                  <a:srgbClr val="0033CC"/>
                </a:solidFill>
              </a:rPr>
              <a:t> Dom.</a:t>
            </a:r>
            <a:endParaRPr lang="ru-RU" sz="320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500298" y="428604"/>
            <a:ext cx="41787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0033CC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der Französische Dom</a:t>
            </a:r>
            <a:endParaRPr lang="ru-RU" sz="3200" dirty="0">
              <a:ln>
                <a:solidFill>
                  <a:srgbClr val="0033CC"/>
                </a:solidFill>
              </a:ln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4" name="Picture 6" descr="Franzoesischer_Dom"/>
          <p:cNvPicPr>
            <a:picLocks noChangeAspect="1" noChangeArrowheads="1"/>
          </p:cNvPicPr>
          <p:nvPr/>
        </p:nvPicPr>
        <p:blipFill>
          <a:blip r:embed="rId3"/>
          <a:srcRect l="2419" t="5335" r="3226" b="3971"/>
          <a:stretch>
            <a:fillRect/>
          </a:stretch>
        </p:blipFill>
        <p:spPr bwMode="auto">
          <a:xfrm>
            <a:off x="2214563" y="1643063"/>
            <a:ext cx="4789487" cy="3132137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Управляющая кнопка: справка 5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FF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  <a:r>
              <a:rPr lang="en-US" sz="3600" dirty="0" err="1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Kirchen</a:t>
            </a:r>
            <a:r>
              <a:rPr lang="en-US" sz="3600" dirty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, Dome</a:t>
            </a:r>
            <a:r>
              <a:rPr lang="ru-RU" sz="3600" dirty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</a:t>
            </a:r>
            <a:r>
              <a:rPr lang="en-US" sz="3600" dirty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3</a:t>
            </a:r>
            <a:r>
              <a:rPr lang="ru-RU" sz="3600" dirty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0</a:t>
            </a:r>
            <a:endParaRPr lang="ru-RU" sz="3600" dirty="0">
              <a:ln>
                <a:solidFill>
                  <a:srgbClr val="CC3300"/>
                </a:solidFill>
              </a:ln>
              <a:solidFill>
                <a:srgbClr val="FF6600"/>
              </a:solidFill>
              <a:cs typeface="+mn-cs"/>
            </a:endParaRPr>
          </a:p>
        </p:txBody>
      </p:sp>
      <p:sp>
        <p:nvSpPr>
          <p:cNvPr id="46084" name="Прямоугольник 6"/>
          <p:cNvSpPr>
            <a:spLocks noChangeArrowheads="1"/>
          </p:cNvSpPr>
          <p:nvPr/>
        </p:nvSpPr>
        <p:spPr bwMode="auto">
          <a:xfrm>
            <a:off x="1214438" y="2786063"/>
            <a:ext cx="6715125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3200">
                <a:solidFill>
                  <a:srgbClr val="0033CC"/>
                </a:solidFill>
              </a:rPr>
              <a:t>Dieser Dom auf der Museumsinsel gehört zu den bedeutendsten protestantischen Kirchenbauten in Deutschland.</a:t>
            </a:r>
            <a:endParaRPr lang="ru-RU" sz="320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692150"/>
            <a:ext cx="8229600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sz="36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600" dirty="0" smtClean="0">
                <a:latin typeface="Times New Roman" pitchFamily="18" charset="0"/>
              </a:rPr>
              <a:t>      </a:t>
            </a:r>
            <a:endParaRPr lang="ru-RU" sz="3600" b="1" dirty="0" smtClean="0">
              <a:latin typeface="Times New Roman" pitchFamily="18" charset="0"/>
            </a:endParaRPr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928926" y="428604"/>
            <a:ext cx="32696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800000"/>
                  </a:solidFill>
                </a:ln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der Berliner Dom</a:t>
            </a:r>
            <a:endParaRPr lang="ru-RU" sz="3200" dirty="0">
              <a:ln>
                <a:solidFill>
                  <a:srgbClr val="800000"/>
                </a:solidFill>
              </a:ln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7" name="Picture 8" descr="berliner-dom"/>
          <p:cNvPicPr>
            <a:picLocks noChangeAspect="1" noChangeArrowheads="1"/>
          </p:cNvPicPr>
          <p:nvPr/>
        </p:nvPicPr>
        <p:blipFill>
          <a:blip r:embed="rId3"/>
          <a:srcRect l="1078" t="2365" r="1877" b="3048"/>
          <a:stretch>
            <a:fillRect/>
          </a:stretch>
        </p:blipFill>
        <p:spPr bwMode="auto">
          <a:xfrm>
            <a:off x="2143125" y="1643063"/>
            <a:ext cx="4908550" cy="3635375"/>
          </a:xfrm>
          <a:prstGeom prst="rect">
            <a:avLst/>
          </a:prstGeom>
          <a:ln w="38100" cap="sq">
            <a:solidFill>
              <a:srgbClr val="CC33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Управляющая кнопка: справка 6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FF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  <a:r>
              <a:rPr lang="en-US" sz="3600" dirty="0" err="1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Kirchen</a:t>
            </a:r>
            <a:r>
              <a:rPr lang="en-US" sz="3600" dirty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, Dome</a:t>
            </a:r>
            <a:r>
              <a:rPr lang="ru-RU" sz="3600" dirty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</a:t>
            </a:r>
            <a:r>
              <a:rPr lang="en-US" sz="3600" dirty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4</a:t>
            </a:r>
            <a:r>
              <a:rPr lang="ru-RU" sz="3600" dirty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0</a:t>
            </a:r>
            <a:endParaRPr lang="ru-RU" sz="3600" dirty="0">
              <a:ln>
                <a:solidFill>
                  <a:srgbClr val="CC3300"/>
                </a:solidFill>
              </a:ln>
              <a:solidFill>
                <a:srgbClr val="FF6600"/>
              </a:solidFill>
              <a:cs typeface="+mn-cs"/>
            </a:endParaRPr>
          </a:p>
        </p:txBody>
      </p:sp>
      <p:sp>
        <p:nvSpPr>
          <p:cNvPr id="48132" name="Прямоугольник 7"/>
          <p:cNvSpPr>
            <a:spLocks noChangeArrowheads="1"/>
          </p:cNvSpPr>
          <p:nvPr/>
        </p:nvSpPr>
        <p:spPr bwMode="auto">
          <a:xfrm>
            <a:off x="1500188" y="2786063"/>
            <a:ext cx="6215062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3200">
                <a:solidFill>
                  <a:srgbClr val="0033CC"/>
                </a:solidFill>
              </a:rPr>
              <a:t>Sie ist eine der ältesten noch sakral genutzten Kirchen Berlins.</a:t>
            </a:r>
            <a:endParaRPr lang="ru-RU" sz="320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Управляющая кнопка: домой 8">
            <a:hlinkClick r:id="rId3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Управляющая кнопка: справка 9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CC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    </a:t>
            </a:r>
            <a:r>
              <a:rPr lang="en-US" sz="3600" dirty="0" err="1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Kultur</a:t>
            </a:r>
            <a:r>
              <a:rPr lang="ru-RU" sz="3600" dirty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- 10</a:t>
            </a:r>
            <a:endParaRPr lang="ru-RU" sz="3600" dirty="0">
              <a:ln>
                <a:solidFill>
                  <a:srgbClr val="800000"/>
                </a:solidFill>
              </a:ln>
              <a:cs typeface="+mn-cs"/>
            </a:endParaRPr>
          </a:p>
        </p:txBody>
      </p:sp>
      <p:sp>
        <p:nvSpPr>
          <p:cNvPr id="19460" name="Прямоугольник 7"/>
          <p:cNvSpPr>
            <a:spLocks noChangeArrowheads="1"/>
          </p:cNvSpPr>
          <p:nvPr/>
        </p:nvSpPr>
        <p:spPr bwMode="auto">
          <a:xfrm>
            <a:off x="1071563" y="2357438"/>
            <a:ext cx="7072312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3200">
                <a:solidFill>
                  <a:srgbClr val="0033CC"/>
                </a:solidFill>
              </a:rPr>
              <a:t>Dieses Museum ist Teil des Museumsensembles auf der Berliner Museumsinsel. Es wurde zwischen 1910 und 1930 für den entdeckten Pergamonaltar erbaut.</a:t>
            </a:r>
            <a:endParaRPr lang="ru-RU" sz="320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928926" y="428604"/>
            <a:ext cx="31498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FF0000"/>
                  </a:solidFill>
                </a:ln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die Marienkirche</a:t>
            </a:r>
            <a:endParaRPr lang="ru-RU" sz="3200" dirty="0">
              <a:ln>
                <a:solidFill>
                  <a:srgbClr val="FF0000"/>
                </a:solidFill>
              </a:ln>
              <a:solidFill>
                <a:srgbClr val="FF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4" name="Picture 7" descr="Marienkirche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 l="1615" t="2267" r="3121" b="2518"/>
          <a:stretch>
            <a:fillRect/>
          </a:stretch>
        </p:blipFill>
        <p:spPr>
          <a:xfrm>
            <a:off x="2071688" y="1714500"/>
            <a:ext cx="5006975" cy="3563938"/>
          </a:xfrm>
          <a:ln w="38100" cap="sq">
            <a:solidFill>
              <a:srgbClr val="FF6600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Управляющая кнопка: справка 6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FF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  <a:r>
              <a:rPr lang="en-US" sz="3600" dirty="0" err="1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Kirchen</a:t>
            </a:r>
            <a:r>
              <a:rPr lang="en-US" sz="3600" dirty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, Dome</a:t>
            </a:r>
            <a:r>
              <a:rPr lang="ru-RU" sz="3600" dirty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</a:t>
            </a:r>
            <a:r>
              <a:rPr lang="en-US" sz="3600" dirty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5</a:t>
            </a:r>
            <a:r>
              <a:rPr lang="ru-RU" sz="3600" dirty="0">
                <a:ln>
                  <a:solidFill>
                    <a:srgbClr val="CC33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0</a:t>
            </a:r>
            <a:endParaRPr lang="ru-RU" sz="3600" dirty="0">
              <a:ln>
                <a:solidFill>
                  <a:srgbClr val="CC3300"/>
                </a:solidFill>
              </a:ln>
              <a:solidFill>
                <a:srgbClr val="FF6600"/>
              </a:solidFill>
              <a:cs typeface="+mn-cs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714375" y="2714625"/>
            <a:ext cx="7645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de-DE" sz="3200" dirty="0">
                <a:solidFill>
                  <a:srgbClr val="0033CC"/>
                </a:solidFill>
                <a:latin typeface="+mn-lt"/>
                <a:ea typeface="Times New Roman" pitchFamily="18" charset="0"/>
                <a:cs typeface="Arial" pitchFamily="34" charset="0"/>
              </a:rPr>
              <a:t>Diese evangelische Kirche geriet durch die Luftangriffe gegen Berlin in der Nacht </a:t>
            </a:r>
            <a:endParaRPr lang="ru-RU" sz="3200" dirty="0">
              <a:solidFill>
                <a:srgbClr val="0033CC"/>
              </a:solidFill>
              <a:latin typeface="+mn-lt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de-DE" sz="3200" dirty="0">
                <a:solidFill>
                  <a:srgbClr val="0033CC"/>
                </a:solidFill>
                <a:latin typeface="+mn-lt"/>
                <a:ea typeface="Times New Roman" pitchFamily="18" charset="0"/>
                <a:cs typeface="Arial" pitchFamily="34" charset="0"/>
              </a:rPr>
              <a:t>zum 23. November 1943 in Brand.</a:t>
            </a:r>
            <a:endParaRPr lang="de-DE" sz="3200" dirty="0">
              <a:solidFill>
                <a:srgbClr val="0033CC"/>
              </a:solidFill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071538" y="428604"/>
            <a:ext cx="69306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008000"/>
                  </a:solidFill>
                </a:ln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die Kaiser-Wilhelm-Gedächtnis-Kirche</a:t>
            </a:r>
            <a:endParaRPr lang="ru-RU" sz="3200" dirty="0">
              <a:ln>
                <a:solidFill>
                  <a:srgbClr val="008000"/>
                </a:solidFill>
              </a:ln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4" name="Picture 7" descr="220px-Ged%C3%A4chtniskirche1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 l="2272" t="887" r="2273" b="1928"/>
          <a:stretch>
            <a:fillRect/>
          </a:stretch>
        </p:blipFill>
        <p:spPr>
          <a:xfrm>
            <a:off x="2928938" y="1714500"/>
            <a:ext cx="3213100" cy="4284663"/>
          </a:xfrm>
          <a:ln w="38100" cap="sq">
            <a:solidFill>
              <a:srgbClr val="00B050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Управляющая кнопка: справка 6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CC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  </a:t>
            </a:r>
            <a:r>
              <a:rPr lang="en-US" sz="3600" dirty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Geschichte</a:t>
            </a:r>
            <a:r>
              <a:rPr lang="ru-RU" sz="3600" dirty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- 10</a:t>
            </a:r>
            <a:endParaRPr lang="ru-RU" sz="3600" dirty="0">
              <a:ln>
                <a:solidFill>
                  <a:srgbClr val="008000"/>
                </a:solidFill>
              </a:ln>
              <a:solidFill>
                <a:srgbClr val="00B050"/>
              </a:solidFill>
              <a:cs typeface="+mn-cs"/>
            </a:endParaRPr>
          </a:p>
        </p:txBody>
      </p:sp>
      <p:sp>
        <p:nvSpPr>
          <p:cNvPr id="52228" name="Прямоугольник 4"/>
          <p:cNvSpPr>
            <a:spLocks noChangeArrowheads="1"/>
          </p:cNvSpPr>
          <p:nvPr/>
        </p:nvSpPr>
        <p:spPr bwMode="auto">
          <a:xfrm>
            <a:off x="1428750" y="2643188"/>
            <a:ext cx="6429375" cy="233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3200">
                <a:solidFill>
                  <a:srgbClr val="0033CC"/>
                </a:solidFill>
                <a:cs typeface="Times New Roman" pitchFamily="18" charset="0"/>
              </a:rPr>
              <a:t>Dieses Gebäude wurde nach dem Zweiten Weltkrieg bekannt. </a:t>
            </a:r>
            <a:r>
              <a:rPr lang="de-DE" sz="3200">
                <a:solidFill>
                  <a:srgbClr val="0033CC"/>
                </a:solidFill>
              </a:rPr>
              <a:t>Seit 1999 ist es Sitz des Deutschen Bundestages.</a:t>
            </a:r>
            <a:endParaRPr lang="ru-RU" sz="3200">
              <a:solidFill>
                <a:srgbClr val="0033CC"/>
              </a:solidFill>
            </a:endParaRPr>
          </a:p>
          <a:p>
            <a:endParaRPr lang="ru-RU"/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214678" y="428604"/>
            <a:ext cx="26442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FF0000"/>
                  </a:solidFill>
                </a:ln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der Reichstag</a:t>
            </a:r>
            <a:endParaRPr lang="ru-RU" sz="3200" dirty="0">
              <a:ln>
                <a:solidFill>
                  <a:srgbClr val="FF0000"/>
                </a:solidFill>
              </a:ln>
              <a:solidFill>
                <a:srgbClr val="FF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4" name="Picture 6" descr="Reichsta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25" y="1714500"/>
            <a:ext cx="4827588" cy="3995738"/>
          </a:xfrm>
          <a:prstGeom prst="rect">
            <a:avLst/>
          </a:prstGeom>
          <a:ln w="38100" cap="sq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Управляющая кнопка: справка 2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CC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  </a:t>
            </a:r>
            <a:r>
              <a:rPr lang="en-US" sz="3600" dirty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Geschichte</a:t>
            </a:r>
            <a:r>
              <a:rPr lang="ru-RU" sz="3600" dirty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</a:t>
            </a:r>
            <a:r>
              <a:rPr lang="en-US" sz="3600" dirty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2</a:t>
            </a:r>
            <a:r>
              <a:rPr lang="ru-RU" sz="3600" dirty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0</a:t>
            </a:r>
            <a:endParaRPr lang="ru-RU" sz="3600" dirty="0">
              <a:ln>
                <a:solidFill>
                  <a:srgbClr val="008000"/>
                </a:solidFill>
              </a:ln>
              <a:solidFill>
                <a:srgbClr val="00B050"/>
              </a:solidFill>
              <a:cs typeface="+mn-cs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500063" y="2571750"/>
            <a:ext cx="8072437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de-DE" sz="3200" dirty="0">
                <a:solidFill>
                  <a:srgbClr val="0033CC"/>
                </a:solidFill>
                <a:latin typeface="+mn-lt"/>
                <a:ea typeface="Times New Roman" pitchFamily="18" charset="0"/>
                <a:cs typeface="Arial" pitchFamily="34" charset="0"/>
              </a:rPr>
              <a:t>Der Name des liberalen preußischen Bildungsreformers und Sprachwissenschaftlers, der die erste Berliner Universität gründete.</a:t>
            </a:r>
            <a:endParaRPr lang="de-DE" sz="3200" dirty="0">
              <a:solidFill>
                <a:srgbClr val="0033CC"/>
              </a:solidFill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428860" y="428604"/>
            <a:ext cx="43015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Wilhelm von Humboldt</a:t>
            </a:r>
            <a:endParaRPr lang="ru-RU" sz="3200" dirty="0">
              <a:ln>
                <a:solidFill>
                  <a:srgbClr val="FFC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4" name="Picture 6" descr="Humboldt-Universität"/>
          <p:cNvPicPr>
            <a:picLocks noChangeAspect="1" noChangeArrowheads="1"/>
          </p:cNvPicPr>
          <p:nvPr/>
        </p:nvPicPr>
        <p:blipFill>
          <a:blip r:embed="rId3"/>
          <a:srcRect l="2517" t="2322" r="2518" b="2476"/>
          <a:stretch>
            <a:fillRect/>
          </a:stretch>
        </p:blipFill>
        <p:spPr bwMode="auto">
          <a:xfrm>
            <a:off x="2071688" y="1714500"/>
            <a:ext cx="4854575" cy="3492500"/>
          </a:xfrm>
          <a:prstGeom prst="rect">
            <a:avLst/>
          </a:prstGeom>
          <a:ln w="381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Управляющая кнопка: справка 2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CC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  </a:t>
            </a:r>
            <a:r>
              <a:rPr lang="en-US" sz="3600" dirty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Geschichte</a:t>
            </a:r>
            <a:r>
              <a:rPr lang="ru-RU" sz="3600" dirty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</a:t>
            </a:r>
            <a:r>
              <a:rPr lang="en-US" sz="3600" dirty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3</a:t>
            </a:r>
            <a:r>
              <a:rPr lang="ru-RU" sz="3600" dirty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0</a:t>
            </a:r>
            <a:endParaRPr lang="ru-RU" sz="3600" dirty="0">
              <a:ln>
                <a:solidFill>
                  <a:srgbClr val="008000"/>
                </a:solidFill>
              </a:ln>
              <a:solidFill>
                <a:srgbClr val="00B050"/>
              </a:solidFill>
              <a:cs typeface="+mn-cs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500188" y="2500313"/>
            <a:ext cx="6072187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de-DE" sz="3200" dirty="0">
                <a:solidFill>
                  <a:srgbClr val="0033CC"/>
                </a:solidFill>
                <a:latin typeface="+mn-lt"/>
                <a:ea typeface="Times New Roman" pitchFamily="18" charset="0"/>
                <a:cs typeface="Arial" pitchFamily="34" charset="0"/>
              </a:rPr>
              <a:t>Sie wurde nach dem Sieg Preußens im Deutsch-Dänischen Krieg 1864 erbaut.</a:t>
            </a:r>
            <a:endParaRPr lang="de-DE" sz="3200" dirty="0">
              <a:solidFill>
                <a:srgbClr val="0033CC"/>
              </a:solidFill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1802" y="428604"/>
            <a:ext cx="30075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008000"/>
                  </a:solidFill>
                </a:ln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die Siegessäule</a:t>
            </a:r>
            <a:endParaRPr lang="ru-RU" sz="3200" dirty="0">
              <a:ln>
                <a:solidFill>
                  <a:srgbClr val="008000"/>
                </a:solidFill>
              </a:ln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4" name="Picture 6" descr="Siegessaeul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50" y="1714500"/>
            <a:ext cx="5135563" cy="3851275"/>
          </a:xfrm>
          <a:prstGeom prst="rect">
            <a:avLst/>
          </a:prstGeom>
          <a:ln w="38100" cap="sq">
            <a:solidFill>
              <a:srgbClr val="33CC33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Управляющая кнопка: справка 2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CC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  </a:t>
            </a:r>
            <a:r>
              <a:rPr lang="en-US" sz="3600" dirty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Geschichte</a:t>
            </a:r>
            <a:r>
              <a:rPr lang="ru-RU" sz="3600" dirty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</a:t>
            </a:r>
            <a:r>
              <a:rPr lang="en-US" sz="3600" dirty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4</a:t>
            </a:r>
            <a:r>
              <a:rPr lang="ru-RU" sz="3600" dirty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0</a:t>
            </a:r>
            <a:endParaRPr lang="ru-RU" sz="3600" dirty="0">
              <a:ln>
                <a:solidFill>
                  <a:srgbClr val="008000"/>
                </a:solidFill>
              </a:ln>
              <a:solidFill>
                <a:srgbClr val="00B050"/>
              </a:solidFill>
              <a:cs typeface="+mn-cs"/>
            </a:endParaRPr>
          </a:p>
        </p:txBody>
      </p:sp>
      <p:sp>
        <p:nvSpPr>
          <p:cNvPr id="58372" name="Прямоугольник 6"/>
          <p:cNvSpPr>
            <a:spLocks noChangeArrowheads="1"/>
          </p:cNvSpPr>
          <p:nvPr/>
        </p:nvSpPr>
        <p:spPr bwMode="auto">
          <a:xfrm>
            <a:off x="1214438" y="2857500"/>
            <a:ext cx="6858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3200">
                <a:solidFill>
                  <a:srgbClr val="0033CC"/>
                </a:solidFill>
              </a:rPr>
              <a:t>Das Sowjetische Ehrenmal in diesem Park ist eine Gedenkstätte in Berlin.</a:t>
            </a:r>
            <a:endParaRPr lang="ru-RU" sz="320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285984" y="428604"/>
            <a:ext cx="45590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660066"/>
                  </a:solidFill>
                </a:ln>
                <a:solidFill>
                  <a:srgbClr val="CC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das Pergamonmuseum  </a:t>
            </a:r>
            <a:endParaRPr lang="ru-RU" sz="3200" dirty="0">
              <a:ln>
                <a:solidFill>
                  <a:srgbClr val="660066"/>
                </a:solidFill>
              </a:ln>
              <a:solidFill>
                <a:srgbClr val="CC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8" name="Picture 7" descr="pergamon-museum-berlin-d1653"/>
          <p:cNvPicPr>
            <a:picLocks noChangeAspect="1" noChangeArrowheads="1"/>
          </p:cNvPicPr>
          <p:nvPr/>
        </p:nvPicPr>
        <p:blipFill>
          <a:blip r:embed="rId4"/>
          <a:srcRect l="1090" t="2041" r="2481" b="2040"/>
          <a:stretch>
            <a:fillRect/>
          </a:stretch>
        </p:blipFill>
        <p:spPr bwMode="auto">
          <a:xfrm>
            <a:off x="2143125" y="1714500"/>
            <a:ext cx="4851400" cy="4000500"/>
          </a:xfrm>
          <a:prstGeom prst="rect">
            <a:avLst/>
          </a:prstGeom>
          <a:noFill/>
          <a:ln w="38100" cap="sq">
            <a:solidFill>
              <a:srgbClr val="990099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 advClick="0">
    <p:diamond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714612" y="428604"/>
            <a:ext cx="36377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0033CC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der Treptower Park</a:t>
            </a:r>
            <a:endParaRPr lang="ru-RU" sz="3200" dirty="0">
              <a:ln>
                <a:solidFill>
                  <a:srgbClr val="0033CC"/>
                </a:solidFill>
              </a:ln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4" name="Picture 6" descr="Treptow_Ehrenm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88" y="1714500"/>
            <a:ext cx="4943475" cy="3708400"/>
          </a:xfrm>
          <a:prstGeom prst="rect">
            <a:avLst/>
          </a:prstGeom>
          <a:ln w="38100" cap="sq">
            <a:solidFill>
              <a:srgbClr val="00B0F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Управляющая кнопка: справка 2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CC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  </a:t>
            </a:r>
            <a:r>
              <a:rPr lang="en-US" sz="3600" dirty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Geschichte</a:t>
            </a:r>
            <a:r>
              <a:rPr lang="ru-RU" sz="3600" dirty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</a:t>
            </a:r>
            <a:r>
              <a:rPr lang="en-US" sz="3600" dirty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5</a:t>
            </a:r>
            <a:r>
              <a:rPr lang="ru-RU" sz="3600" dirty="0">
                <a:ln>
                  <a:solidFill>
                    <a:srgbClr val="008000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0</a:t>
            </a:r>
            <a:endParaRPr lang="ru-RU" sz="3600" dirty="0">
              <a:ln>
                <a:solidFill>
                  <a:srgbClr val="008000"/>
                </a:solidFill>
              </a:ln>
              <a:solidFill>
                <a:srgbClr val="00B050"/>
              </a:solidFill>
              <a:cs typeface="+mn-cs"/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1143000" y="2571750"/>
            <a:ext cx="6643688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de-DE" sz="3200" dirty="0">
                <a:solidFill>
                  <a:srgbClr val="0033CC"/>
                </a:solidFill>
                <a:latin typeface="+mn-lt"/>
                <a:ea typeface="Times New Roman" pitchFamily="18" charset="0"/>
                <a:cs typeface="Arial" pitchFamily="34" charset="0"/>
              </a:rPr>
              <a:t>Das älteste Wohngebiet Berlins, eine Art Freilichtmuseum des zerstörten Alt-Berlins.</a:t>
            </a:r>
            <a:endParaRPr lang="de-DE" sz="3200" dirty="0">
              <a:solidFill>
                <a:srgbClr val="0033CC"/>
              </a:solidFill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928926" y="428604"/>
            <a:ext cx="32476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008000"/>
                  </a:solidFill>
                </a:ln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das Nikolaiviertel</a:t>
            </a:r>
            <a:endParaRPr lang="ru-RU" sz="3200" dirty="0">
              <a:ln>
                <a:solidFill>
                  <a:srgbClr val="008000"/>
                </a:solidFill>
              </a:ln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4" name="Picture 7" descr="tv-tower-panorama-nikolai-kirche"/>
          <p:cNvPicPr>
            <a:picLocks noChangeAspect="1" noChangeArrowheads="1"/>
          </p:cNvPicPr>
          <p:nvPr/>
        </p:nvPicPr>
        <p:blipFill>
          <a:blip r:embed="rId3"/>
          <a:srcRect l="1739" t="1968" r="1740" b="3585"/>
          <a:stretch>
            <a:fillRect/>
          </a:stretch>
        </p:blipFill>
        <p:spPr bwMode="auto">
          <a:xfrm>
            <a:off x="2500313" y="1643063"/>
            <a:ext cx="4054475" cy="3671887"/>
          </a:xfrm>
          <a:prstGeom prst="rect">
            <a:avLst/>
          </a:prstGeom>
          <a:ln w="38100" cap="sq">
            <a:solidFill>
              <a:srgbClr val="0066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Управляющая кнопка: справка 2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071670" y="857232"/>
            <a:ext cx="4929222" cy="1034129"/>
          </a:xfrm>
          <a:prstGeom prst="rect">
            <a:avLst/>
          </a:prstGeom>
          <a:solidFill>
            <a:srgbClr val="CC99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3600" dirty="0" err="1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Berühmte</a:t>
            </a:r>
            <a:r>
              <a:rPr lang="en-US" sz="3600" dirty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</a:t>
            </a:r>
            <a:r>
              <a:rPr lang="en-US" sz="3600" dirty="0" err="1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Bauten</a:t>
            </a:r>
            <a:r>
              <a:rPr lang="ru-RU" sz="3600" dirty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- 10</a:t>
            </a:r>
            <a:endParaRPr lang="ru-RU" sz="3600" dirty="0">
              <a:ln>
                <a:solidFill>
                  <a:srgbClr val="660066"/>
                </a:solidFill>
              </a:ln>
              <a:solidFill>
                <a:srgbClr val="990099"/>
              </a:solidFill>
              <a:cs typeface="+mn-cs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1214438" y="2571750"/>
            <a:ext cx="67151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de-DE" sz="3200" dirty="0">
                <a:solidFill>
                  <a:srgbClr val="0033CC"/>
                </a:solidFill>
                <a:latin typeface="+mn-lt"/>
                <a:ea typeface="Times New Roman" pitchFamily="18" charset="0"/>
                <a:cs typeface="Arial" pitchFamily="34" charset="0"/>
              </a:rPr>
              <a:t>Dieses Tor ist das wichtigste Wahrzeichen der Stadt und gleichzeitig ein nationales Symbol.</a:t>
            </a:r>
            <a:endParaRPr lang="de-DE" sz="3200" dirty="0">
              <a:solidFill>
                <a:srgbClr val="0033CC"/>
              </a:solidFill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428860" y="428604"/>
            <a:ext cx="43308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800000"/>
                  </a:solidFill>
                </a:ln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das Brandenburger Tor</a:t>
            </a:r>
            <a:endParaRPr lang="ru-RU" sz="3200" dirty="0">
              <a:ln>
                <a:solidFill>
                  <a:srgbClr val="800000"/>
                </a:solidFill>
              </a:ln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4" name="Picture 7" descr="Brandenburger%20Tor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 l="981" t="2319" r="1807" b="2577"/>
          <a:stretch>
            <a:fillRect/>
          </a:stretch>
        </p:blipFill>
        <p:spPr>
          <a:xfrm>
            <a:off x="2214563" y="1714500"/>
            <a:ext cx="4732337" cy="3527425"/>
          </a:xfrm>
          <a:ln w="38100" cap="sq">
            <a:solidFill>
              <a:srgbClr val="CC3300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Управляющая кнопка: справка 2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071670" y="857232"/>
            <a:ext cx="4929222" cy="1034129"/>
          </a:xfrm>
          <a:prstGeom prst="rect">
            <a:avLst/>
          </a:prstGeom>
          <a:solidFill>
            <a:srgbClr val="CC99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3600" dirty="0" err="1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Berühmte</a:t>
            </a:r>
            <a:r>
              <a:rPr lang="en-US" sz="3600" dirty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</a:t>
            </a:r>
            <a:r>
              <a:rPr lang="en-US" sz="3600" dirty="0" err="1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Bauten</a:t>
            </a:r>
            <a:r>
              <a:rPr lang="ru-RU" sz="3600" dirty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</a:t>
            </a:r>
            <a:r>
              <a:rPr lang="en-US" sz="3600" dirty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2</a:t>
            </a:r>
            <a:r>
              <a:rPr lang="ru-RU" sz="3600" dirty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0</a:t>
            </a:r>
            <a:endParaRPr lang="ru-RU" sz="3600" dirty="0">
              <a:ln>
                <a:solidFill>
                  <a:srgbClr val="660066"/>
                </a:solidFill>
              </a:ln>
              <a:solidFill>
                <a:srgbClr val="990099"/>
              </a:solidFill>
              <a:cs typeface="+mn-cs"/>
            </a:endParaRPr>
          </a:p>
        </p:txBody>
      </p:sp>
      <p:sp>
        <p:nvSpPr>
          <p:cNvPr id="64516" name="Прямоугольник 6"/>
          <p:cNvSpPr>
            <a:spLocks noChangeArrowheads="1"/>
          </p:cNvSpPr>
          <p:nvPr/>
        </p:nvSpPr>
        <p:spPr bwMode="auto">
          <a:xfrm>
            <a:off x="1285875" y="2786063"/>
            <a:ext cx="657225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3200">
                <a:solidFill>
                  <a:srgbClr val="0033CC"/>
                </a:solidFill>
              </a:rPr>
              <a:t>Dieser Turm ist das höchste Bauwerk Deutschlands und das vierthöchste Bauwerk Europas.</a:t>
            </a:r>
            <a:endParaRPr lang="ru-RU" sz="320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928926" y="428604"/>
            <a:ext cx="31904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0033CC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der Fernsehturm</a:t>
            </a:r>
            <a:endParaRPr lang="ru-RU" sz="3200" dirty="0">
              <a:ln>
                <a:solidFill>
                  <a:srgbClr val="0033CC"/>
                </a:solidFill>
              </a:ln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4" name="Picture 7" descr="fernsehturm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 l="1589" t="2045" r="2385" b="3863"/>
          <a:stretch>
            <a:fillRect/>
          </a:stretch>
        </p:blipFill>
        <p:spPr>
          <a:xfrm>
            <a:off x="2286000" y="1714500"/>
            <a:ext cx="4629150" cy="4176713"/>
          </a:xfrm>
          <a:ln w="38100" cap="sq">
            <a:solidFill>
              <a:srgbClr val="002060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Управляющая кнопка: справка 2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071670" y="857232"/>
            <a:ext cx="4929222" cy="1034129"/>
          </a:xfrm>
          <a:prstGeom prst="rect">
            <a:avLst/>
          </a:prstGeom>
          <a:solidFill>
            <a:srgbClr val="CC99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3600" dirty="0" err="1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Berühmte</a:t>
            </a:r>
            <a:r>
              <a:rPr lang="en-US" sz="3600" dirty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</a:t>
            </a:r>
            <a:r>
              <a:rPr lang="en-US" sz="3600" dirty="0" err="1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Bauten</a:t>
            </a:r>
            <a:r>
              <a:rPr lang="ru-RU" sz="3600" dirty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</a:t>
            </a:r>
            <a:r>
              <a:rPr lang="en-US" sz="3600" dirty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3</a:t>
            </a:r>
            <a:r>
              <a:rPr lang="ru-RU" sz="3600" dirty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0</a:t>
            </a:r>
            <a:endParaRPr lang="ru-RU" sz="3600" dirty="0">
              <a:ln>
                <a:solidFill>
                  <a:srgbClr val="660066"/>
                </a:solidFill>
              </a:ln>
              <a:solidFill>
                <a:srgbClr val="990099"/>
              </a:solidFill>
              <a:cs typeface="+mn-cs"/>
            </a:endParaRPr>
          </a:p>
        </p:txBody>
      </p:sp>
      <p:sp>
        <p:nvSpPr>
          <p:cNvPr id="66564" name="Прямоугольник 6"/>
          <p:cNvSpPr>
            <a:spLocks noChangeArrowheads="1"/>
          </p:cNvSpPr>
          <p:nvPr/>
        </p:nvSpPr>
        <p:spPr bwMode="auto">
          <a:xfrm>
            <a:off x="1143000" y="2571750"/>
            <a:ext cx="68580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3200">
                <a:solidFill>
                  <a:srgbClr val="0033CC"/>
                </a:solidFill>
              </a:rPr>
              <a:t>Dieses Rathaus ist Sitz des Berliner Senats und des Regierenden Bürgermeisters. Der Name des Gebäudes bezieht sich auf die Fassadengestaltung.</a:t>
            </a:r>
            <a:endParaRPr lang="ru-RU" sz="320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857488" y="428604"/>
            <a:ext cx="33507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das Rote Rathaus</a:t>
            </a:r>
            <a:endParaRPr lang="ru-RU" sz="3200" dirty="0">
              <a:ln>
                <a:solidFill>
                  <a:srgbClr val="FFC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4" name="Picture 7" descr="800px-Rotes_Rathaus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2143125" y="1643063"/>
            <a:ext cx="4854575" cy="3240087"/>
          </a:xfrm>
          <a:ln w="38100" cap="sq">
            <a:solidFill>
              <a:srgbClr val="FFC000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Управляющая кнопка: справка 2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071670" y="857232"/>
            <a:ext cx="4929222" cy="1034129"/>
          </a:xfrm>
          <a:prstGeom prst="rect">
            <a:avLst/>
          </a:prstGeom>
          <a:solidFill>
            <a:srgbClr val="CC99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3600" dirty="0" err="1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Berühmte</a:t>
            </a:r>
            <a:r>
              <a:rPr lang="en-US" sz="3600" dirty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</a:t>
            </a:r>
            <a:r>
              <a:rPr lang="en-US" sz="3600" dirty="0" err="1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Bauten</a:t>
            </a:r>
            <a:r>
              <a:rPr lang="ru-RU" sz="3600" dirty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</a:t>
            </a:r>
            <a:r>
              <a:rPr lang="en-US" sz="3600" dirty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4</a:t>
            </a:r>
            <a:r>
              <a:rPr lang="ru-RU" sz="3600" dirty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0</a:t>
            </a:r>
            <a:endParaRPr lang="ru-RU" sz="3600" dirty="0">
              <a:ln>
                <a:solidFill>
                  <a:srgbClr val="660066"/>
                </a:solidFill>
              </a:ln>
              <a:solidFill>
                <a:srgbClr val="990099"/>
              </a:solidFill>
              <a:cs typeface="+mn-cs"/>
            </a:endParaRPr>
          </a:p>
        </p:txBody>
      </p:sp>
      <p:sp>
        <p:nvSpPr>
          <p:cNvPr id="68612" name="Прямоугольник 7"/>
          <p:cNvSpPr>
            <a:spLocks noChangeArrowheads="1"/>
          </p:cNvSpPr>
          <p:nvPr/>
        </p:nvSpPr>
        <p:spPr bwMode="auto">
          <a:xfrm>
            <a:off x="928688" y="2571750"/>
            <a:ext cx="7215187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3200">
                <a:solidFill>
                  <a:srgbClr val="0033CC"/>
                </a:solidFill>
              </a:rPr>
              <a:t>Sie wurde 1969 auf dem Alexanderplatz aufgestellt. Sie zeigt die Uhrzeiten wichtiger Städte an.</a:t>
            </a:r>
            <a:endParaRPr lang="ru-RU" sz="320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692150"/>
            <a:ext cx="8229600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>
              <a:latin typeface="Times New Roman" pitchFamily="18" charset="0"/>
            </a:endParaRPr>
          </a:p>
        </p:txBody>
      </p:sp>
      <p:sp>
        <p:nvSpPr>
          <p:cNvPr id="98309" name="Rectangle 5"/>
          <p:cNvSpPr>
            <a:spLocks noChangeArrowheads="1"/>
          </p:cNvSpPr>
          <p:nvPr/>
        </p:nvSpPr>
        <p:spPr bwMode="auto">
          <a:xfrm>
            <a:off x="468313" y="69215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ru-RU" sz="32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23555" name="Прямоугольник 6"/>
          <p:cNvSpPr>
            <a:spLocks noChangeArrowheads="1"/>
          </p:cNvSpPr>
          <p:nvPr/>
        </p:nvSpPr>
        <p:spPr bwMode="auto">
          <a:xfrm>
            <a:off x="1214438" y="2357438"/>
            <a:ext cx="7072312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3200">
                <a:solidFill>
                  <a:srgbClr val="0033CC"/>
                </a:solidFill>
              </a:rPr>
              <a:t>Sie ist mit ihren Museen heute ein viel besuchter touristischer Anlaufpunkt und einer der wichtigsten Museumskomplexe der Welt.</a:t>
            </a:r>
            <a:endParaRPr lang="ru-RU" sz="3200">
              <a:solidFill>
                <a:srgbClr val="0033CC"/>
              </a:solidFill>
            </a:endParaRPr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Управляющая кнопка: справка 8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CC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ln>
                  <a:solidFill>
                    <a:srgbClr val="800000"/>
                  </a:solidFill>
                </a:ln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    </a:t>
            </a:r>
            <a:r>
              <a:rPr lang="en-US" sz="3600" dirty="0" err="1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Kultur</a:t>
            </a:r>
            <a:r>
              <a:rPr lang="ru-RU" sz="3600" dirty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</a:t>
            </a:r>
            <a:r>
              <a:rPr lang="en-US" sz="3600" dirty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2</a:t>
            </a:r>
            <a:r>
              <a:rPr lang="ru-RU" sz="3600" dirty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0</a:t>
            </a:r>
            <a:endParaRPr lang="ru-RU" sz="3600" dirty="0">
              <a:ln>
                <a:solidFill>
                  <a:srgbClr val="800000"/>
                </a:solidFill>
              </a:ln>
              <a:cs typeface="+mn-cs"/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1802" y="428604"/>
            <a:ext cx="28925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660066"/>
                  </a:solidFill>
                </a:ln>
                <a:solidFill>
                  <a:srgbClr val="CC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die Weltzeituhr</a:t>
            </a:r>
            <a:endParaRPr lang="ru-RU" sz="3200" dirty="0">
              <a:ln>
                <a:solidFill>
                  <a:srgbClr val="660066"/>
                </a:solidFill>
              </a:ln>
              <a:solidFill>
                <a:srgbClr val="CC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4" name="Picture 7" descr="180px-Berlin_-_Weltzeituhr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3214688" y="1714500"/>
            <a:ext cx="2722562" cy="4068763"/>
          </a:xfrm>
          <a:ln w="38100" cap="sq">
            <a:solidFill>
              <a:srgbClr val="990099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Управляющая кнопка: справка 2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071670" y="857232"/>
            <a:ext cx="4929222" cy="1034129"/>
          </a:xfrm>
          <a:prstGeom prst="rect">
            <a:avLst/>
          </a:prstGeom>
          <a:solidFill>
            <a:srgbClr val="CC99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3600" dirty="0" err="1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Berühmte</a:t>
            </a:r>
            <a:r>
              <a:rPr lang="en-US" sz="3600" dirty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</a:t>
            </a:r>
            <a:r>
              <a:rPr lang="en-US" sz="3600" dirty="0" err="1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Bauten</a:t>
            </a:r>
            <a:r>
              <a:rPr lang="ru-RU" sz="3600" dirty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</a:t>
            </a:r>
            <a:r>
              <a:rPr lang="en-US" sz="3600" dirty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5</a:t>
            </a:r>
            <a:r>
              <a:rPr lang="ru-RU" sz="3600" dirty="0">
                <a:ln>
                  <a:solidFill>
                    <a:srgbClr val="660066"/>
                  </a:solidFill>
                </a:ln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0</a:t>
            </a:r>
            <a:endParaRPr lang="ru-RU" sz="3600" dirty="0">
              <a:ln>
                <a:solidFill>
                  <a:srgbClr val="660066"/>
                </a:solidFill>
              </a:ln>
              <a:solidFill>
                <a:srgbClr val="990099"/>
              </a:solidFill>
              <a:cs typeface="+mn-cs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857375" y="2500313"/>
            <a:ext cx="542925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de-DE" sz="3200" dirty="0">
                <a:solidFill>
                  <a:srgbClr val="0033CC"/>
                </a:solidFill>
                <a:latin typeface="+mn-lt"/>
                <a:ea typeface="Times New Roman" pitchFamily="18" charset="0"/>
                <a:cs typeface="Arial" pitchFamily="34" charset="0"/>
              </a:rPr>
              <a:t>Dieses Schloss nannte der König Friedrich zu Ehren seiner gestorbenen Frau.</a:t>
            </a:r>
            <a:endParaRPr lang="de-DE" sz="3200" dirty="0">
              <a:solidFill>
                <a:srgbClr val="0033CC"/>
              </a:solidFill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000232" y="428604"/>
            <a:ext cx="51015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008000"/>
                  </a:solidFill>
                </a:ln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das Schloss Charlottenburg</a:t>
            </a:r>
            <a:endParaRPr lang="ru-RU" sz="3200" dirty="0">
              <a:ln>
                <a:solidFill>
                  <a:srgbClr val="008000"/>
                </a:solidFill>
              </a:ln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4" name="Picture 6" descr="Schloss Scharlottenbur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88" y="1643063"/>
            <a:ext cx="4997450" cy="3492500"/>
          </a:xfrm>
          <a:prstGeom prst="rect">
            <a:avLst/>
          </a:prstGeom>
          <a:ln w="38100" cap="sq">
            <a:solidFill>
              <a:srgbClr val="33CC33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714744" y="714356"/>
            <a:ext cx="1702325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0033CC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Quellen:</a:t>
            </a:r>
          </a:p>
        </p:txBody>
      </p:sp>
      <p:sp>
        <p:nvSpPr>
          <p:cNvPr id="72707" name="Прямоугольник 4"/>
          <p:cNvSpPr>
            <a:spLocks noChangeArrowheads="1"/>
          </p:cNvSpPr>
          <p:nvPr/>
        </p:nvSpPr>
        <p:spPr bwMode="auto">
          <a:xfrm>
            <a:off x="571500" y="1428750"/>
            <a:ext cx="771525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0033CC"/>
                </a:solidFill>
              </a:rPr>
              <a:t>Автор шаблона для презентации – учитель ИЗО</a:t>
            </a:r>
            <a:r>
              <a:rPr lang="en-US">
                <a:solidFill>
                  <a:srgbClr val="0033CC"/>
                </a:solidFill>
              </a:rPr>
              <a:t> </a:t>
            </a:r>
            <a:r>
              <a:rPr lang="ru-RU">
                <a:solidFill>
                  <a:srgbClr val="0033CC"/>
                </a:solidFill>
              </a:rPr>
              <a:t>КГОУ  «Бийский лицей-интернат  Алтайского края» Явнова  А</a:t>
            </a:r>
            <a:r>
              <a:rPr lang="en-US">
                <a:solidFill>
                  <a:srgbClr val="0033CC"/>
                </a:solidFill>
              </a:rPr>
              <a:t>.</a:t>
            </a:r>
            <a:r>
              <a:rPr lang="ru-RU">
                <a:solidFill>
                  <a:srgbClr val="0033CC"/>
                </a:solidFill>
              </a:rPr>
              <a:t>Г</a:t>
            </a:r>
            <a:r>
              <a:rPr lang="en-US">
                <a:solidFill>
                  <a:srgbClr val="0033CC"/>
                </a:solidFill>
              </a:rPr>
              <a:t>.</a:t>
            </a:r>
            <a:r>
              <a:rPr lang="ru-RU">
                <a:solidFill>
                  <a:srgbClr val="0033CC"/>
                </a:solidFill>
              </a:rPr>
              <a:t> (Сеть творческих учителей –</a:t>
            </a:r>
            <a:r>
              <a:rPr lang="en-US">
                <a:solidFill>
                  <a:srgbClr val="0033CC"/>
                </a:solidFill>
              </a:rPr>
              <a:t> </a:t>
            </a:r>
            <a:r>
              <a:rPr lang="en-US">
                <a:solidFill>
                  <a:srgbClr val="0033CC"/>
                </a:solidFill>
                <a:hlinkClick r:id="rId3"/>
              </a:rPr>
              <a:t>http://www.it</a:t>
            </a:r>
            <a:r>
              <a:rPr lang="ru-RU">
                <a:solidFill>
                  <a:srgbClr val="0033CC"/>
                </a:solidFill>
                <a:hlinkClick r:id="rId3"/>
              </a:rPr>
              <a:t>-</a:t>
            </a:r>
            <a:r>
              <a:rPr lang="en-US">
                <a:solidFill>
                  <a:srgbClr val="0033CC"/>
                </a:solidFill>
                <a:hlinkClick r:id="rId3"/>
              </a:rPr>
              <a:t>n.ru/board.aspx?cat_no=4262&amp;tmpl=Thread&amp;BoardId=132864&amp;ThreadId=126255&amp;page=0</a:t>
            </a:r>
            <a:endParaRPr lang="en-US">
              <a:solidFill>
                <a:srgbClr val="0033CC"/>
              </a:solidFill>
            </a:endParaRPr>
          </a:p>
          <a:p>
            <a:endParaRPr lang="ru-RU">
              <a:solidFill>
                <a:srgbClr val="0033CC"/>
              </a:solidFill>
            </a:endParaRPr>
          </a:p>
        </p:txBody>
      </p:sp>
      <p:sp>
        <p:nvSpPr>
          <p:cNvPr id="72708" name="Прямоугольник 6"/>
          <p:cNvSpPr>
            <a:spLocks noChangeArrowheads="1"/>
          </p:cNvSpPr>
          <p:nvPr/>
        </p:nvSpPr>
        <p:spPr bwMode="auto">
          <a:xfrm>
            <a:off x="642938" y="3429000"/>
            <a:ext cx="76438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>
                <a:hlinkClick r:id="rId4"/>
              </a:rPr>
              <a:t>http://www.berlin.de/orte/sehenswuerdigkeiten/</a:t>
            </a:r>
            <a:endParaRPr lang="en-US"/>
          </a:p>
          <a:p>
            <a:pPr marL="457200" indent="-457200"/>
            <a:endParaRPr lang="ru-RU"/>
          </a:p>
          <a:p>
            <a:pPr marL="457200" indent="-457200"/>
            <a:r>
              <a:rPr lang="en-US">
                <a:hlinkClick r:id="rId5"/>
              </a:rPr>
              <a:t>http://de.wikipedia.org/wiki/Berlin#Kultur_und_Sehensw.C3.BCrdigkeiten</a:t>
            </a:r>
            <a:endParaRPr lang="ru-RU"/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Museuminse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63" y="1714500"/>
            <a:ext cx="4725987" cy="3995738"/>
          </a:xfrm>
          <a:prstGeom prst="rect">
            <a:avLst/>
          </a:prstGeom>
          <a:ln w="38100" cap="sq">
            <a:solidFill>
              <a:srgbClr val="FF66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928926" y="500042"/>
            <a:ext cx="33698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FF0000"/>
                  </a:solidFill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die Museumsinsel</a:t>
            </a:r>
            <a:endParaRPr lang="ru-RU" sz="3200" dirty="0">
              <a:ln>
                <a:solidFill>
                  <a:srgbClr val="FF0000"/>
                </a:solidFill>
              </a:ln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Прямоугольник 5"/>
          <p:cNvSpPr>
            <a:spLocks noChangeArrowheads="1"/>
          </p:cNvSpPr>
          <p:nvPr/>
        </p:nvSpPr>
        <p:spPr bwMode="auto">
          <a:xfrm>
            <a:off x="1643063" y="2286000"/>
            <a:ext cx="5929312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3200">
                <a:solidFill>
                  <a:srgbClr val="0033CC"/>
                </a:solidFill>
              </a:rPr>
              <a:t>Er ist 35 Hektar groß und gehört zu den meistbesuchten Sehenswürdigkeiten Berlins</a:t>
            </a:r>
            <a:r>
              <a:rPr lang="ru-RU" sz="3200">
                <a:solidFill>
                  <a:srgbClr val="0033CC"/>
                </a:solidFill>
              </a:rPr>
              <a:t>.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Управляющая кнопка: справка 7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CC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    </a:t>
            </a:r>
            <a:r>
              <a:rPr lang="en-US" sz="3600" dirty="0" err="1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Kultur</a:t>
            </a:r>
            <a:r>
              <a:rPr lang="ru-RU" sz="3600" dirty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- 30</a:t>
            </a:r>
            <a:endParaRPr lang="ru-RU" sz="3600" dirty="0">
              <a:ln>
                <a:solidFill>
                  <a:srgbClr val="800000"/>
                </a:solidFill>
              </a:ln>
              <a:cs typeface="+mn-cs"/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" name="Picture 6" descr="Zo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25" y="1643063"/>
            <a:ext cx="4857750" cy="4060825"/>
          </a:xfrm>
          <a:prstGeom prst="rect">
            <a:avLst/>
          </a:prstGeom>
          <a:ln w="38100" cap="sq">
            <a:solidFill>
              <a:srgbClr val="33CC33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3786182" y="500042"/>
            <a:ext cx="15682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3200" dirty="0">
                <a:ln>
                  <a:solidFill>
                    <a:srgbClr val="00B050"/>
                  </a:solidFill>
                </a:ln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der Zoo</a:t>
            </a:r>
            <a:endParaRPr lang="ru-RU" sz="3200" dirty="0">
              <a:ln>
                <a:solidFill>
                  <a:srgbClr val="00B050"/>
                </a:solidFill>
              </a:ln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50" y="5929313"/>
            <a:ext cx="857250" cy="757237"/>
          </a:xfrm>
          <a:prstGeom prst="actionButtonHome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Управляющая кнопка: справка 6">
            <a:hlinkClick r:id="" action="ppaction://hlinkshowjump?jump=nextslide" highlightClick="1"/>
          </p:cNvPr>
          <p:cNvSpPr/>
          <p:nvPr/>
        </p:nvSpPr>
        <p:spPr>
          <a:xfrm>
            <a:off x="8072438" y="6000750"/>
            <a:ext cx="828675" cy="685800"/>
          </a:xfrm>
          <a:prstGeom prst="actionButtonHelp">
            <a:avLst/>
          </a:prstGeom>
          <a:solidFill>
            <a:srgbClr val="99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651" name="Прямоугольник 7"/>
          <p:cNvSpPr>
            <a:spLocks noChangeArrowheads="1"/>
          </p:cNvSpPr>
          <p:nvPr/>
        </p:nvSpPr>
        <p:spPr bwMode="auto">
          <a:xfrm>
            <a:off x="1571625" y="2357438"/>
            <a:ext cx="600075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3200">
                <a:solidFill>
                  <a:srgbClr val="0033CC"/>
                </a:solidFill>
              </a:rPr>
              <a:t>Er ist einer der ältesten Brunnen Berlins und gilt als einer der schönsten der Stadt.</a:t>
            </a:r>
            <a:endParaRPr lang="ru-RU" sz="3200">
              <a:solidFill>
                <a:srgbClr val="0033CC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85984" y="857232"/>
            <a:ext cx="4572000" cy="1034129"/>
          </a:xfrm>
          <a:prstGeom prst="rect">
            <a:avLst/>
          </a:prstGeom>
          <a:solidFill>
            <a:srgbClr val="FFCC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    </a:t>
            </a:r>
            <a:r>
              <a:rPr lang="en-US" sz="3600" dirty="0" err="1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Kultur</a:t>
            </a:r>
            <a:r>
              <a:rPr lang="ru-RU" sz="3600" dirty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- </a:t>
            </a:r>
            <a:r>
              <a:rPr lang="en-US" sz="3600" dirty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4</a:t>
            </a:r>
            <a:r>
              <a:rPr lang="ru-RU" sz="3600" dirty="0">
                <a:ln>
                  <a:solidFill>
                    <a:srgbClr val="8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0</a:t>
            </a:r>
            <a:endParaRPr lang="ru-RU" sz="3600" dirty="0">
              <a:ln>
                <a:solidFill>
                  <a:srgbClr val="800000"/>
                </a:solidFill>
              </a:ln>
              <a:cs typeface="+mn-cs"/>
            </a:endParaRPr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зрез">
  <a:themeElements>
    <a:clrScheme name="Другая 7">
      <a:dk1>
        <a:srgbClr val="3A7400"/>
      </a:dk1>
      <a:lt1>
        <a:srgbClr val="FFFFFF"/>
      </a:lt1>
      <a:dk2>
        <a:srgbClr val="2E5C00"/>
      </a:dk2>
      <a:lt2>
        <a:srgbClr val="FFFFFF"/>
      </a:lt2>
      <a:accent1>
        <a:srgbClr val="79CA02"/>
      </a:accent1>
      <a:accent2>
        <a:srgbClr val="008080"/>
      </a:accent2>
      <a:accent3>
        <a:srgbClr val="ADB5AA"/>
      </a:accent3>
      <a:accent4>
        <a:srgbClr val="DADADA"/>
      </a:accent4>
      <a:accent5>
        <a:srgbClr val="BEE1AA"/>
      </a:accent5>
      <a:accent6>
        <a:srgbClr val="007373"/>
      </a:accent6>
      <a:hlink>
        <a:srgbClr val="002060"/>
      </a:hlink>
      <a:folHlink>
        <a:srgbClr val="381750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1457</TotalTime>
  <Words>443</Words>
  <Application>Microsoft Office PowerPoint</Application>
  <PresentationFormat>Экран (4:3)</PresentationFormat>
  <Paragraphs>57</Paragraphs>
  <Slides>53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13</vt:i4>
      </vt:variant>
      <vt:variant>
        <vt:lpstr>Заголовки слайдов</vt:lpstr>
      </vt:variant>
      <vt:variant>
        <vt:i4>53</vt:i4>
      </vt:variant>
    </vt:vector>
  </HeadingPairs>
  <TitlesOfParts>
    <vt:vector size="71" baseType="lpstr">
      <vt:lpstr>Tahoma</vt:lpstr>
      <vt:lpstr>Arial</vt:lpstr>
      <vt:lpstr>Wingdings</vt:lpstr>
      <vt:lpstr>Calibri</vt:lpstr>
      <vt:lpstr>Times New Roman</vt:lpstr>
      <vt:lpstr>Разрез</vt:lpstr>
      <vt:lpstr>Разрез</vt:lpstr>
      <vt:lpstr>Разрез</vt:lpstr>
      <vt:lpstr>Разрез</vt:lpstr>
      <vt:lpstr>Разрез</vt:lpstr>
      <vt:lpstr>Разрез</vt:lpstr>
      <vt:lpstr>Разрез</vt:lpstr>
      <vt:lpstr>Разрез</vt:lpstr>
      <vt:lpstr>Разрез</vt:lpstr>
      <vt:lpstr>Разрез</vt:lpstr>
      <vt:lpstr>Разрез</vt:lpstr>
      <vt:lpstr>Разрез</vt:lpstr>
      <vt:lpstr>Разрез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  <vt:lpstr>Слайд 53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</dc:title>
  <dc:creator>1</dc:creator>
  <cp:lastModifiedBy>Admin</cp:lastModifiedBy>
  <cp:revision>128</cp:revision>
  <dcterms:created xsi:type="dcterms:W3CDTF">2008-02-18T09:29:22Z</dcterms:created>
  <dcterms:modified xsi:type="dcterms:W3CDTF">2013-06-17T21:23:22Z</dcterms:modified>
</cp:coreProperties>
</file>