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55"/>
  </p:notesMasterIdLst>
  <p:sldIdLst>
    <p:sldId id="321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8" r:id="rId21"/>
    <p:sldId id="289" r:id="rId22"/>
    <p:sldId id="290" r:id="rId23"/>
    <p:sldId id="292" r:id="rId24"/>
    <p:sldId id="296" r:id="rId25"/>
    <p:sldId id="293" r:id="rId26"/>
    <p:sldId id="294" r:id="rId27"/>
    <p:sldId id="295" r:id="rId28"/>
    <p:sldId id="297" r:id="rId29"/>
    <p:sldId id="298" r:id="rId30"/>
    <p:sldId id="299" r:id="rId31"/>
    <p:sldId id="300" r:id="rId32"/>
    <p:sldId id="301" r:id="rId33"/>
    <p:sldId id="302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660066"/>
    <a:srgbClr val="990099"/>
    <a:srgbClr val="FFFF00"/>
    <a:srgbClr val="FF9933"/>
    <a:srgbClr val="FF66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9" autoAdjust="0"/>
    <p:restoredTop sz="94660"/>
  </p:normalViewPr>
  <p:slideViewPr>
    <p:cSldViewPr>
      <p:cViewPr varScale="1">
        <p:scale>
          <a:sx n="79" d="100"/>
          <a:sy n="79" d="100"/>
        </p:scale>
        <p:origin x="-2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B80E8F7-5E09-4F0B-8572-1D65D7DF8185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0EE67824-B04C-441A-8F58-88DFD81FE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Переход к следующему слайду (игровое поле) – по щелчку мыши. Переход к слайду с ресурсами – по управляющей кнопке в левом нижнем углу.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E02F07-485D-49E5-8F88-5DE4A05AB755}" type="slidenum">
              <a:rPr lang="ru-RU">
                <a:cs typeface="Arial" charset="0"/>
              </a:rPr>
              <a:pPr/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Каждое игровое поле с очками является гиперссылкой на соответствующий вопрос.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3BB43-5DCF-418F-8B86-7B13B82C49BB}" type="slidenum">
              <a:rPr lang="ru-RU">
                <a:cs typeface="Arial" charset="0"/>
              </a:rPr>
              <a:pPr/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Переход к слайду с ответом осуществляется по управляющей кнопке (знак вопроса), к слайду с игровым полем – изображение домика.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DAEF03-552A-4122-8C2F-B2D9D176F7A4}" type="slidenum">
              <a:rPr lang="ru-RU">
                <a:cs typeface="Arial" charset="0"/>
              </a:rPr>
              <a:pPr/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Переход к игровому полю осуществляется по управляющей кнопке (домик).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1A9E1C-AF59-4F77-94DF-0C3696F93A30}" type="slidenum">
              <a:rPr lang="ru-RU">
                <a:cs typeface="Arial" charset="0"/>
              </a:rPr>
              <a:pPr/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089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9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94E7-64EB-4186-99A0-70DEBAD54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5EFFA-3CD1-4733-A4E9-BFEFC73D9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8B23-BB2B-4318-8B2F-ED67391C3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E819C-4C20-409C-B3AE-D079BC570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B29D-C063-4912-A907-97A938DDD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7B30-403C-4BEC-AA8B-1501E0D38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8E42-4AFB-4E5A-BBE5-287638C64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842A-1B1D-4F31-AD6D-D0EBFFADA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CCA69-46CE-4F4C-A775-705EBDCCD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342EF-DB8E-432F-91DF-F16310B07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DED3-6E0D-40DE-AD56-DFCD7678A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9A228-8991-4586-B49D-8FC889556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4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078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078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078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8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8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A843E2CC-398D-4ABB-83AE-8E8F98A78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7.xml"/><Relationship Id="rId18" Type="http://schemas.openxmlformats.org/officeDocument/2006/relationships/slide" Target="slide9.xml"/><Relationship Id="rId26" Type="http://schemas.openxmlformats.org/officeDocument/2006/relationships/slide" Target="slide41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33.xml"/><Relationship Id="rId12" Type="http://schemas.openxmlformats.org/officeDocument/2006/relationships/slide" Target="slide45.xml"/><Relationship Id="rId17" Type="http://schemas.openxmlformats.org/officeDocument/2006/relationships/slide" Target="slide47.xml"/><Relationship Id="rId25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3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3.xml"/><Relationship Id="rId11" Type="http://schemas.openxmlformats.org/officeDocument/2006/relationships/slide" Target="slide35.xml"/><Relationship Id="rId24" Type="http://schemas.openxmlformats.org/officeDocument/2006/relationships/slide" Target="slide21.xml"/><Relationship Id="rId5" Type="http://schemas.openxmlformats.org/officeDocument/2006/relationships/slide" Target="slide13.xml"/><Relationship Id="rId15" Type="http://schemas.openxmlformats.org/officeDocument/2006/relationships/slide" Target="slide27.xml"/><Relationship Id="rId23" Type="http://schemas.openxmlformats.org/officeDocument/2006/relationships/slide" Target="slide11.xml"/><Relationship Id="rId10" Type="http://schemas.openxmlformats.org/officeDocument/2006/relationships/slide" Target="slide25.xml"/><Relationship Id="rId19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49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n.ru/board.aspx?cat_no=4262&amp;tmpl=Thread&amp;BoardId=132864&amp;ThreadId=126255&amp;page=0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.wikipedia.org/wiki/Berlin" TargetMode="External"/><Relationship Id="rId4" Type="http://schemas.openxmlformats.org/officeDocument/2006/relationships/hyperlink" Target="http://www.berlin.de/orte/sehenswuerdigkeite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hloss Scharlottenbu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3571875"/>
            <a:ext cx="2519362" cy="1673225"/>
          </a:xfrm>
          <a:prstGeom prst="rect">
            <a:avLst/>
          </a:prstGeom>
          <a:ln w="38100" cap="sq">
            <a:solidFill>
              <a:srgbClr val="0033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Rote Rathaus"/>
          <p:cNvPicPr>
            <a:picLocks noChangeAspect="1" noChangeArrowheads="1"/>
          </p:cNvPicPr>
          <p:nvPr/>
        </p:nvPicPr>
        <p:blipFill>
          <a:blip r:embed="rId4"/>
          <a:srcRect l="2850" t="4202" r="3103" b="7562"/>
          <a:stretch>
            <a:fillRect/>
          </a:stretch>
        </p:blipFill>
        <p:spPr bwMode="auto">
          <a:xfrm>
            <a:off x="1357313" y="3571875"/>
            <a:ext cx="2357437" cy="1500188"/>
          </a:xfrm>
          <a:prstGeom prst="rect">
            <a:avLst/>
          </a:prstGeom>
          <a:ln w="38100" cap="sq">
            <a:solidFill>
              <a:srgbClr val="0033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428625" y="6215063"/>
            <a:ext cx="8215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</a:t>
            </a:r>
          </a:p>
        </p:txBody>
      </p:sp>
      <p:sp>
        <p:nvSpPr>
          <p:cNvPr id="4" name="Табличка 3"/>
          <p:cNvSpPr/>
          <p:nvPr/>
        </p:nvSpPr>
        <p:spPr>
          <a:xfrm>
            <a:off x="1571625" y="857250"/>
            <a:ext cx="5929313" cy="2000250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Berlins </a:t>
            </a:r>
            <a:r>
              <a:rPr lang="en-US" sz="4400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Sehenswürdigkeiten</a:t>
            </a:r>
            <a:endParaRPr lang="ru-RU" sz="44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Brandenburger Tor (2)"/>
          <p:cNvPicPr>
            <a:picLocks noChangeAspect="1" noChangeArrowheads="1"/>
          </p:cNvPicPr>
          <p:nvPr/>
        </p:nvPicPr>
        <p:blipFill>
          <a:blip r:embed="rId5"/>
          <a:srcRect l="3167" t="3014" r="4996" b="3549"/>
          <a:stretch>
            <a:fillRect/>
          </a:stretch>
        </p:blipFill>
        <p:spPr bwMode="auto">
          <a:xfrm>
            <a:off x="3500438" y="4214813"/>
            <a:ext cx="2071687" cy="2214562"/>
          </a:xfrm>
          <a:prstGeom prst="rect">
            <a:avLst/>
          </a:prstGeom>
          <a:ln w="38100" cap="sq">
            <a:solidFill>
              <a:srgbClr val="0033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Управляющая кнопка: сведения 8">
            <a:hlinkClick r:id="" action="ppaction://hlinkshowjump?jump=lastslide" highlightClick="1"/>
          </p:cNvPr>
          <p:cNvSpPr/>
          <p:nvPr/>
        </p:nvSpPr>
        <p:spPr>
          <a:xfrm>
            <a:off x="214313" y="6072188"/>
            <a:ext cx="642937" cy="542925"/>
          </a:xfrm>
          <a:prstGeom prst="actionButtonInformat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Picture 7" descr="Neptunbrunnen_und_Rathaus-Berlin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2503" t="2174" r="3056" b="2173"/>
          <a:stretch>
            <a:fillRect/>
          </a:stretch>
        </p:blipFill>
        <p:spPr>
          <a:xfrm>
            <a:off x="2143125" y="1643063"/>
            <a:ext cx="4897438" cy="3779837"/>
          </a:xfrm>
          <a:ln w="38100" cap="sq">
            <a:solidFill>
              <a:srgbClr val="0066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714612" y="500042"/>
            <a:ext cx="3727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B05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Neptunbrunnen</a:t>
            </a:r>
            <a:endParaRPr lang="ru-RU" sz="3200" dirty="0">
              <a:ln>
                <a:solidFill>
                  <a:srgbClr val="00B05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</a:t>
            </a:r>
            <a:r>
              <a:rPr lang="en-US" sz="3600" dirty="0" err="1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Kultur</a:t>
            </a:r>
            <a:r>
              <a:rPr lang="ru-RU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5</a:t>
            </a:r>
            <a:r>
              <a:rPr lang="ru-RU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800000"/>
                </a:solidFill>
              </a:ln>
              <a:cs typeface="+mn-cs"/>
            </a:endParaRPr>
          </a:p>
        </p:txBody>
      </p:sp>
      <p:sp>
        <p:nvSpPr>
          <p:cNvPr id="29698" name="Прямоугольник 6"/>
          <p:cNvSpPr>
            <a:spLocks noChangeArrowheads="1"/>
          </p:cNvSpPr>
          <p:nvPr/>
        </p:nvSpPr>
        <p:spPr bwMode="auto">
          <a:xfrm>
            <a:off x="1071563" y="2428875"/>
            <a:ext cx="69294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Hier werden Werke des Klassizismus, der Romantik, des Impressionismus und der beginnenden Moderne ausgestellt, die zur Sammlung der Nationalgalerie Berlin gehören.</a:t>
            </a:r>
            <a:endParaRPr lang="ru-RU" sz="3200">
              <a:solidFill>
                <a:srgbClr val="0033CC"/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справка 8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Picture 7" descr="nationalgalerie-berlin-wikipedia"/>
          <p:cNvPicPr>
            <a:picLocks noChangeAspect="1" noChangeArrowheads="1"/>
          </p:cNvPicPr>
          <p:nvPr/>
        </p:nvPicPr>
        <p:blipFill>
          <a:blip r:embed="rId3"/>
          <a:srcRect l="1221" t="2241" r="2996" b="3635"/>
          <a:stretch>
            <a:fillRect/>
          </a:stretch>
        </p:blipFill>
        <p:spPr bwMode="auto">
          <a:xfrm>
            <a:off x="2143125" y="1785938"/>
            <a:ext cx="4906963" cy="3816350"/>
          </a:xfrm>
          <a:prstGeom prst="rect">
            <a:avLst/>
          </a:prstGeom>
          <a:ln w="38100" cap="sq">
            <a:solidFill>
              <a:srgbClr val="80008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428860" y="428604"/>
            <a:ext cx="43709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die Alte Nationalgalerie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468313" y="6207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     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справка 7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Stra</a:t>
            </a:r>
            <a:r>
              <a:rPr lang="el-GR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β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en,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Plätze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- 10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  <a:cs typeface="+mn-cs"/>
            </a:endParaRPr>
          </a:p>
        </p:txBody>
      </p:sp>
      <p:sp>
        <p:nvSpPr>
          <p:cNvPr id="31749" name="Прямоугольник 5"/>
          <p:cNvSpPr>
            <a:spLocks noChangeArrowheads="1"/>
          </p:cNvSpPr>
          <p:nvPr/>
        </p:nvSpPr>
        <p:spPr bwMode="auto">
          <a:xfrm>
            <a:off x="1857375" y="2786063"/>
            <a:ext cx="55006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„Unter den …“ ist die zentrale Prachtstraße Berlins.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500042"/>
            <a:ext cx="3643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„Unter den Linden“</a:t>
            </a:r>
            <a:endParaRPr lang="ru-RU" sz="3200" dirty="0">
              <a:ln>
                <a:solidFill>
                  <a:srgbClr val="8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8" descr="Unter_den_Linden_Berlin2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1714500"/>
            <a:ext cx="4960938" cy="3851275"/>
          </a:xfrm>
          <a:prstGeom prst="rect">
            <a:avLst/>
          </a:prstGeom>
          <a:ln w="38100" cap="sq">
            <a:solidFill>
              <a:srgbClr val="CC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Kultur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- 20</a:t>
            </a:r>
            <a:endParaRPr lang="ru-RU" sz="3600" dirty="0"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Stra</a:t>
            </a:r>
            <a:r>
              <a:rPr lang="el-GR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β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en,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Plätze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  <a:cs typeface="+mn-cs"/>
            </a:endParaRPr>
          </a:p>
        </p:txBody>
      </p:sp>
      <p:sp>
        <p:nvSpPr>
          <p:cNvPr id="33799" name="Прямоугольник 8"/>
          <p:cNvSpPr>
            <a:spLocks noChangeArrowheads="1"/>
          </p:cNvSpPr>
          <p:nvPr/>
        </p:nvSpPr>
        <p:spPr bwMode="auto">
          <a:xfrm>
            <a:off x="1571625" y="2643188"/>
            <a:ext cx="60007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Ein zentraler Platz und Verkehrsknotenpunkt in Berlin.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428604"/>
            <a:ext cx="3558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Alexanderplatz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5" name="Picture 7" descr="Alexanderplatz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929" t="2203" r="1972" b="3083"/>
          <a:stretch>
            <a:fillRect/>
          </a:stretch>
        </p:blipFill>
        <p:spPr>
          <a:xfrm>
            <a:off x="2000250" y="1714500"/>
            <a:ext cx="5146675" cy="3816350"/>
          </a:xfrm>
          <a:ln w="38100" cap="sq">
            <a:solidFill>
              <a:srgbClr val="80008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Kultur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- 30</a:t>
            </a:r>
            <a:endParaRPr lang="ru-RU" sz="3600" dirty="0"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Stra</a:t>
            </a:r>
            <a:r>
              <a:rPr lang="el-GR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β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en,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Plätze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  <a:cs typeface="+mn-cs"/>
            </a:endParaRPr>
          </a:p>
        </p:txBody>
      </p:sp>
      <p:sp>
        <p:nvSpPr>
          <p:cNvPr id="35847" name="Прямоугольник 9"/>
          <p:cNvSpPr>
            <a:spLocks noChangeArrowheads="1"/>
          </p:cNvSpPr>
          <p:nvPr/>
        </p:nvSpPr>
        <p:spPr bwMode="auto">
          <a:xfrm>
            <a:off x="714375" y="2500313"/>
            <a:ext cx="77152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Das zentrale Gebäude </a:t>
            </a:r>
            <a:r>
              <a:rPr lang="en-US" sz="3200">
                <a:solidFill>
                  <a:srgbClr val="0033CC"/>
                </a:solidFill>
              </a:rPr>
              <a:t>auf diesem Platz </a:t>
            </a:r>
            <a:r>
              <a:rPr lang="de-DE" sz="3200">
                <a:solidFill>
                  <a:srgbClr val="0033CC"/>
                </a:solidFill>
              </a:rPr>
              <a:t>ist das Konzerthaus, das an der Nordseite vom Französischen Dom, auf der Gegenseite vom Deutschen Dom steht.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428604"/>
            <a:ext cx="4054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CC33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Gendarmenmarkt</a:t>
            </a:r>
            <a:endParaRPr lang="ru-RU" sz="3200" dirty="0">
              <a:ln>
                <a:solidFill>
                  <a:srgbClr val="CC33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9" descr="gendarmenmarkt-84"/>
          <p:cNvPicPr>
            <a:picLocks noChangeAspect="1" noChangeArrowheads="1"/>
          </p:cNvPicPr>
          <p:nvPr/>
        </p:nvPicPr>
        <p:blipFill>
          <a:blip r:embed="rId3"/>
          <a:srcRect l="2813" t="2409" r="1754" b="3640"/>
          <a:stretch>
            <a:fillRect/>
          </a:stretch>
        </p:blipFill>
        <p:spPr bwMode="auto">
          <a:xfrm>
            <a:off x="2143125" y="1643063"/>
            <a:ext cx="4800600" cy="360045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Kultur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- 40</a:t>
            </a:r>
            <a:endParaRPr lang="ru-RU" sz="3600" dirty="0"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Stra</a:t>
            </a:r>
            <a:r>
              <a:rPr lang="el-GR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β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en,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Plätze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  <a:cs typeface="+mn-cs"/>
            </a:endParaRPr>
          </a:p>
        </p:txBody>
      </p:sp>
      <p:sp>
        <p:nvSpPr>
          <p:cNvPr id="37895" name="Прямоугольник 8"/>
          <p:cNvSpPr>
            <a:spLocks noChangeArrowheads="1"/>
          </p:cNvSpPr>
          <p:nvPr/>
        </p:nvSpPr>
        <p:spPr bwMode="auto">
          <a:xfrm>
            <a:off x="1857375" y="2857500"/>
            <a:ext cx="55006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Dieser weltberühmte Boulevard im Westen Berlins kommt nicht zur Ruhe.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316" name="Group 132"/>
          <p:cNvGraphicFramePr>
            <a:graphicFrameLocks noGrp="1"/>
          </p:cNvGraphicFramePr>
          <p:nvPr>
            <p:ph type="tbl" idx="1"/>
          </p:nvPr>
        </p:nvGraphicFramePr>
        <p:xfrm>
          <a:off x="107950" y="765175"/>
          <a:ext cx="8929688" cy="540067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808288"/>
                <a:gridCol w="1295400"/>
                <a:gridCol w="1296987"/>
                <a:gridCol w="1223963"/>
                <a:gridCol w="1223962"/>
                <a:gridCol w="1081088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</a:t>
                      </a:r>
                      <a:r>
                        <a:rPr kumimoji="0" lang="en-US" sz="3200" b="0" u="none" strike="noStrike" cap="none" normalizeH="0" baseline="0" dirty="0" err="1" smtClean="0">
                          <a:ln>
                            <a:solidFill>
                              <a:srgbClr val="CC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Kultur</a:t>
                      </a:r>
                      <a:endParaRPr kumimoji="0" lang="ru-RU" sz="3200" b="0" i="0" u="none" strike="noStrike" cap="none" normalizeH="0" baseline="0" dirty="0" smtClean="0">
                        <a:ln>
                          <a:solidFill>
                            <a:srgbClr val="CC33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 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FF6600"/>
                            </a:solidFill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Stra</a:t>
                      </a:r>
                      <a:r>
                        <a:rPr kumimoji="0" lang="el-GR" sz="2800" u="none" strike="noStrike" cap="none" normalizeH="0" baseline="0" dirty="0" smtClean="0">
                          <a:ln>
                            <a:solidFill>
                              <a:srgbClr val="FF6600"/>
                            </a:solidFill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β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solidFill>
                              <a:srgbClr val="FF6600"/>
                            </a:solidFill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en,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FF6600"/>
                            </a:solidFill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Plätze</a:t>
                      </a:r>
                      <a:endParaRPr kumimoji="0" lang="ru-RU" sz="2800" b="1" i="0" u="none" strike="noStrike" cap="none" normalizeH="0" baseline="0" dirty="0" smtClean="0">
                        <a:ln>
                          <a:solidFill>
                            <a:srgbClr val="FF6600"/>
                          </a:solidFill>
                        </a:ln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 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FF9933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Kirchen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solidFill>
                              <a:srgbClr val="FF9933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Dome</a:t>
                      </a:r>
                      <a:endParaRPr kumimoji="0" lang="ru-RU" sz="2800" b="1" i="0" u="none" strike="noStrike" cap="none" normalizeH="0" baseline="0" dirty="0" smtClean="0">
                        <a:ln>
                          <a:solidFill>
                            <a:srgbClr val="FF9933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solidFill>
                              <a:schemeClr val="bg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Geschichte</a:t>
                      </a:r>
                      <a:endParaRPr kumimoji="0" lang="ru-RU" sz="2800" b="1" i="0" u="none" strike="noStrike" cap="none" normalizeH="0" baseline="0" dirty="0" smtClean="0">
                        <a:ln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660066"/>
                            </a:solidFill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Berühmte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solidFill>
                              <a:srgbClr val="660066"/>
                            </a:solidFill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660066"/>
                            </a:solidFill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Bauten</a:t>
                      </a:r>
                      <a:endParaRPr kumimoji="0" lang="ru-RU" sz="2800" b="1" i="0" u="none" strike="noStrike" cap="none" normalizeH="0" baseline="0" dirty="0" smtClean="0">
                        <a:ln>
                          <a:solidFill>
                            <a:srgbClr val="660066"/>
                          </a:solidFill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142" name="AutoShape 1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765175"/>
            <a:ext cx="1295400" cy="1079500"/>
          </a:xfrm>
          <a:prstGeom prst="actionButtonBlank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4143" name="AutoShape 1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765175"/>
            <a:ext cx="1295400" cy="1079500"/>
          </a:xfrm>
          <a:prstGeom prst="actionButtonBlank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20</a:t>
            </a:r>
          </a:p>
        </p:txBody>
      </p:sp>
      <p:sp>
        <p:nvSpPr>
          <p:cNvPr id="4144" name="AutoShape 1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1844675"/>
            <a:ext cx="1295400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4145" name="AutoShape 1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2924175"/>
            <a:ext cx="1295400" cy="1079500"/>
          </a:xfrm>
          <a:prstGeom prst="actionButtonBlank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4146" name="AutoShape 11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4005263"/>
            <a:ext cx="1295400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4147" name="AutoShape 11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5084763"/>
            <a:ext cx="1295400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10</a:t>
            </a:r>
          </a:p>
        </p:txBody>
      </p:sp>
      <p:sp>
        <p:nvSpPr>
          <p:cNvPr id="4148" name="AutoShape 1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1844675"/>
            <a:ext cx="1295400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20</a:t>
            </a:r>
          </a:p>
        </p:txBody>
      </p:sp>
      <p:sp>
        <p:nvSpPr>
          <p:cNvPr id="4149" name="AutoShape 11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2924175"/>
            <a:ext cx="1295400" cy="1079500"/>
          </a:xfrm>
          <a:prstGeom prst="actionButtonBlank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20</a:t>
            </a:r>
          </a:p>
        </p:txBody>
      </p:sp>
      <p:sp>
        <p:nvSpPr>
          <p:cNvPr id="4150" name="AutoShape 1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4005263"/>
            <a:ext cx="1295400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20</a:t>
            </a:r>
          </a:p>
        </p:txBody>
      </p:sp>
      <p:sp>
        <p:nvSpPr>
          <p:cNvPr id="4151" name="AutoShape 11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5084763"/>
            <a:ext cx="1295400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20</a:t>
            </a:r>
          </a:p>
        </p:txBody>
      </p:sp>
      <p:sp>
        <p:nvSpPr>
          <p:cNvPr id="4152" name="AutoShape 12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765175"/>
            <a:ext cx="1222375" cy="1079500"/>
          </a:xfrm>
          <a:prstGeom prst="actionButtonBlank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30</a:t>
            </a:r>
          </a:p>
        </p:txBody>
      </p:sp>
      <p:sp>
        <p:nvSpPr>
          <p:cNvPr id="4153" name="AutoShape 12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844675"/>
            <a:ext cx="1222375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30</a:t>
            </a:r>
          </a:p>
        </p:txBody>
      </p:sp>
      <p:sp>
        <p:nvSpPr>
          <p:cNvPr id="4154" name="AutoShape 12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2924175"/>
            <a:ext cx="1222375" cy="1079500"/>
          </a:xfrm>
          <a:prstGeom prst="actionButtonBlank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30</a:t>
            </a:r>
          </a:p>
        </p:txBody>
      </p:sp>
      <p:sp>
        <p:nvSpPr>
          <p:cNvPr id="4155" name="AutoShape 12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4005263"/>
            <a:ext cx="1222375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30</a:t>
            </a:r>
          </a:p>
        </p:txBody>
      </p:sp>
      <p:sp>
        <p:nvSpPr>
          <p:cNvPr id="4156" name="AutoShape 124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5084763"/>
            <a:ext cx="1222375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30</a:t>
            </a:r>
          </a:p>
        </p:txBody>
      </p:sp>
      <p:sp>
        <p:nvSpPr>
          <p:cNvPr id="4157" name="AutoShape 125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765175"/>
            <a:ext cx="1222375" cy="1079500"/>
          </a:xfrm>
          <a:prstGeom prst="actionButtonBlank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40</a:t>
            </a:r>
          </a:p>
        </p:txBody>
      </p:sp>
      <p:sp>
        <p:nvSpPr>
          <p:cNvPr id="4158" name="AutoShape 126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844675"/>
            <a:ext cx="1222375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40</a:t>
            </a:r>
          </a:p>
        </p:txBody>
      </p:sp>
      <p:sp>
        <p:nvSpPr>
          <p:cNvPr id="4159" name="AutoShape 12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924175"/>
            <a:ext cx="1222375" cy="1079500"/>
          </a:xfrm>
          <a:prstGeom prst="actionButtonBlank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40</a:t>
            </a:r>
          </a:p>
        </p:txBody>
      </p:sp>
      <p:sp>
        <p:nvSpPr>
          <p:cNvPr id="4160" name="AutoShape 12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005263"/>
            <a:ext cx="1222375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40</a:t>
            </a:r>
          </a:p>
        </p:txBody>
      </p:sp>
      <p:sp>
        <p:nvSpPr>
          <p:cNvPr id="4161" name="AutoShape 12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5084763"/>
            <a:ext cx="1222375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40</a:t>
            </a:r>
          </a:p>
        </p:txBody>
      </p:sp>
      <p:sp>
        <p:nvSpPr>
          <p:cNvPr id="4162" name="AutoShape 13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765175"/>
            <a:ext cx="1079500" cy="1079500"/>
          </a:xfrm>
          <a:prstGeom prst="actionButtonBlank">
            <a:avLst/>
          </a:prstGeom>
          <a:solidFill>
            <a:srgbClr val="FFCCCC"/>
          </a:solidFill>
          <a:ln>
            <a:solidFill>
              <a:srgbClr val="C000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50</a:t>
            </a:r>
          </a:p>
        </p:txBody>
      </p:sp>
      <p:sp>
        <p:nvSpPr>
          <p:cNvPr id="4163" name="AutoShape 133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1844675"/>
            <a:ext cx="1079500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50</a:t>
            </a:r>
          </a:p>
        </p:txBody>
      </p:sp>
      <p:sp>
        <p:nvSpPr>
          <p:cNvPr id="4164" name="AutoShape 134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2924175"/>
            <a:ext cx="1079500" cy="1079500"/>
          </a:xfrm>
          <a:prstGeom prst="actionButtonBlank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50</a:t>
            </a:r>
          </a:p>
        </p:txBody>
      </p:sp>
      <p:sp>
        <p:nvSpPr>
          <p:cNvPr id="4165" name="AutoShape 135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4005263"/>
            <a:ext cx="1079500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50</a:t>
            </a:r>
          </a:p>
        </p:txBody>
      </p:sp>
      <p:sp>
        <p:nvSpPr>
          <p:cNvPr id="4166" name="AutoShape 136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084763"/>
            <a:ext cx="1079500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50</a:t>
            </a: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428604"/>
            <a:ext cx="3921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B05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Kurfürstendamm</a:t>
            </a:r>
            <a:endParaRPr lang="ru-RU" sz="3200" dirty="0">
              <a:ln>
                <a:solidFill>
                  <a:srgbClr val="00B05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6" descr="Kurfuerstendamm (2)"/>
          <p:cNvPicPr>
            <a:picLocks noChangeAspect="1" noChangeArrowheads="1"/>
          </p:cNvPicPr>
          <p:nvPr/>
        </p:nvPicPr>
        <p:blipFill>
          <a:blip r:embed="rId3"/>
          <a:srcRect l="2796" t="2424" r="2797" b="3017"/>
          <a:stretch>
            <a:fillRect/>
          </a:stretch>
        </p:blipFill>
        <p:spPr bwMode="auto">
          <a:xfrm>
            <a:off x="2143125" y="1785938"/>
            <a:ext cx="4848225" cy="37084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справка 5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Kultur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- 50</a:t>
            </a:r>
            <a:endParaRPr lang="ru-RU" sz="3600" dirty="0"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Stra</a:t>
            </a:r>
            <a:r>
              <a:rPr lang="el-GR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β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en,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Plätze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5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  <a:cs typeface="+mn-cs"/>
            </a:endParaRPr>
          </a:p>
        </p:txBody>
      </p:sp>
      <p:sp>
        <p:nvSpPr>
          <p:cNvPr id="39943" name="Прямоугольник 8"/>
          <p:cNvSpPr>
            <a:spLocks noChangeArrowheads="1"/>
          </p:cNvSpPr>
          <p:nvPr/>
        </p:nvSpPr>
        <p:spPr bwMode="auto">
          <a:xfrm>
            <a:off x="1357313" y="2714625"/>
            <a:ext cx="650081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Nirgendwo sonst in der Welt können 2500 Tonnen Stahl und Glas schöner funkeln als über dem Sony Center an diesem Platz. 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428604"/>
            <a:ext cx="3672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Potsdamerplatz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8" descr="potsdamer-platz-20040601_dx_133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1006" t="1961" r="1941" b="1960"/>
          <a:stretch>
            <a:fillRect/>
          </a:stretch>
        </p:blipFill>
        <p:spPr>
          <a:xfrm>
            <a:off x="2071688" y="1714500"/>
            <a:ext cx="4892675" cy="3995738"/>
          </a:xfrm>
          <a:ln w="38100" cap="sq">
            <a:solidFill>
              <a:srgbClr val="99009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Kirchen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Dome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- 10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  <a:cs typeface="+mn-cs"/>
            </a:endParaRPr>
          </a:p>
        </p:txBody>
      </p:sp>
      <p:sp>
        <p:nvSpPr>
          <p:cNvPr id="41988" name="Прямоугольник 4"/>
          <p:cNvSpPr>
            <a:spLocks noChangeArrowheads="1"/>
          </p:cNvSpPr>
          <p:nvPr/>
        </p:nvSpPr>
        <p:spPr bwMode="auto">
          <a:xfrm>
            <a:off x="1857375" y="2571750"/>
            <a:ext cx="5572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Er befindet sich gegenüber dem Französischen Dom auf dem Gendarmenmarkt.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</a:rPr>
              <a:t>      </a:t>
            </a:r>
            <a:endParaRPr lang="ru-RU" sz="3600" b="1" dirty="0" smtClean="0"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428604"/>
            <a:ext cx="3558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FF0000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Deutsche Dom</a:t>
            </a:r>
            <a:endParaRPr lang="ru-RU" sz="3200" dirty="0">
              <a:ln>
                <a:solidFill>
                  <a:srgbClr val="FF0000"/>
                </a:solidFill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5" name="Picture 7" descr="5214_137139946473_679446473_3246087_5383410_n"/>
          <p:cNvPicPr>
            <a:picLocks noChangeAspect="1" noChangeArrowheads="1"/>
          </p:cNvPicPr>
          <p:nvPr/>
        </p:nvPicPr>
        <p:blipFill>
          <a:blip r:embed="rId3"/>
          <a:srcRect l="857" t="2273" r="1754" b="2272"/>
          <a:stretch>
            <a:fillRect/>
          </a:stretch>
        </p:blipFill>
        <p:spPr bwMode="auto">
          <a:xfrm>
            <a:off x="2071688" y="1714500"/>
            <a:ext cx="5003800" cy="3624263"/>
          </a:xfrm>
          <a:prstGeom prst="rect">
            <a:avLst/>
          </a:prstGeom>
          <a:noFill/>
          <a:ln w="38100" cap="sq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справка 5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Kirchen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Dome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  <a:cs typeface="+mn-cs"/>
            </a:endParaRP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1928813" y="2571750"/>
            <a:ext cx="52149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Er befindet sich gegenüber dem </a:t>
            </a:r>
            <a:r>
              <a:rPr lang="en-US" sz="3200">
                <a:solidFill>
                  <a:srgbClr val="0033CC"/>
                </a:solidFill>
              </a:rPr>
              <a:t>Deutschen</a:t>
            </a:r>
            <a:r>
              <a:rPr lang="de-DE" sz="3200">
                <a:solidFill>
                  <a:srgbClr val="0033CC"/>
                </a:solidFill>
              </a:rPr>
              <a:t> Dom.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428604"/>
            <a:ext cx="4178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33CC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Französische Dom</a:t>
            </a:r>
            <a:endParaRPr lang="ru-RU" sz="3200" dirty="0">
              <a:ln>
                <a:solidFill>
                  <a:srgbClr val="0033CC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6" descr="Franzoesischer_Dom"/>
          <p:cNvPicPr>
            <a:picLocks noChangeAspect="1" noChangeArrowheads="1"/>
          </p:cNvPicPr>
          <p:nvPr/>
        </p:nvPicPr>
        <p:blipFill>
          <a:blip r:embed="rId3"/>
          <a:srcRect l="2419" t="5335" r="3226" b="3971"/>
          <a:stretch>
            <a:fillRect/>
          </a:stretch>
        </p:blipFill>
        <p:spPr bwMode="auto">
          <a:xfrm>
            <a:off x="2214563" y="1643063"/>
            <a:ext cx="4789487" cy="313213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справка 5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Kirchen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Dome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  <a:cs typeface="+mn-cs"/>
            </a:endParaRPr>
          </a:p>
        </p:txBody>
      </p:sp>
      <p:sp>
        <p:nvSpPr>
          <p:cNvPr id="46084" name="Прямоугольник 6"/>
          <p:cNvSpPr>
            <a:spLocks noChangeArrowheads="1"/>
          </p:cNvSpPr>
          <p:nvPr/>
        </p:nvSpPr>
        <p:spPr bwMode="auto">
          <a:xfrm>
            <a:off x="1214438" y="2786063"/>
            <a:ext cx="67151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Dieser Dom auf der Museumsinsel gehört zu den bedeutendsten protestantischen Kirchenbauten in Deutschland.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</a:rPr>
              <a:t>      </a:t>
            </a:r>
            <a:endParaRPr lang="ru-RU" sz="3600" b="1" dirty="0" smtClean="0">
              <a:latin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428604"/>
            <a:ext cx="32696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800000"/>
                  </a:solidFill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Berliner Dom</a:t>
            </a:r>
            <a:endParaRPr lang="ru-RU" sz="3200" dirty="0">
              <a:ln>
                <a:solidFill>
                  <a:srgbClr val="800000"/>
                </a:solidFill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7" name="Picture 8" descr="berliner-dom"/>
          <p:cNvPicPr>
            <a:picLocks noChangeAspect="1" noChangeArrowheads="1"/>
          </p:cNvPicPr>
          <p:nvPr/>
        </p:nvPicPr>
        <p:blipFill>
          <a:blip r:embed="rId3"/>
          <a:srcRect l="1078" t="2365" r="1877" b="3048"/>
          <a:stretch>
            <a:fillRect/>
          </a:stretch>
        </p:blipFill>
        <p:spPr bwMode="auto">
          <a:xfrm>
            <a:off x="2143125" y="1643063"/>
            <a:ext cx="4908550" cy="3635375"/>
          </a:xfrm>
          <a:prstGeom prst="rect">
            <a:avLst/>
          </a:prstGeom>
          <a:ln w="38100" cap="sq">
            <a:solidFill>
              <a:srgbClr val="CC33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Kirchen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Dome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  <a:cs typeface="+mn-cs"/>
            </a:endParaRPr>
          </a:p>
        </p:txBody>
      </p:sp>
      <p:sp>
        <p:nvSpPr>
          <p:cNvPr id="48132" name="Прямоугольник 7"/>
          <p:cNvSpPr>
            <a:spLocks noChangeArrowheads="1"/>
          </p:cNvSpPr>
          <p:nvPr/>
        </p:nvSpPr>
        <p:spPr bwMode="auto">
          <a:xfrm>
            <a:off x="1500188" y="2786063"/>
            <a:ext cx="62150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Sie ist eine der ältesten noch sakral genutzten Kirchen Berlins.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справка 9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</a:t>
            </a:r>
            <a:r>
              <a:rPr lang="en-US" sz="3600" dirty="0" err="1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Kultur</a:t>
            </a:r>
            <a:r>
              <a:rPr lang="ru-RU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- 10</a:t>
            </a:r>
            <a:endParaRPr lang="ru-RU" sz="3600" dirty="0">
              <a:ln>
                <a:solidFill>
                  <a:srgbClr val="800000"/>
                </a:solidFill>
              </a:ln>
              <a:cs typeface="+mn-cs"/>
            </a:endParaRPr>
          </a:p>
        </p:txBody>
      </p:sp>
      <p:sp>
        <p:nvSpPr>
          <p:cNvPr id="19460" name="Прямоугольник 7"/>
          <p:cNvSpPr>
            <a:spLocks noChangeArrowheads="1"/>
          </p:cNvSpPr>
          <p:nvPr/>
        </p:nvSpPr>
        <p:spPr bwMode="auto">
          <a:xfrm>
            <a:off x="1071563" y="2357438"/>
            <a:ext cx="707231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Dieses Museum ist Teil des Museumsensembles auf der Berliner Museumsinsel. Es wurde zwischen 1910 und 1930 für den entdeckten Pergamonaltar erbaut.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428604"/>
            <a:ext cx="3149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FF0000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die Marienkirche</a:t>
            </a:r>
            <a:endParaRPr lang="ru-RU" sz="3200" dirty="0">
              <a:ln>
                <a:solidFill>
                  <a:srgbClr val="FF0000"/>
                </a:solidFill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7" descr="Marienkirch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1615" t="2267" r="3121" b="2518"/>
          <a:stretch>
            <a:fillRect/>
          </a:stretch>
        </p:blipFill>
        <p:spPr>
          <a:xfrm>
            <a:off x="2071688" y="1714500"/>
            <a:ext cx="5006975" cy="3563938"/>
          </a:xfrm>
          <a:ln w="38100" cap="sq">
            <a:solidFill>
              <a:srgbClr val="FF66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Kirchen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Dome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5</a:t>
            </a:r>
            <a:r>
              <a:rPr lang="ru-RU" sz="3600" dirty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  <a:cs typeface="+mn-cs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75" y="2714625"/>
            <a:ext cx="764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DE" sz="3200" dirty="0">
                <a:solidFill>
                  <a:srgbClr val="0033CC"/>
                </a:solidFill>
                <a:latin typeface="+mn-lt"/>
                <a:ea typeface="Times New Roman" pitchFamily="18" charset="0"/>
                <a:cs typeface="Arial" pitchFamily="34" charset="0"/>
              </a:rPr>
              <a:t>Diese evangelische Kirche geriet durch die Luftangriffe gegen Berlin in der Nacht </a:t>
            </a:r>
            <a:endParaRPr lang="ru-RU" sz="3200" dirty="0">
              <a:solidFill>
                <a:srgbClr val="0033CC"/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de-DE" sz="3200" dirty="0">
                <a:solidFill>
                  <a:srgbClr val="0033CC"/>
                </a:solidFill>
                <a:latin typeface="+mn-lt"/>
                <a:ea typeface="Times New Roman" pitchFamily="18" charset="0"/>
                <a:cs typeface="Arial" pitchFamily="34" charset="0"/>
              </a:rPr>
              <a:t>zum 23. November 1943 in Brand.</a:t>
            </a:r>
            <a:endParaRPr lang="de-DE" sz="3200" dirty="0">
              <a:solidFill>
                <a:srgbClr val="0033CC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28604"/>
            <a:ext cx="6930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8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die Kaiser-Wilhelm-Gedächtnis-Kirche</a:t>
            </a:r>
            <a:endParaRPr lang="ru-RU" sz="3200" dirty="0">
              <a:ln>
                <a:solidFill>
                  <a:srgbClr val="00800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7" descr="220px-Ged%C3%A4chtniskirche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2272" t="887" r="2273" b="1928"/>
          <a:stretch>
            <a:fillRect/>
          </a:stretch>
        </p:blipFill>
        <p:spPr>
          <a:xfrm>
            <a:off x="2928938" y="1714500"/>
            <a:ext cx="3213100" cy="4284663"/>
          </a:xfrm>
          <a:ln w="38100" cap="sq">
            <a:solidFill>
              <a:srgbClr val="00B05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Geschichte</a:t>
            </a:r>
            <a:r>
              <a:rPr lang="ru-RU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- 10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  <a:cs typeface="+mn-cs"/>
            </a:endParaRPr>
          </a:p>
        </p:txBody>
      </p:sp>
      <p:sp>
        <p:nvSpPr>
          <p:cNvPr id="52228" name="Прямоугольник 4"/>
          <p:cNvSpPr>
            <a:spLocks noChangeArrowheads="1"/>
          </p:cNvSpPr>
          <p:nvPr/>
        </p:nvSpPr>
        <p:spPr bwMode="auto">
          <a:xfrm>
            <a:off x="1428750" y="2643188"/>
            <a:ext cx="6429375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  <a:cs typeface="Times New Roman" pitchFamily="18" charset="0"/>
              </a:rPr>
              <a:t>Dieses Gebäude wurde nach dem Zweiten Weltkrieg bekannt. </a:t>
            </a:r>
            <a:r>
              <a:rPr lang="de-DE" sz="3200">
                <a:solidFill>
                  <a:srgbClr val="0033CC"/>
                </a:solidFill>
              </a:rPr>
              <a:t>Seit 1999 ist es Sitz des Deutschen Bundestages.</a:t>
            </a:r>
            <a:endParaRPr lang="ru-RU" sz="3200">
              <a:solidFill>
                <a:srgbClr val="0033CC"/>
              </a:solidFill>
            </a:endParaRPr>
          </a:p>
          <a:p>
            <a:endParaRPr lang="ru-RU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428604"/>
            <a:ext cx="2644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FF0000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Reichstag</a:t>
            </a:r>
            <a:endParaRPr lang="ru-RU" sz="3200" dirty="0">
              <a:ln>
                <a:solidFill>
                  <a:srgbClr val="FF0000"/>
                </a:solidFill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6" descr="Reichst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1714500"/>
            <a:ext cx="4827588" cy="3995738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Geschichte</a:t>
            </a:r>
            <a:r>
              <a:rPr lang="ru-RU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</a:t>
            </a:r>
            <a:r>
              <a:rPr lang="ru-RU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  <a:cs typeface="+mn-cs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63" y="2571750"/>
            <a:ext cx="80724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DE" sz="3200" dirty="0">
                <a:solidFill>
                  <a:srgbClr val="0033CC"/>
                </a:solidFill>
                <a:latin typeface="+mn-lt"/>
                <a:ea typeface="Times New Roman" pitchFamily="18" charset="0"/>
                <a:cs typeface="Arial" pitchFamily="34" charset="0"/>
              </a:rPr>
              <a:t>Der Name des liberalen preußischen Bildungsreformers und Sprachwissenschaftlers, der die erste Berliner Universität gründete.</a:t>
            </a:r>
            <a:endParaRPr lang="de-DE" sz="3200" dirty="0">
              <a:solidFill>
                <a:srgbClr val="0033CC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428604"/>
            <a:ext cx="4301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Wilhelm von Humboldt</a:t>
            </a:r>
            <a:endParaRPr lang="ru-RU" sz="3200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6" descr="Humboldt-Universität"/>
          <p:cNvPicPr>
            <a:picLocks noChangeAspect="1" noChangeArrowheads="1"/>
          </p:cNvPicPr>
          <p:nvPr/>
        </p:nvPicPr>
        <p:blipFill>
          <a:blip r:embed="rId3"/>
          <a:srcRect l="2517" t="2322" r="2518" b="2476"/>
          <a:stretch>
            <a:fillRect/>
          </a:stretch>
        </p:blipFill>
        <p:spPr bwMode="auto">
          <a:xfrm>
            <a:off x="2071688" y="1714500"/>
            <a:ext cx="4854575" cy="3492500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Geschichte</a:t>
            </a:r>
            <a:r>
              <a:rPr lang="ru-RU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</a:t>
            </a:r>
            <a:r>
              <a:rPr lang="ru-RU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  <a:cs typeface="+mn-cs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00188" y="2500313"/>
            <a:ext cx="6072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DE" sz="3200" dirty="0">
                <a:solidFill>
                  <a:srgbClr val="0033CC"/>
                </a:solidFill>
                <a:latin typeface="+mn-lt"/>
                <a:ea typeface="Times New Roman" pitchFamily="18" charset="0"/>
                <a:cs typeface="Arial" pitchFamily="34" charset="0"/>
              </a:rPr>
              <a:t>Sie wurde nach dem Sieg Preußens im Deutsch-Dänischen Krieg 1864 erbaut.</a:t>
            </a:r>
            <a:endParaRPr lang="de-DE" sz="3200" dirty="0">
              <a:solidFill>
                <a:srgbClr val="0033CC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428604"/>
            <a:ext cx="3007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8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die Siegessäule</a:t>
            </a:r>
            <a:endParaRPr lang="ru-RU" sz="3200" dirty="0">
              <a:ln>
                <a:solidFill>
                  <a:srgbClr val="00800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6" descr="Siegessaeu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1714500"/>
            <a:ext cx="5135563" cy="3851275"/>
          </a:xfrm>
          <a:prstGeom prst="rect">
            <a:avLst/>
          </a:prstGeom>
          <a:ln w="38100" cap="sq">
            <a:solidFill>
              <a:srgbClr val="33CC3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Geschichte</a:t>
            </a:r>
            <a:r>
              <a:rPr lang="ru-RU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</a:t>
            </a:r>
            <a:r>
              <a:rPr lang="ru-RU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  <a:cs typeface="+mn-cs"/>
            </a:endParaRPr>
          </a:p>
        </p:txBody>
      </p:sp>
      <p:sp>
        <p:nvSpPr>
          <p:cNvPr id="58372" name="Прямоугольник 6"/>
          <p:cNvSpPr>
            <a:spLocks noChangeArrowheads="1"/>
          </p:cNvSpPr>
          <p:nvPr/>
        </p:nvSpPr>
        <p:spPr bwMode="auto">
          <a:xfrm>
            <a:off x="1214438" y="2857500"/>
            <a:ext cx="6858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Das Sowjetische Ehrenmal in diesem Park ist eine Gedenkstätte in Berlin.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428604"/>
            <a:ext cx="45590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das Pergamonmuseum  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8" name="Picture 7" descr="pergamon-museum-berlin-d1653"/>
          <p:cNvPicPr>
            <a:picLocks noChangeAspect="1" noChangeArrowheads="1"/>
          </p:cNvPicPr>
          <p:nvPr/>
        </p:nvPicPr>
        <p:blipFill>
          <a:blip r:embed="rId4"/>
          <a:srcRect l="1090" t="2041" r="2481" b="2040"/>
          <a:stretch>
            <a:fillRect/>
          </a:stretch>
        </p:blipFill>
        <p:spPr bwMode="auto">
          <a:xfrm>
            <a:off x="2143125" y="1714500"/>
            <a:ext cx="4851400" cy="4000500"/>
          </a:xfrm>
          <a:prstGeom prst="rect">
            <a:avLst/>
          </a:prstGeom>
          <a:noFill/>
          <a:ln w="38100" cap="sq">
            <a:solidFill>
              <a:srgbClr val="990099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 advClick="0">
    <p:diamond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428604"/>
            <a:ext cx="3637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33CC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Treptower Park</a:t>
            </a:r>
            <a:endParaRPr lang="ru-RU" sz="3200" dirty="0">
              <a:ln>
                <a:solidFill>
                  <a:srgbClr val="0033CC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6" descr="Treptow_Ehrenm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1714500"/>
            <a:ext cx="4943475" cy="370840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Geschichte</a:t>
            </a:r>
            <a:r>
              <a:rPr lang="ru-RU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5</a:t>
            </a:r>
            <a:r>
              <a:rPr lang="ru-RU" sz="3600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  <a:cs typeface="+mn-cs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43000" y="2571750"/>
            <a:ext cx="66436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DE" sz="3200" dirty="0">
                <a:solidFill>
                  <a:srgbClr val="0033CC"/>
                </a:solidFill>
                <a:latin typeface="+mn-lt"/>
                <a:ea typeface="Times New Roman" pitchFamily="18" charset="0"/>
                <a:cs typeface="Arial" pitchFamily="34" charset="0"/>
              </a:rPr>
              <a:t>Das älteste Wohngebiet Berlins, eine Art Freilichtmuseum des zerstörten Alt-Berlins.</a:t>
            </a:r>
            <a:endParaRPr lang="de-DE" sz="3200" dirty="0">
              <a:solidFill>
                <a:srgbClr val="0033CC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428604"/>
            <a:ext cx="3247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8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das Nikolaiviertel</a:t>
            </a:r>
            <a:endParaRPr lang="ru-RU" sz="3200" dirty="0">
              <a:ln>
                <a:solidFill>
                  <a:srgbClr val="00800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7" descr="tv-tower-panorama-nikolai-kirche"/>
          <p:cNvPicPr>
            <a:picLocks noChangeAspect="1" noChangeArrowheads="1"/>
          </p:cNvPicPr>
          <p:nvPr/>
        </p:nvPicPr>
        <p:blipFill>
          <a:blip r:embed="rId3"/>
          <a:srcRect l="1739" t="1968" r="1740" b="3585"/>
          <a:stretch>
            <a:fillRect/>
          </a:stretch>
        </p:blipFill>
        <p:spPr bwMode="auto">
          <a:xfrm>
            <a:off x="2500313" y="1643063"/>
            <a:ext cx="4054475" cy="3671887"/>
          </a:xfrm>
          <a:prstGeom prst="rect">
            <a:avLst/>
          </a:prstGeom>
          <a:ln w="38100" cap="sq">
            <a:solidFill>
              <a:srgbClr val="00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Berühmte</a:t>
            </a:r>
            <a:r>
              <a:rPr lang="en-US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Bauten</a:t>
            </a:r>
            <a:r>
              <a:rPr lang="ru-RU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- 10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  <a:cs typeface="+mn-cs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214438" y="2571750"/>
            <a:ext cx="6715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DE" sz="3200" dirty="0">
                <a:solidFill>
                  <a:srgbClr val="0033CC"/>
                </a:solidFill>
                <a:latin typeface="+mn-lt"/>
                <a:ea typeface="Times New Roman" pitchFamily="18" charset="0"/>
                <a:cs typeface="Arial" pitchFamily="34" charset="0"/>
              </a:rPr>
              <a:t>Dieses Tor ist das wichtigste Wahrzeichen der Stadt und gleichzeitig ein nationales Symbol.</a:t>
            </a:r>
            <a:endParaRPr lang="de-DE" sz="3200" dirty="0">
              <a:solidFill>
                <a:srgbClr val="0033CC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428604"/>
            <a:ext cx="4330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800000"/>
                  </a:solidFill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das Brandenburger Tor</a:t>
            </a:r>
            <a:endParaRPr lang="ru-RU" sz="3200" dirty="0">
              <a:ln>
                <a:solidFill>
                  <a:srgbClr val="800000"/>
                </a:solidFill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7" descr="Brandenburger%20Tor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981" t="2319" r="1807" b="2577"/>
          <a:stretch>
            <a:fillRect/>
          </a:stretch>
        </p:blipFill>
        <p:spPr>
          <a:xfrm>
            <a:off x="2214563" y="1714500"/>
            <a:ext cx="4732337" cy="3527425"/>
          </a:xfrm>
          <a:ln w="38100" cap="sq">
            <a:solidFill>
              <a:srgbClr val="CC33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Berühmte</a:t>
            </a:r>
            <a:r>
              <a:rPr lang="en-US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Bauten</a:t>
            </a:r>
            <a:r>
              <a:rPr lang="ru-RU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</a:t>
            </a:r>
            <a:r>
              <a:rPr lang="ru-RU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  <a:cs typeface="+mn-cs"/>
            </a:endParaRPr>
          </a:p>
        </p:txBody>
      </p:sp>
      <p:sp>
        <p:nvSpPr>
          <p:cNvPr id="64516" name="Прямоугольник 6"/>
          <p:cNvSpPr>
            <a:spLocks noChangeArrowheads="1"/>
          </p:cNvSpPr>
          <p:nvPr/>
        </p:nvSpPr>
        <p:spPr bwMode="auto">
          <a:xfrm>
            <a:off x="1285875" y="2786063"/>
            <a:ext cx="6572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Dieser Turm ist das höchste Bauwerk Deutschlands und das vierthöchste Bauwerk Europas.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428604"/>
            <a:ext cx="3190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33CC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Fernsehturm</a:t>
            </a:r>
            <a:endParaRPr lang="ru-RU" sz="3200" dirty="0">
              <a:ln>
                <a:solidFill>
                  <a:srgbClr val="0033CC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7" descr="fernsehtur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1589" t="2045" r="2385" b="3863"/>
          <a:stretch>
            <a:fillRect/>
          </a:stretch>
        </p:blipFill>
        <p:spPr>
          <a:xfrm>
            <a:off x="2286000" y="1714500"/>
            <a:ext cx="4629150" cy="4176713"/>
          </a:xfrm>
          <a:ln w="38100" cap="sq">
            <a:solidFill>
              <a:srgbClr val="00206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Berühmte</a:t>
            </a:r>
            <a:r>
              <a:rPr lang="en-US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Bauten</a:t>
            </a:r>
            <a:r>
              <a:rPr lang="ru-RU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</a:t>
            </a:r>
            <a:r>
              <a:rPr lang="ru-RU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  <a:cs typeface="+mn-cs"/>
            </a:endParaRPr>
          </a:p>
        </p:txBody>
      </p:sp>
      <p:sp>
        <p:nvSpPr>
          <p:cNvPr id="66564" name="Прямоугольник 6"/>
          <p:cNvSpPr>
            <a:spLocks noChangeArrowheads="1"/>
          </p:cNvSpPr>
          <p:nvPr/>
        </p:nvSpPr>
        <p:spPr bwMode="auto">
          <a:xfrm>
            <a:off x="1143000" y="2571750"/>
            <a:ext cx="6858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Dieses Rathaus ist Sitz des Berliner Senats und des Regierenden Bürgermeisters. Der Name des Gebäudes bezieht sich auf die Fassadengestaltung.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428604"/>
            <a:ext cx="3350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das Rote Rathaus</a:t>
            </a:r>
            <a:endParaRPr lang="ru-RU" sz="3200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7" descr="800px-Rotes_Rathau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25" y="1643063"/>
            <a:ext cx="4854575" cy="3240087"/>
          </a:xfrm>
          <a:ln w="38100" cap="sq">
            <a:solidFill>
              <a:srgbClr val="FFC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Berühmte</a:t>
            </a:r>
            <a:r>
              <a:rPr lang="en-US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Bauten</a:t>
            </a:r>
            <a:r>
              <a:rPr lang="ru-RU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</a:t>
            </a:r>
            <a:r>
              <a:rPr lang="ru-RU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  <a:cs typeface="+mn-cs"/>
            </a:endParaRPr>
          </a:p>
        </p:txBody>
      </p:sp>
      <p:sp>
        <p:nvSpPr>
          <p:cNvPr id="68612" name="Прямоугольник 7"/>
          <p:cNvSpPr>
            <a:spLocks noChangeArrowheads="1"/>
          </p:cNvSpPr>
          <p:nvPr/>
        </p:nvSpPr>
        <p:spPr bwMode="auto">
          <a:xfrm>
            <a:off x="928688" y="2571750"/>
            <a:ext cx="7215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Sie wurde 1969 auf dem Alexanderplatz aufgestellt. Sie zeigt die Uhrzeiten wichtiger Städte an.</a:t>
            </a:r>
            <a:endParaRPr lang="ru-RU" sz="32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68313" y="6921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3555" name="Прямоугольник 6"/>
          <p:cNvSpPr>
            <a:spLocks noChangeArrowheads="1"/>
          </p:cNvSpPr>
          <p:nvPr/>
        </p:nvSpPr>
        <p:spPr bwMode="auto">
          <a:xfrm>
            <a:off x="1214438" y="2357438"/>
            <a:ext cx="70723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Sie ist mit ihren Museen heute ein viel besuchter touristischer Anlaufpunkt und einer der wichtigsten Museumskomplexe der Welt.</a:t>
            </a:r>
            <a:endParaRPr lang="ru-RU" sz="3200">
              <a:solidFill>
                <a:srgbClr val="0033CC"/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справка 8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ln>
                  <a:solidFill>
                    <a:srgbClr val="800000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</a:t>
            </a:r>
            <a:r>
              <a:rPr lang="en-US" sz="3600" dirty="0" err="1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Kultur</a:t>
            </a:r>
            <a:r>
              <a:rPr lang="ru-RU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</a:t>
            </a:r>
            <a:r>
              <a:rPr lang="ru-RU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800000"/>
                </a:solidFill>
              </a:ln>
              <a:cs typeface="+mn-cs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428604"/>
            <a:ext cx="2892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die Weltzeituhr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7" descr="180px-Berlin_-_Weltzeituh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14688" y="1714500"/>
            <a:ext cx="2722562" cy="4068763"/>
          </a:xfrm>
          <a:ln w="38100" cap="sq">
            <a:solidFill>
              <a:srgbClr val="99009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Berühmte</a:t>
            </a:r>
            <a:r>
              <a:rPr lang="en-US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600" dirty="0" err="1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Bauten</a:t>
            </a:r>
            <a:r>
              <a:rPr lang="ru-RU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5</a:t>
            </a:r>
            <a:r>
              <a:rPr lang="ru-RU" sz="3600" dirty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  <a:cs typeface="+mn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57375" y="2500313"/>
            <a:ext cx="5429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DE" sz="3200" dirty="0">
                <a:solidFill>
                  <a:srgbClr val="0033CC"/>
                </a:solidFill>
                <a:latin typeface="+mn-lt"/>
                <a:ea typeface="Times New Roman" pitchFamily="18" charset="0"/>
                <a:cs typeface="Arial" pitchFamily="34" charset="0"/>
              </a:rPr>
              <a:t>Dieses Schloss nannte der König Friedrich zu Ehren seiner gestorbenen Frau.</a:t>
            </a:r>
            <a:endParaRPr lang="de-DE" sz="3200" dirty="0">
              <a:solidFill>
                <a:srgbClr val="0033CC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428604"/>
            <a:ext cx="5101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8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das Schloss Charlottenburg</a:t>
            </a:r>
            <a:endParaRPr lang="ru-RU" sz="3200" dirty="0">
              <a:ln>
                <a:solidFill>
                  <a:srgbClr val="00800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" name="Picture 6" descr="Schloss Scharlottenbu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1643063"/>
            <a:ext cx="4997450" cy="3492500"/>
          </a:xfrm>
          <a:prstGeom prst="rect">
            <a:avLst/>
          </a:prstGeom>
          <a:ln w="38100" cap="sq">
            <a:solidFill>
              <a:srgbClr val="33CC3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714356"/>
            <a:ext cx="17023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33CC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Quellen:</a:t>
            </a:r>
          </a:p>
        </p:txBody>
      </p:sp>
      <p:sp>
        <p:nvSpPr>
          <p:cNvPr id="72707" name="Прямоугольник 4"/>
          <p:cNvSpPr>
            <a:spLocks noChangeArrowheads="1"/>
          </p:cNvSpPr>
          <p:nvPr/>
        </p:nvSpPr>
        <p:spPr bwMode="auto">
          <a:xfrm>
            <a:off x="571500" y="1428750"/>
            <a:ext cx="7715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33CC"/>
                </a:solidFill>
              </a:rPr>
              <a:t>Автор шаблона для презентации – учитель ИЗО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ru-RU">
                <a:solidFill>
                  <a:srgbClr val="0033CC"/>
                </a:solidFill>
              </a:rPr>
              <a:t>КГОУ  «Бийский лицей-интернат  Алтайского края» Явнова  А</a:t>
            </a:r>
            <a:r>
              <a:rPr lang="en-US">
                <a:solidFill>
                  <a:srgbClr val="0033CC"/>
                </a:solidFill>
              </a:rPr>
              <a:t>.</a:t>
            </a:r>
            <a:r>
              <a:rPr lang="ru-RU">
                <a:solidFill>
                  <a:srgbClr val="0033CC"/>
                </a:solidFill>
              </a:rPr>
              <a:t>Г</a:t>
            </a:r>
            <a:r>
              <a:rPr lang="en-US">
                <a:solidFill>
                  <a:srgbClr val="0033CC"/>
                </a:solidFill>
              </a:rPr>
              <a:t>.</a:t>
            </a:r>
            <a:r>
              <a:rPr lang="ru-RU">
                <a:solidFill>
                  <a:srgbClr val="0033CC"/>
                </a:solidFill>
              </a:rPr>
              <a:t> (Сеть творческих учителей –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>
                <a:solidFill>
                  <a:srgbClr val="0033CC"/>
                </a:solidFill>
                <a:hlinkClick r:id="rId3"/>
              </a:rPr>
              <a:t>http://www.it</a:t>
            </a:r>
            <a:r>
              <a:rPr lang="ru-RU">
                <a:solidFill>
                  <a:srgbClr val="0033CC"/>
                </a:solidFill>
                <a:hlinkClick r:id="rId3"/>
              </a:rPr>
              <a:t>-</a:t>
            </a:r>
            <a:r>
              <a:rPr lang="en-US">
                <a:solidFill>
                  <a:srgbClr val="0033CC"/>
                </a:solidFill>
                <a:hlinkClick r:id="rId3"/>
              </a:rPr>
              <a:t>n.ru/board.aspx?cat_no=4262&amp;tmpl=Thread&amp;BoardId=132864&amp;ThreadId=126255&amp;page=0</a:t>
            </a:r>
            <a:endParaRPr lang="en-US">
              <a:solidFill>
                <a:srgbClr val="0033CC"/>
              </a:solidFill>
            </a:endParaRPr>
          </a:p>
          <a:p>
            <a:endParaRPr lang="ru-RU">
              <a:solidFill>
                <a:srgbClr val="0033CC"/>
              </a:solidFill>
            </a:endParaRPr>
          </a:p>
        </p:txBody>
      </p:sp>
      <p:sp>
        <p:nvSpPr>
          <p:cNvPr id="72708" name="Прямоугольник 6"/>
          <p:cNvSpPr>
            <a:spLocks noChangeArrowheads="1"/>
          </p:cNvSpPr>
          <p:nvPr/>
        </p:nvSpPr>
        <p:spPr bwMode="auto">
          <a:xfrm>
            <a:off x="642938" y="3429000"/>
            <a:ext cx="7643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>
                <a:hlinkClick r:id="rId4"/>
              </a:rPr>
              <a:t>http://www.berlin.de/orte/sehenswuerdigkeiten/</a:t>
            </a:r>
            <a:endParaRPr lang="en-US"/>
          </a:p>
          <a:p>
            <a:pPr marL="457200" indent="-457200"/>
            <a:endParaRPr lang="ru-RU"/>
          </a:p>
          <a:p>
            <a:pPr marL="457200" indent="-457200"/>
            <a:r>
              <a:rPr lang="en-US">
                <a:hlinkClick r:id="rId5"/>
              </a:rPr>
              <a:t>http://de.wikipedia.org/wiki/Berlin#Kultur_und_Sehensw.C3.BCrdigkeiten</a:t>
            </a:r>
            <a:endParaRPr lang="ru-RU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Museumins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1714500"/>
            <a:ext cx="4725987" cy="3995738"/>
          </a:xfrm>
          <a:prstGeom prst="rect">
            <a:avLst/>
          </a:prstGeom>
          <a:ln w="38100" cap="sq">
            <a:solidFill>
              <a:srgbClr val="FF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500042"/>
            <a:ext cx="3369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FF00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die Museumsinsel</a:t>
            </a:r>
            <a:endParaRPr lang="ru-RU" sz="3200" dirty="0">
              <a:ln>
                <a:solidFill>
                  <a:srgbClr val="FF0000"/>
                </a:solidFill>
              </a:ln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5"/>
          <p:cNvSpPr>
            <a:spLocks noChangeArrowheads="1"/>
          </p:cNvSpPr>
          <p:nvPr/>
        </p:nvSpPr>
        <p:spPr bwMode="auto">
          <a:xfrm>
            <a:off x="1643063" y="2286000"/>
            <a:ext cx="59293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Er ist 35 Hektar groß und gehört zu den meistbesuchten Sehenswürdigkeiten Berlins</a:t>
            </a:r>
            <a:r>
              <a:rPr lang="ru-RU" sz="320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справка 7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</a:t>
            </a:r>
            <a:r>
              <a:rPr lang="en-US" sz="3600" dirty="0" err="1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Kultur</a:t>
            </a:r>
            <a:r>
              <a:rPr lang="ru-RU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- 30</a:t>
            </a:r>
            <a:endParaRPr lang="ru-RU" sz="3600" dirty="0">
              <a:ln>
                <a:solidFill>
                  <a:srgbClr val="800000"/>
                </a:solidFill>
              </a:ln>
              <a:cs typeface="+mn-cs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Picture 6" descr="Zo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1643063"/>
            <a:ext cx="4857750" cy="4060825"/>
          </a:xfrm>
          <a:prstGeom prst="rect">
            <a:avLst/>
          </a:prstGeom>
          <a:ln w="38100" cap="sq">
            <a:solidFill>
              <a:srgbClr val="33CC3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786182" y="500042"/>
            <a:ext cx="1568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200" dirty="0">
                <a:ln>
                  <a:solidFill>
                    <a:srgbClr val="00B05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der Zoo</a:t>
            </a:r>
            <a:endParaRPr lang="ru-RU" sz="3200" dirty="0">
              <a:ln>
                <a:solidFill>
                  <a:srgbClr val="00B05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50" y="5929313"/>
            <a:ext cx="857250" cy="757237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28675" cy="685800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1" name="Прямоугольник 7"/>
          <p:cNvSpPr>
            <a:spLocks noChangeArrowheads="1"/>
          </p:cNvSpPr>
          <p:nvPr/>
        </p:nvSpPr>
        <p:spPr bwMode="auto">
          <a:xfrm>
            <a:off x="1571625" y="2357438"/>
            <a:ext cx="60007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solidFill>
                  <a:srgbClr val="0033CC"/>
                </a:solidFill>
              </a:rPr>
              <a:t>Er ist einer der ältesten Brunnen Berlins und gilt als einer der schönsten der Stadt.</a:t>
            </a:r>
            <a:endParaRPr lang="ru-RU" sz="3200">
              <a:solidFill>
                <a:srgbClr val="0033C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</a:t>
            </a:r>
            <a:r>
              <a:rPr lang="en-US" sz="3600" dirty="0" err="1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Kultur</a:t>
            </a:r>
            <a:r>
              <a:rPr lang="ru-RU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- </a:t>
            </a:r>
            <a:r>
              <a:rPr lang="en-US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</a:t>
            </a:r>
            <a:r>
              <a:rPr lang="ru-RU" sz="3600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</a:t>
            </a:r>
            <a:endParaRPr lang="ru-RU" sz="3600" dirty="0">
              <a:ln>
                <a:solidFill>
                  <a:srgbClr val="800000"/>
                </a:solidFill>
              </a:ln>
              <a:cs typeface="+mn-cs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Другая 7">
      <a:dk1>
        <a:srgbClr val="3A7400"/>
      </a:dk1>
      <a:lt1>
        <a:srgbClr val="FFFFFF"/>
      </a:lt1>
      <a:dk2>
        <a:srgbClr val="2E5C00"/>
      </a:dk2>
      <a:lt2>
        <a:srgbClr val="FFFFFF"/>
      </a:lt2>
      <a:accent1>
        <a:srgbClr val="79CA02"/>
      </a:accent1>
      <a:accent2>
        <a:srgbClr val="008080"/>
      </a:accent2>
      <a:accent3>
        <a:srgbClr val="ADB5AA"/>
      </a:accent3>
      <a:accent4>
        <a:srgbClr val="DADADA"/>
      </a:accent4>
      <a:accent5>
        <a:srgbClr val="BEE1AA"/>
      </a:accent5>
      <a:accent6>
        <a:srgbClr val="007373"/>
      </a:accent6>
      <a:hlink>
        <a:srgbClr val="002060"/>
      </a:hlink>
      <a:folHlink>
        <a:srgbClr val="38175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1457</TotalTime>
  <Words>443</Words>
  <Application>Microsoft Office PowerPoint</Application>
  <PresentationFormat>Экран (4:3)</PresentationFormat>
  <Paragraphs>57</Paragraphs>
  <Slides>53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13</vt:i4>
      </vt:variant>
      <vt:variant>
        <vt:lpstr>Заголовки слайдов</vt:lpstr>
      </vt:variant>
      <vt:variant>
        <vt:i4>53</vt:i4>
      </vt:variant>
    </vt:vector>
  </HeadingPairs>
  <TitlesOfParts>
    <vt:vector size="71" baseType="lpstr">
      <vt:lpstr>Tahoma</vt:lpstr>
      <vt:lpstr>Arial</vt:lpstr>
      <vt:lpstr>Wingdings</vt:lpstr>
      <vt:lpstr>Calibri</vt:lpstr>
      <vt:lpstr>Times New Roman</vt:lpstr>
      <vt:lpstr>Разрез</vt:lpstr>
      <vt:lpstr>Разрез</vt:lpstr>
      <vt:lpstr>Разрез</vt:lpstr>
      <vt:lpstr>Разрез</vt:lpstr>
      <vt:lpstr>Разрез</vt:lpstr>
      <vt:lpstr>Разрез</vt:lpstr>
      <vt:lpstr>Разрез</vt:lpstr>
      <vt:lpstr>Разрез</vt:lpstr>
      <vt:lpstr>Разрез</vt:lpstr>
      <vt:lpstr>Разрез</vt:lpstr>
      <vt:lpstr>Разрез</vt:lpstr>
      <vt:lpstr>Разрез</vt:lpstr>
      <vt:lpstr>Разрез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1</dc:creator>
  <cp:lastModifiedBy>Admin</cp:lastModifiedBy>
  <cp:revision>128</cp:revision>
  <dcterms:created xsi:type="dcterms:W3CDTF">2008-02-18T09:29:22Z</dcterms:created>
  <dcterms:modified xsi:type="dcterms:W3CDTF">2013-06-17T21:23:22Z</dcterms:modified>
</cp:coreProperties>
</file>