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1"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2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lvl1pPr>
              <a:defRPr sz="5400" b="1"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38D3DB7-5A33-4147-B8C1-C6423FEB23A0}" type="datetimeFigureOut">
              <a:rPr lang="ru-RU"/>
              <a:pPr>
                <a:defRPr/>
              </a:pPr>
              <a:t>19.07.2014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6EBE532-7134-4D98-93D5-6162A5C88DD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94E791B-EF66-417F-9EC6-D38C1F38E020}" type="datetimeFigureOut">
              <a:rPr lang="ru-RU"/>
              <a:pPr>
                <a:defRPr/>
              </a:pPr>
              <a:t>19.07.2014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91605D6-87FA-409C-890F-EAA6A797C30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F3CA87F-87C8-4732-8F83-86CEF67498CD}" type="datetimeFigureOut">
              <a:rPr lang="ru-RU"/>
              <a:pPr>
                <a:defRPr/>
              </a:pPr>
              <a:t>19.07.2014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AF9A30E-EE6F-4DF6-AEC2-F9BC04FC6CF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AE408F-30EF-403A-8CE0-1593789AE752}" type="datetimeFigureOut">
              <a:rPr lang="ru-RU"/>
              <a:pPr>
                <a:defRPr/>
              </a:pPr>
              <a:t>19.07.2014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0ADC01B-F563-494E-B2A4-8D22E417D98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857761"/>
            <a:ext cx="7000892" cy="1000132"/>
          </a:xfrm>
        </p:spPr>
        <p:txBody>
          <a:bodyPr anchor="t"/>
          <a:lstStyle>
            <a:lvl1pPr algn="l">
              <a:defRPr sz="4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ru-RU"/>
          </a:p>
        </p:txBody>
      </p:sp>
      <p:sp>
        <p:nvSpPr>
          <p:cNvPr id="3" name="Текст 2"/>
          <p:cNvSpPr>
            <a:spLocks noGrp="1"/>
          </p:cNvSpPr>
          <p:nvPr>
            <p:ph type="body" idx="1"/>
          </p:nvPr>
        </p:nvSpPr>
        <p:spPr>
          <a:xfrm>
            <a:off x="0" y="5857892"/>
            <a:ext cx="7000892" cy="857245"/>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8775AC2-E6CA-4F8C-A7F8-D87660008594}" type="datetimeFigureOut">
              <a:rPr lang="ru-RU"/>
              <a:pPr>
                <a:defRPr/>
              </a:pPr>
              <a:t>19.07.2014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7A31853-83ED-49EA-9C43-B354FA326E6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B6B7B33-20ED-4CDC-A77B-49C3F41CD8A8}" type="datetimeFigureOut">
              <a:rPr lang="ru-RU"/>
              <a:pPr>
                <a:defRPr/>
              </a:pPr>
              <a:t>19.07.2014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201A6D4-4F8D-4239-BF2C-56379C660CA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D9D1960-CC56-41AB-921C-80E7AB9995CC}" type="datetimeFigureOut">
              <a:rPr lang="ru-RU"/>
              <a:pPr>
                <a:defRPr/>
              </a:pPr>
              <a:t>19.07.2014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BD5CDBA-FF66-4441-AA44-5E1C87E68A5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5BD84BF-0E03-4805-8F82-6EA8A82AE911}" type="datetimeFigureOut">
              <a:rPr lang="ru-RU"/>
              <a:pPr>
                <a:defRPr/>
              </a:pPr>
              <a:t>19.07.2014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E6C2632-FD34-41BF-A43A-A828E5DC635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53BBA16-0837-4C50-AE2B-08A7E32F436E}" type="datetimeFigureOut">
              <a:rPr lang="ru-RU"/>
              <a:pPr>
                <a:defRPr/>
              </a:pPr>
              <a:t>19.07.2014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EB5279A-B3FF-45C1-9E94-81889868F97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926A793-DCB6-4FB2-B5FF-D02F2AB0EABD}" type="datetimeFigureOut">
              <a:rPr lang="ru-RU"/>
              <a:pPr>
                <a:defRPr/>
              </a:pPr>
              <a:t>19.07.2014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A36C985-5CF9-43CC-A148-6E1254E489B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10" name="Прямоугольник с двумя скругленными противолежащими углами 9"/>
          <p:cNvSpPr/>
          <p:nvPr/>
        </p:nvSpPr>
        <p:spPr>
          <a:xfrm>
            <a:off x="214282" y="142852"/>
            <a:ext cx="1571636" cy="1214446"/>
          </a:xfrm>
          <a:prstGeom prst="round2DiagRect">
            <a:avLst/>
          </a:prstGeom>
          <a:gradFill>
            <a:gsLst>
              <a:gs pos="9000">
                <a:schemeClr val="accent1">
                  <a:shade val="51000"/>
                  <a:satMod val="130000"/>
                  <a:alpha val="43000"/>
                </a:schemeClr>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1785938" y="142875"/>
            <a:ext cx="6900862"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19FDADB-E7D7-429D-973C-3515BF20095A}" type="datetimeFigureOut">
              <a:rPr lang="ru-RU"/>
              <a:pPr>
                <a:defRPr/>
              </a:pPr>
              <a:t>19.07.2014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8D7D2E-FCAE-4C30-8F81-C3CF47A82A41}" type="slidenum">
              <a:rPr lang="ru-RU"/>
              <a:pPr>
                <a:defRPr/>
              </a:pPr>
              <a:t>‹#›</a:t>
            </a:fld>
            <a:endParaRPr lang="ru-RU"/>
          </a:p>
        </p:txBody>
      </p:sp>
      <p:pic>
        <p:nvPicPr>
          <p:cNvPr id="8" name="Рисунок 7" descr="7f9f4a463d.gif"/>
          <p:cNvPicPr>
            <a:picLocks noChangeAspect="1"/>
          </p:cNvPicPr>
          <p:nvPr/>
        </p:nvPicPr>
        <p:blipFill>
          <a:blip r:embed="rId13"/>
          <a:srcRect/>
          <a:stretch>
            <a:fillRect/>
          </a:stretch>
        </p:blipFill>
        <p:spPr bwMode="auto">
          <a:xfrm>
            <a:off x="285750" y="142875"/>
            <a:ext cx="1357313" cy="1214438"/>
          </a:xfrm>
          <a:prstGeom prst="rect">
            <a:avLst/>
          </a:prstGeom>
          <a:noFill/>
          <a:ln w="9525">
            <a:noFill/>
            <a:miter lim="800000"/>
            <a:headEnd/>
            <a:tailEnd/>
          </a:ln>
          <a:effectLst>
            <a:outerShdw dist="139700" dir="2700000" algn="tl" rotWithShape="0">
              <a:srgbClr val="333333">
                <a:alpha val="64999"/>
              </a:srgbClr>
            </a:outerShdw>
          </a:effectLst>
        </p:spPr>
      </p:pic>
      <p:sp>
        <p:nvSpPr>
          <p:cNvPr id="11" name="Прямоугольник 10"/>
          <p:cNvSpPr/>
          <p:nvPr/>
        </p:nvSpPr>
        <p:spPr>
          <a:xfrm>
            <a:off x="1928794" y="1214422"/>
            <a:ext cx="7000924" cy="7143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5400" b="1" kern="120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defRPr>
      </a:lvl1pPr>
      <a:lvl2pPr algn="ctr" rtl="0" eaLnBrk="1" fontAlgn="base" hangingPunct="1">
        <a:spcBef>
          <a:spcPct val="0"/>
        </a:spcBef>
        <a:spcAft>
          <a:spcPct val="0"/>
        </a:spcAft>
        <a:defRPr sz="5400" b="1">
          <a:solidFill>
            <a:schemeClr val="tx1"/>
          </a:solidFill>
          <a:latin typeface="Calibri" pitchFamily="34" charset="0"/>
        </a:defRPr>
      </a:lvl2pPr>
      <a:lvl3pPr algn="ctr" rtl="0" eaLnBrk="1" fontAlgn="base" hangingPunct="1">
        <a:spcBef>
          <a:spcPct val="0"/>
        </a:spcBef>
        <a:spcAft>
          <a:spcPct val="0"/>
        </a:spcAft>
        <a:defRPr sz="5400" b="1">
          <a:solidFill>
            <a:schemeClr val="tx1"/>
          </a:solidFill>
          <a:latin typeface="Calibri" pitchFamily="34" charset="0"/>
        </a:defRPr>
      </a:lvl3pPr>
      <a:lvl4pPr algn="ctr" rtl="0" eaLnBrk="1" fontAlgn="base" hangingPunct="1">
        <a:spcBef>
          <a:spcPct val="0"/>
        </a:spcBef>
        <a:spcAft>
          <a:spcPct val="0"/>
        </a:spcAft>
        <a:defRPr sz="5400" b="1">
          <a:solidFill>
            <a:schemeClr val="tx1"/>
          </a:solidFill>
          <a:latin typeface="Calibri" pitchFamily="34" charset="0"/>
        </a:defRPr>
      </a:lvl4pPr>
      <a:lvl5pPr algn="ctr" rtl="0" eaLnBrk="1" fontAlgn="base" hangingPunct="1">
        <a:spcBef>
          <a:spcPct val="0"/>
        </a:spcBef>
        <a:spcAft>
          <a:spcPct val="0"/>
        </a:spcAft>
        <a:defRPr sz="5400" b="1">
          <a:solidFill>
            <a:schemeClr val="tx1"/>
          </a:solidFill>
          <a:latin typeface="Calibri" pitchFamily="34" charset="0"/>
        </a:defRPr>
      </a:lvl5pPr>
      <a:lvl6pPr marL="457200" algn="ctr" rtl="0" eaLnBrk="1" fontAlgn="base" hangingPunct="1">
        <a:spcBef>
          <a:spcPct val="0"/>
        </a:spcBef>
        <a:spcAft>
          <a:spcPct val="0"/>
        </a:spcAft>
        <a:defRPr sz="5400" b="1">
          <a:solidFill>
            <a:schemeClr val="tx1"/>
          </a:solidFill>
          <a:latin typeface="Calibri" pitchFamily="34" charset="0"/>
        </a:defRPr>
      </a:lvl6pPr>
      <a:lvl7pPr marL="914400" algn="ctr" rtl="0" eaLnBrk="1" fontAlgn="base" hangingPunct="1">
        <a:spcBef>
          <a:spcPct val="0"/>
        </a:spcBef>
        <a:spcAft>
          <a:spcPct val="0"/>
        </a:spcAft>
        <a:defRPr sz="5400" b="1">
          <a:solidFill>
            <a:schemeClr val="tx1"/>
          </a:solidFill>
          <a:latin typeface="Calibri" pitchFamily="34" charset="0"/>
        </a:defRPr>
      </a:lvl7pPr>
      <a:lvl8pPr marL="1371600" algn="ctr" rtl="0" eaLnBrk="1" fontAlgn="base" hangingPunct="1">
        <a:spcBef>
          <a:spcPct val="0"/>
        </a:spcBef>
        <a:spcAft>
          <a:spcPct val="0"/>
        </a:spcAft>
        <a:defRPr sz="5400" b="1">
          <a:solidFill>
            <a:schemeClr val="tx1"/>
          </a:solidFill>
          <a:latin typeface="Calibri" pitchFamily="34" charset="0"/>
        </a:defRPr>
      </a:lvl8pPr>
      <a:lvl9pPr marL="1828800" algn="ctr" rtl="0" eaLnBrk="1" fontAlgn="base" hangingPunct="1">
        <a:spcBef>
          <a:spcPct val="0"/>
        </a:spcBef>
        <a:spcAft>
          <a:spcPct val="0"/>
        </a:spcAft>
        <a:defRPr sz="54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428736"/>
            <a:ext cx="7772400" cy="1470025"/>
          </a:xfrm>
        </p:spPr>
        <p:txBody>
          <a:bodyPr/>
          <a:lstStyle/>
          <a:p>
            <a:pPr fontAlgn="auto">
              <a:spcAft>
                <a:spcPts val="0"/>
              </a:spcAft>
              <a:defRPr/>
            </a:pPr>
            <a:r>
              <a:rPr lang="ru-RU" dirty="0" smtClean="0"/>
              <a:t>Клонирование</a:t>
            </a:r>
          </a:p>
        </p:txBody>
      </p:sp>
      <p:sp>
        <p:nvSpPr>
          <p:cNvPr id="5" name="Заголовок 2"/>
          <p:cNvSpPr>
            <a:spLocks noGrp="1"/>
          </p:cNvSpPr>
          <p:nvPr>
            <p:ph type="subTitle" idx="1"/>
          </p:nvPr>
        </p:nvSpPr>
        <p:spPr>
          <a:xfrm>
            <a:off x="0" y="5891194"/>
            <a:ext cx="6400800" cy="966806"/>
          </a:xfrm>
        </p:spPr>
        <p:txBody>
          <a:bodyPr>
            <a:normAutofit/>
          </a:bodyPr>
          <a:lstStyle/>
          <a:p>
            <a:pPr algn="l">
              <a:defRPr/>
            </a:pPr>
            <a:r>
              <a:rPr lang="ru-RU" sz="1200" dirty="0" smtClean="0"/>
              <a:t>Выполнили: Халилова </a:t>
            </a:r>
            <a:r>
              <a:rPr lang="ru-RU" sz="1200" dirty="0" err="1" smtClean="0"/>
              <a:t>Насиба</a:t>
            </a:r>
            <a:r>
              <a:rPr lang="ru-RU" sz="1200" dirty="0" smtClean="0"/>
              <a:t>, Пак Алена, </a:t>
            </a:r>
            <a:r>
              <a:rPr lang="ru-RU" sz="1200" dirty="0" err="1" smtClean="0"/>
              <a:t>Крышко</a:t>
            </a:r>
            <a:r>
              <a:rPr lang="ru-RU" sz="1200" dirty="0" smtClean="0"/>
              <a:t> Ольга  - ученики МОУ СОШ №8</a:t>
            </a:r>
            <a:br>
              <a:rPr lang="ru-RU" sz="1200" dirty="0" smtClean="0"/>
            </a:br>
            <a:r>
              <a:rPr lang="ru-RU" sz="1200" dirty="0" smtClean="0"/>
              <a:t>Руководители: </a:t>
            </a:r>
            <a:br>
              <a:rPr lang="ru-RU" sz="1200" dirty="0" smtClean="0"/>
            </a:br>
            <a:r>
              <a:rPr lang="ru-RU" sz="1200" dirty="0" smtClean="0"/>
              <a:t>Пивоварова Ирина Анатольевна – учитель биологии, </a:t>
            </a:r>
          </a:p>
          <a:p>
            <a:pPr algn="l">
              <a:defRPr/>
            </a:pPr>
            <a:r>
              <a:rPr lang="ru-RU" sz="1200" dirty="0" smtClean="0"/>
              <a:t>Гришанова Жанна Петровна – учитель физики, химии;</a:t>
            </a:r>
            <a:endParaRPr lang="ru-RU"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latin typeface="Times New Roman" pitchFamily="18" charset="0"/>
                <a:cs typeface="Times New Roman" pitchFamily="18" charset="0"/>
              </a:rPr>
              <a:t>Клонирование человека</a:t>
            </a:r>
            <a:endParaRPr lang="ru-RU" sz="44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1"/>
            <a:ext cx="8472518" cy="1685924"/>
          </a:xfrm>
        </p:spPr>
        <p:txBody>
          <a:bodyPr>
            <a:normAutofit fontScale="70000" lnSpcReduction="20000"/>
          </a:bodyPr>
          <a:lstStyle/>
          <a:p>
            <a:pPr>
              <a:buNone/>
            </a:pPr>
            <a:r>
              <a:rPr lang="ru-RU" b="1" dirty="0" smtClean="0">
                <a:ln w="18415" cmpd="sng">
                  <a:solidFill>
                    <a:srgbClr val="002060"/>
                  </a:solidFill>
                  <a:prstDash val="solid"/>
                </a:ln>
                <a:solidFill>
                  <a:schemeClr val="accent6">
                    <a:lumMod val="50000"/>
                  </a:schemeClr>
                </a:solidFill>
                <a:latin typeface="Times New Roman" pitchFamily="18" charset="0"/>
                <a:cs typeface="Times New Roman" pitchFamily="18" charset="0"/>
              </a:rPr>
              <a:t>   </a:t>
            </a:r>
            <a:r>
              <a:rPr lang="ru-RU" b="1" dirty="0" err="1" smtClean="0">
                <a:ln w="18415" cmpd="sng">
                  <a:solidFill>
                    <a:srgbClr val="002060"/>
                  </a:solidFill>
                  <a:prstDash val="solid"/>
                </a:ln>
                <a:solidFill>
                  <a:schemeClr val="accent6">
                    <a:lumMod val="50000"/>
                  </a:schemeClr>
                </a:solidFill>
                <a:latin typeface="Times New Roman" pitchFamily="18" charset="0"/>
                <a:cs typeface="Times New Roman" pitchFamily="18" charset="0"/>
              </a:rPr>
              <a:t>Клони́рование</a:t>
            </a:r>
            <a:r>
              <a:rPr lang="ru-RU" b="1" dirty="0" smtClean="0">
                <a:ln w="18415" cmpd="sng">
                  <a:solidFill>
                    <a:srgbClr val="002060"/>
                  </a:solidFill>
                  <a:prstDash val="solid"/>
                </a:ln>
                <a:solidFill>
                  <a:schemeClr val="accent6">
                    <a:lumMod val="50000"/>
                  </a:schemeClr>
                </a:solidFill>
                <a:latin typeface="Times New Roman" pitchFamily="18" charset="0"/>
                <a:cs typeface="Times New Roman" pitchFamily="18" charset="0"/>
              </a:rPr>
              <a:t> </a:t>
            </a:r>
            <a:r>
              <a:rPr lang="ru-RU" b="1" dirty="0" err="1" smtClean="0">
                <a:ln w="18415" cmpd="sng">
                  <a:solidFill>
                    <a:srgbClr val="002060"/>
                  </a:solidFill>
                  <a:prstDash val="solid"/>
                </a:ln>
                <a:solidFill>
                  <a:schemeClr val="accent6">
                    <a:lumMod val="50000"/>
                  </a:schemeClr>
                </a:solidFill>
                <a:latin typeface="Times New Roman" pitchFamily="18" charset="0"/>
                <a:cs typeface="Times New Roman" pitchFamily="18" charset="0"/>
              </a:rPr>
              <a:t>челове́ка</a:t>
            </a:r>
            <a:r>
              <a:rPr lang="ru-RU" dirty="0" smtClean="0">
                <a:ln w="18415" cmpd="sng">
                  <a:solidFill>
                    <a:srgbClr val="002060"/>
                  </a:solidFill>
                  <a:prstDash val="solid"/>
                </a:ln>
                <a:solidFill>
                  <a:schemeClr val="accent6">
                    <a:lumMod val="50000"/>
                  </a:schemeClr>
                </a:solidFill>
                <a:latin typeface="Times New Roman" pitchFamily="18" charset="0"/>
                <a:cs typeface="Times New Roman" pitchFamily="18" charset="0"/>
              </a:rPr>
              <a:t> — действие, заключающееся в формировании и выращивании принципиально </a:t>
            </a:r>
            <a:r>
              <a:rPr lang="ru-RU" dirty="0" err="1" smtClean="0">
                <a:ln w="18415" cmpd="sng">
                  <a:solidFill>
                    <a:srgbClr val="002060"/>
                  </a:solidFill>
                  <a:prstDash val="solid"/>
                </a:ln>
                <a:solidFill>
                  <a:schemeClr val="accent6">
                    <a:lumMod val="50000"/>
                  </a:schemeClr>
                </a:solidFill>
                <a:latin typeface="Times New Roman" pitchFamily="18" charset="0"/>
                <a:cs typeface="Times New Roman" pitchFamily="18" charset="0"/>
              </a:rPr>
              <a:t>новыхчеловеческих</a:t>
            </a:r>
            <a:r>
              <a:rPr lang="ru-RU" dirty="0" smtClean="0">
                <a:ln w="18415" cmpd="sng">
                  <a:solidFill>
                    <a:srgbClr val="002060"/>
                  </a:solidFill>
                  <a:prstDash val="solid"/>
                </a:ln>
                <a:solidFill>
                  <a:schemeClr val="accent6">
                    <a:lumMod val="50000"/>
                  </a:schemeClr>
                </a:solidFill>
                <a:latin typeface="Times New Roman" pitchFamily="18" charset="0"/>
                <a:cs typeface="Times New Roman" pitchFamily="18" charset="0"/>
              </a:rPr>
              <a:t> существ, точно воспроизводящих не только внешне, но и на генетическом уровне того или </a:t>
            </a:r>
            <a:r>
              <a:rPr lang="ru-RU" dirty="0" err="1" smtClean="0">
                <a:ln w="18415" cmpd="sng">
                  <a:solidFill>
                    <a:srgbClr val="002060"/>
                  </a:solidFill>
                  <a:prstDash val="solid"/>
                </a:ln>
                <a:solidFill>
                  <a:schemeClr val="accent6">
                    <a:lumMod val="50000"/>
                  </a:schemeClr>
                </a:solidFill>
                <a:latin typeface="Times New Roman" pitchFamily="18" charset="0"/>
                <a:cs typeface="Times New Roman" pitchFamily="18" charset="0"/>
              </a:rPr>
              <a:t>иногоиндивида</a:t>
            </a:r>
            <a:r>
              <a:rPr lang="ru-RU" dirty="0" smtClean="0">
                <a:ln w="18415" cmpd="sng">
                  <a:solidFill>
                    <a:srgbClr val="002060"/>
                  </a:solidFill>
                  <a:prstDash val="solid"/>
                </a:ln>
                <a:solidFill>
                  <a:schemeClr val="accent6">
                    <a:lumMod val="50000"/>
                  </a:schemeClr>
                </a:solidFill>
                <a:latin typeface="Times New Roman" pitchFamily="18" charset="0"/>
                <a:cs typeface="Times New Roman" pitchFamily="18" charset="0"/>
              </a:rPr>
              <a:t>, ныне существующего или ранее существовавшего.</a:t>
            </a:r>
            <a:endParaRPr lang="ru-RU" dirty="0">
              <a:ln w="18415" cmpd="sng">
                <a:solidFill>
                  <a:srgbClr val="002060"/>
                </a:solidFill>
                <a:prstDash val="solid"/>
              </a:ln>
              <a:solidFill>
                <a:schemeClr val="accent6">
                  <a:lumMod val="50000"/>
                </a:schemeClr>
              </a:solidFill>
              <a:latin typeface="Times New Roman" pitchFamily="18" charset="0"/>
              <a:cs typeface="Times New Roman" pitchFamily="18" charset="0"/>
            </a:endParaRPr>
          </a:p>
        </p:txBody>
      </p:sp>
      <p:pic>
        <p:nvPicPr>
          <p:cNvPr id="5" name="Picture 3" descr="C:\Documents and Settings\Ксения\Рабочий стол\ген.jpg"/>
          <p:cNvPicPr>
            <a:picLocks noChangeAspect="1" noChangeArrowheads="1"/>
          </p:cNvPicPr>
          <p:nvPr/>
        </p:nvPicPr>
        <p:blipFill>
          <a:blip r:embed="rId2" cstate="print"/>
          <a:srcRect/>
          <a:stretch>
            <a:fillRect/>
          </a:stretch>
        </p:blipFill>
        <p:spPr bwMode="auto">
          <a:xfrm>
            <a:off x="0" y="0"/>
            <a:ext cx="1928794" cy="1624122"/>
          </a:xfrm>
          <a:prstGeom prst="rect">
            <a:avLst/>
          </a:prstGeom>
          <a:ln>
            <a:noFill/>
          </a:ln>
          <a:effectLst>
            <a:softEdge rad="112500"/>
          </a:effectLst>
        </p:spPr>
      </p:pic>
      <p:pic>
        <p:nvPicPr>
          <p:cNvPr id="7170" name="Picture 2" descr="Картинка 26 из 279070"/>
          <p:cNvPicPr>
            <a:picLocks noChangeAspect="1" noChangeArrowheads="1"/>
          </p:cNvPicPr>
          <p:nvPr/>
        </p:nvPicPr>
        <p:blipFill>
          <a:blip r:embed="rId3"/>
          <a:srcRect/>
          <a:stretch>
            <a:fillRect/>
          </a:stretch>
        </p:blipFill>
        <p:spPr bwMode="auto">
          <a:xfrm>
            <a:off x="214282" y="3357562"/>
            <a:ext cx="3429024" cy="2543168"/>
          </a:xfrm>
          <a:prstGeom prst="rect">
            <a:avLst/>
          </a:prstGeom>
          <a:ln>
            <a:noFill/>
          </a:ln>
          <a:effectLst>
            <a:softEdge rad="112500"/>
          </a:effectLst>
        </p:spPr>
      </p:pic>
      <p:pic>
        <p:nvPicPr>
          <p:cNvPr id="7172" name="Picture 4" descr="Картинка 23 из 168618"/>
          <p:cNvPicPr>
            <a:picLocks noChangeAspect="1" noChangeArrowheads="1"/>
          </p:cNvPicPr>
          <p:nvPr/>
        </p:nvPicPr>
        <p:blipFill>
          <a:blip r:embed="rId4"/>
          <a:srcRect b="14179"/>
          <a:stretch>
            <a:fillRect/>
          </a:stretch>
        </p:blipFill>
        <p:spPr bwMode="auto">
          <a:xfrm>
            <a:off x="5572132" y="3286124"/>
            <a:ext cx="3429024" cy="2571768"/>
          </a:xfrm>
          <a:prstGeom prst="rect">
            <a:avLst/>
          </a:prstGeom>
          <a:ln>
            <a:noFill/>
          </a:ln>
          <a:effectLst>
            <a:softEdge rad="112500"/>
          </a:effectLst>
        </p:spPr>
      </p:pic>
      <p:pic>
        <p:nvPicPr>
          <p:cNvPr id="7174" name="Picture 6" descr="Картинка 4 из 156309"/>
          <p:cNvPicPr>
            <a:picLocks noChangeAspect="1" noChangeArrowheads="1"/>
          </p:cNvPicPr>
          <p:nvPr/>
        </p:nvPicPr>
        <p:blipFill>
          <a:blip r:embed="rId5" cstate="print"/>
          <a:srcRect/>
          <a:stretch>
            <a:fillRect/>
          </a:stretch>
        </p:blipFill>
        <p:spPr bwMode="auto">
          <a:xfrm>
            <a:off x="3500430" y="3000372"/>
            <a:ext cx="2093401" cy="2643182"/>
          </a:xfrm>
          <a:prstGeom prst="rect">
            <a:avLst/>
          </a:prstGeom>
          <a:ln>
            <a:noFill/>
          </a:ln>
          <a:effectLst>
            <a:softEdge rad="112500"/>
          </a:effectLst>
        </p:spPr>
      </p:pic>
      <p:sp>
        <p:nvSpPr>
          <p:cNvPr id="8" name="Прямоугольник 7"/>
          <p:cNvSpPr/>
          <p:nvPr/>
        </p:nvSpPr>
        <p:spPr>
          <a:xfrm>
            <a:off x="2285984" y="5072074"/>
            <a:ext cx="1857388" cy="1323439"/>
          </a:xfrm>
          <a:prstGeom prst="rect">
            <a:avLst/>
          </a:prstGeom>
          <a:noFill/>
        </p:spPr>
        <p:txBody>
          <a:bodyPr wrap="square" lIns="91440" tIns="45720" rIns="91440" bIns="45720">
            <a:spAutoFit/>
            <a:scene3d>
              <a:camera prst="isometricTopUp"/>
              <a:lightRig rig="threePt" dir="t"/>
            </a:scene3d>
          </a:bodyPr>
          <a:lstStyle/>
          <a:p>
            <a:pPr algn="ctr"/>
            <a:r>
              <a:rPr lang="ru-RU"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rPr>
              <a:t>ЗА</a:t>
            </a:r>
            <a:endParaRPr lang="ru-RU"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endParaRPr>
          </a:p>
        </p:txBody>
      </p:sp>
      <p:sp>
        <p:nvSpPr>
          <p:cNvPr id="9" name="Прямоугольник 8"/>
          <p:cNvSpPr/>
          <p:nvPr/>
        </p:nvSpPr>
        <p:spPr>
          <a:xfrm>
            <a:off x="4786314" y="5643578"/>
            <a:ext cx="3214710" cy="923330"/>
          </a:xfrm>
          <a:prstGeom prst="rect">
            <a:avLst/>
          </a:prstGeom>
          <a:noFill/>
        </p:spPr>
        <p:txBody>
          <a:bodyPr wrap="square" lIns="91440" tIns="45720" rIns="91440" bIns="45720">
            <a:spAutoFit/>
            <a:scene3d>
              <a:camera prst="isometricOffAxis1Top">
                <a:rot lat="19627280" lon="2562820" rev="18846929"/>
              </a:camera>
              <a:lightRig rig="threePt" dir="t"/>
            </a:scene3d>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rPr>
              <a:t>ПРОТИВ</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357166"/>
            <a:ext cx="6900862" cy="1143000"/>
          </a:xfrm>
        </p:spPr>
        <p:txBody>
          <a:bodyPr>
            <a:normAutofit fontScale="90000"/>
          </a:bodyPr>
          <a:lstStyle/>
          <a:p>
            <a:r>
              <a:rPr lang="ru-RU" dirty="0" smtClean="0"/>
              <a:t>Репродуктивное клонирование человека</a:t>
            </a:r>
            <a:br>
              <a:rPr lang="ru-RU" dirty="0" smtClean="0"/>
            </a:br>
            <a:endParaRPr lang="ru-RU" dirty="0"/>
          </a:p>
        </p:txBody>
      </p:sp>
      <p:sp>
        <p:nvSpPr>
          <p:cNvPr id="3" name="Содержимое 2"/>
          <p:cNvSpPr>
            <a:spLocks noGrp="1"/>
          </p:cNvSpPr>
          <p:nvPr>
            <p:ph idx="1"/>
          </p:nvPr>
        </p:nvSpPr>
        <p:spPr>
          <a:xfrm>
            <a:off x="0" y="1500174"/>
            <a:ext cx="5186370" cy="5143536"/>
          </a:xfrm>
        </p:spPr>
        <p:txBody>
          <a:bodyPr>
            <a:normAutofit fontScale="70000" lnSpcReduction="20000"/>
          </a:bodyPr>
          <a:lstStyle/>
          <a:p>
            <a:pPr>
              <a:buNone/>
            </a:pPr>
            <a:r>
              <a:rPr lang="ru-RU" b="1" i="1" dirty="0" smtClean="0">
                <a:ln w="18415" cmpd="sng">
                  <a:solidFill>
                    <a:schemeClr val="tx1"/>
                  </a:solidFill>
                  <a:prstDash val="solid"/>
                </a:ln>
                <a:solidFill>
                  <a:schemeClr val="tx1"/>
                </a:solidFill>
              </a:rPr>
              <a:t>        </a:t>
            </a:r>
            <a:r>
              <a:rPr lang="ru-RU" b="1" i="1" dirty="0" smtClean="0">
                <a:ln w="18415" cmpd="sng">
                  <a:solidFill>
                    <a:srgbClr val="002060"/>
                  </a:solidFill>
                  <a:prstDash val="solid"/>
                </a:ln>
                <a:solidFill>
                  <a:schemeClr val="accent6">
                    <a:lumMod val="50000"/>
                  </a:schemeClr>
                </a:solidFill>
              </a:rPr>
              <a:t>Репродуктивное </a:t>
            </a:r>
            <a:r>
              <a:rPr lang="ru-RU" b="1" i="1" dirty="0" err="1" smtClean="0">
                <a:ln w="18415" cmpd="sng">
                  <a:solidFill>
                    <a:srgbClr val="002060"/>
                  </a:solidFill>
                  <a:prstDash val="solid"/>
                </a:ln>
                <a:solidFill>
                  <a:schemeClr val="accent6">
                    <a:lumMod val="50000"/>
                  </a:schemeClr>
                </a:solidFill>
              </a:rPr>
              <a:t>клони́рование</a:t>
            </a:r>
            <a:r>
              <a:rPr lang="ru-RU" b="1" i="1" dirty="0" smtClean="0">
                <a:ln w="18415" cmpd="sng">
                  <a:solidFill>
                    <a:srgbClr val="002060"/>
                  </a:solidFill>
                  <a:prstDash val="solid"/>
                </a:ln>
                <a:solidFill>
                  <a:schemeClr val="accent6">
                    <a:lumMod val="50000"/>
                  </a:schemeClr>
                </a:solidFill>
              </a:rPr>
              <a:t> человека</a:t>
            </a:r>
            <a:r>
              <a:rPr lang="ru-RU" dirty="0" smtClean="0">
                <a:ln w="18415" cmpd="sng">
                  <a:solidFill>
                    <a:srgbClr val="002060"/>
                  </a:solidFill>
                  <a:prstDash val="solid"/>
                </a:ln>
                <a:solidFill>
                  <a:schemeClr val="accent6">
                    <a:lumMod val="50000"/>
                  </a:schemeClr>
                </a:solidFill>
              </a:rPr>
              <a:t>  — предполагает, что индивид, родившийся в результате клонирования, получает имя, гражданские права, </a:t>
            </a:r>
            <a:r>
              <a:rPr lang="ru-RU" dirty="0" err="1" smtClean="0">
                <a:ln w="18415" cmpd="sng">
                  <a:solidFill>
                    <a:srgbClr val="002060"/>
                  </a:solidFill>
                  <a:prstDash val="solid"/>
                </a:ln>
                <a:solidFill>
                  <a:schemeClr val="accent6">
                    <a:lumMod val="50000"/>
                  </a:schemeClr>
                </a:solidFill>
              </a:rPr>
              <a:t>образование,воспитание</a:t>
            </a:r>
            <a:r>
              <a:rPr lang="ru-RU" dirty="0" smtClean="0">
                <a:ln w="18415" cmpd="sng">
                  <a:solidFill>
                    <a:srgbClr val="002060"/>
                  </a:solidFill>
                  <a:prstDash val="solid"/>
                </a:ln>
                <a:solidFill>
                  <a:schemeClr val="accent6">
                    <a:lumMod val="50000"/>
                  </a:schemeClr>
                </a:solidFill>
              </a:rPr>
              <a:t>, словом — ведёт такую же жизнь, как и все «обычные» люди. Репродуктивное клонирование встречается со множеством этических, религиозных, </a:t>
            </a:r>
            <a:r>
              <a:rPr lang="ru-RU" dirty="0" err="1" smtClean="0">
                <a:ln w="18415" cmpd="sng">
                  <a:solidFill>
                    <a:srgbClr val="002060"/>
                  </a:solidFill>
                  <a:prstDash val="solid"/>
                </a:ln>
                <a:solidFill>
                  <a:schemeClr val="accent6">
                    <a:lumMod val="50000"/>
                  </a:schemeClr>
                </a:solidFill>
              </a:rPr>
              <a:t>юридическихпроблем</a:t>
            </a:r>
            <a:r>
              <a:rPr lang="ru-RU" dirty="0" smtClean="0">
                <a:ln w="18415" cmpd="sng">
                  <a:solidFill>
                    <a:srgbClr val="002060"/>
                  </a:solidFill>
                  <a:prstDash val="solid"/>
                </a:ln>
                <a:solidFill>
                  <a:schemeClr val="accent6">
                    <a:lumMod val="50000"/>
                  </a:schemeClr>
                </a:solidFill>
              </a:rPr>
              <a:t>, которые сегодня ещё не имеют очевидного решения. В некоторых государствах работы по репродуктивному клонированию запрещены на законодательном уровне.</a:t>
            </a:r>
            <a:endParaRPr lang="ru-RU" dirty="0">
              <a:ln w="18415" cmpd="sng">
                <a:solidFill>
                  <a:srgbClr val="002060"/>
                </a:solidFill>
                <a:prstDash val="solid"/>
              </a:ln>
              <a:solidFill>
                <a:schemeClr val="accent6">
                  <a:lumMod val="50000"/>
                </a:schemeClr>
              </a:solidFill>
            </a:endParaRPr>
          </a:p>
        </p:txBody>
      </p:sp>
      <p:pic>
        <p:nvPicPr>
          <p:cNvPr id="4" name="Picture 3" descr="C:\Documents and Settings\Ксения\Рабочий стол\ген.jpg"/>
          <p:cNvPicPr>
            <a:picLocks noChangeAspect="1" noChangeArrowheads="1"/>
          </p:cNvPicPr>
          <p:nvPr/>
        </p:nvPicPr>
        <p:blipFill>
          <a:blip r:embed="rId2" cstate="print"/>
          <a:srcRect/>
          <a:stretch>
            <a:fillRect/>
          </a:stretch>
        </p:blipFill>
        <p:spPr bwMode="auto">
          <a:xfrm>
            <a:off x="0" y="0"/>
            <a:ext cx="1928794" cy="1624122"/>
          </a:xfrm>
          <a:prstGeom prst="rect">
            <a:avLst/>
          </a:prstGeom>
          <a:ln>
            <a:noFill/>
          </a:ln>
          <a:effectLst>
            <a:softEdge rad="112500"/>
          </a:effectLst>
        </p:spPr>
      </p:pic>
      <p:pic>
        <p:nvPicPr>
          <p:cNvPr id="6146" name="Picture 2" descr="Картинка 16 из 7224"/>
          <p:cNvPicPr>
            <a:picLocks noChangeAspect="1" noChangeArrowheads="1"/>
          </p:cNvPicPr>
          <p:nvPr/>
        </p:nvPicPr>
        <p:blipFill>
          <a:blip r:embed="rId3"/>
          <a:srcRect/>
          <a:stretch>
            <a:fillRect/>
          </a:stretch>
        </p:blipFill>
        <p:spPr bwMode="auto">
          <a:xfrm>
            <a:off x="5357818" y="1928802"/>
            <a:ext cx="3372030" cy="3776675"/>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428604"/>
            <a:ext cx="6900862" cy="1143000"/>
          </a:xfrm>
        </p:spPr>
        <p:txBody>
          <a:bodyPr>
            <a:normAutofit fontScale="90000"/>
          </a:bodyPr>
          <a:lstStyle/>
          <a:p>
            <a:r>
              <a:rPr lang="ru-RU" sz="4900" dirty="0" smtClean="0"/>
              <a:t>Терапевтическое клонирование человека</a:t>
            </a:r>
            <a:r>
              <a:rPr lang="ru-RU" dirty="0" smtClean="0"/>
              <a:t/>
            </a:r>
            <a:br>
              <a:rPr lang="ru-RU" dirty="0" smtClean="0"/>
            </a:br>
            <a:endParaRPr lang="ru-RU" dirty="0"/>
          </a:p>
        </p:txBody>
      </p:sp>
      <p:sp>
        <p:nvSpPr>
          <p:cNvPr id="3" name="Содержимое 2"/>
          <p:cNvSpPr>
            <a:spLocks noGrp="1"/>
          </p:cNvSpPr>
          <p:nvPr>
            <p:ph idx="1"/>
          </p:nvPr>
        </p:nvSpPr>
        <p:spPr>
          <a:xfrm>
            <a:off x="0" y="1571612"/>
            <a:ext cx="4929190" cy="5286388"/>
          </a:xfrm>
        </p:spPr>
        <p:txBody>
          <a:bodyPr>
            <a:normAutofit fontScale="77500" lnSpcReduction="20000"/>
          </a:bodyPr>
          <a:lstStyle/>
          <a:p>
            <a:pPr>
              <a:buNone/>
            </a:pPr>
            <a:r>
              <a:rPr lang="ru-RU" b="1" i="1" dirty="0" smtClean="0">
                <a:ln w="18415" cmpd="sng">
                  <a:solidFill>
                    <a:schemeClr val="tx1"/>
                  </a:solidFill>
                  <a:prstDash val="solid"/>
                </a:ln>
                <a:solidFill>
                  <a:schemeClr val="tx1"/>
                </a:solidFill>
              </a:rPr>
              <a:t>           </a:t>
            </a:r>
            <a:r>
              <a:rPr lang="ru-RU" b="1" i="1" dirty="0" err="1" smtClean="0">
                <a:ln w="18415" cmpd="sng">
                  <a:solidFill>
                    <a:srgbClr val="002060"/>
                  </a:solidFill>
                  <a:prstDash val="solid"/>
                </a:ln>
                <a:solidFill>
                  <a:schemeClr val="accent6">
                    <a:lumMod val="50000"/>
                  </a:schemeClr>
                </a:solidFill>
              </a:rPr>
              <a:t>Терапевти́ческое</a:t>
            </a:r>
            <a:r>
              <a:rPr lang="ru-RU" b="1" i="1" dirty="0" smtClean="0">
                <a:ln w="18415" cmpd="sng">
                  <a:solidFill>
                    <a:srgbClr val="002060"/>
                  </a:solidFill>
                  <a:prstDash val="solid"/>
                </a:ln>
                <a:solidFill>
                  <a:schemeClr val="accent6">
                    <a:lumMod val="50000"/>
                  </a:schemeClr>
                </a:solidFill>
              </a:rPr>
              <a:t> </a:t>
            </a:r>
            <a:r>
              <a:rPr lang="ru-RU" b="1" i="1" dirty="0" err="1" smtClean="0">
                <a:ln w="18415" cmpd="sng">
                  <a:solidFill>
                    <a:srgbClr val="002060"/>
                  </a:solidFill>
                  <a:prstDash val="solid"/>
                </a:ln>
                <a:solidFill>
                  <a:schemeClr val="accent6">
                    <a:lumMod val="50000"/>
                  </a:schemeClr>
                </a:solidFill>
              </a:rPr>
              <a:t>клони́рование</a:t>
            </a:r>
            <a:r>
              <a:rPr lang="ru-RU" b="1" i="1" dirty="0" smtClean="0">
                <a:ln w="18415" cmpd="sng">
                  <a:solidFill>
                    <a:srgbClr val="002060"/>
                  </a:solidFill>
                  <a:prstDash val="solid"/>
                </a:ln>
                <a:solidFill>
                  <a:schemeClr val="accent6">
                    <a:lumMod val="50000"/>
                  </a:schemeClr>
                </a:solidFill>
              </a:rPr>
              <a:t> </a:t>
            </a:r>
            <a:r>
              <a:rPr lang="ru-RU" b="1" i="1" dirty="0" err="1" smtClean="0">
                <a:ln w="18415" cmpd="sng">
                  <a:solidFill>
                    <a:srgbClr val="002060"/>
                  </a:solidFill>
                  <a:prstDash val="solid"/>
                </a:ln>
                <a:solidFill>
                  <a:schemeClr val="accent6">
                    <a:lumMod val="50000"/>
                  </a:schemeClr>
                </a:solidFill>
              </a:rPr>
              <a:t>челове́ка</a:t>
            </a:r>
            <a:r>
              <a:rPr lang="ru-RU" dirty="0" smtClean="0">
                <a:ln w="18415" cmpd="sng">
                  <a:solidFill>
                    <a:srgbClr val="002060"/>
                  </a:solidFill>
                  <a:prstDash val="solid"/>
                </a:ln>
                <a:solidFill>
                  <a:schemeClr val="accent6">
                    <a:lumMod val="50000"/>
                  </a:schemeClr>
                </a:solidFill>
              </a:rPr>
              <a:t>  — предполагает, что развитие  эмбриона останавливается в течение 14</a:t>
            </a:r>
            <a:r>
              <a:rPr lang="ru-RU" baseline="30000" dirty="0" smtClean="0">
                <a:ln w="18415" cmpd="sng">
                  <a:solidFill>
                    <a:srgbClr val="002060"/>
                  </a:solidFill>
                  <a:prstDash val="solid"/>
                </a:ln>
                <a:solidFill>
                  <a:schemeClr val="accent6">
                    <a:lumMod val="50000"/>
                  </a:schemeClr>
                </a:solidFill>
              </a:rPr>
              <a:t> </a:t>
            </a:r>
            <a:r>
              <a:rPr lang="ru-RU" i="1" baseline="30000" dirty="0" smtClean="0">
                <a:ln w="18415" cmpd="sng">
                  <a:solidFill>
                    <a:srgbClr val="002060"/>
                  </a:solidFill>
                  <a:prstDash val="solid"/>
                </a:ln>
                <a:solidFill>
                  <a:schemeClr val="accent6">
                    <a:lumMod val="50000"/>
                  </a:schemeClr>
                </a:solidFill>
              </a:rPr>
              <a:t> </a:t>
            </a:r>
            <a:r>
              <a:rPr lang="ru-RU" dirty="0" smtClean="0">
                <a:ln w="18415" cmpd="sng">
                  <a:solidFill>
                    <a:srgbClr val="002060"/>
                  </a:solidFill>
                  <a:prstDash val="solid"/>
                </a:ln>
                <a:solidFill>
                  <a:schemeClr val="accent6">
                    <a:lumMod val="50000"/>
                  </a:schemeClr>
                </a:solidFill>
              </a:rPr>
              <a:t>дней, а сам эмбрион используется как продукт для получения стволовых клеток. Законодатели многих стран</a:t>
            </a:r>
            <a:r>
              <a:rPr lang="ru-RU" baseline="30000" dirty="0" smtClean="0">
                <a:ln w="18415" cmpd="sng">
                  <a:solidFill>
                    <a:srgbClr val="002060"/>
                  </a:solidFill>
                  <a:prstDash val="solid"/>
                </a:ln>
                <a:solidFill>
                  <a:schemeClr val="accent6">
                    <a:lumMod val="50000"/>
                  </a:schemeClr>
                </a:solidFill>
              </a:rPr>
              <a:t> </a:t>
            </a:r>
            <a:r>
              <a:rPr lang="ru-RU" dirty="0" smtClean="0">
                <a:ln w="18415" cmpd="sng">
                  <a:solidFill>
                    <a:srgbClr val="002060"/>
                  </a:solidFill>
                  <a:prstDash val="solid"/>
                </a:ln>
                <a:solidFill>
                  <a:schemeClr val="accent6">
                    <a:lumMod val="50000"/>
                  </a:schemeClr>
                </a:solidFill>
              </a:rPr>
              <a:t>опасаются, что легализация терапевтического клонирования приведёт к его переходу в репродуктивное. Однако в некоторых странах (США, Великобритания) терапевтическое клонирование разрешено.</a:t>
            </a:r>
            <a:endParaRPr lang="ru-RU" dirty="0">
              <a:ln w="18415" cmpd="sng">
                <a:solidFill>
                  <a:srgbClr val="002060"/>
                </a:solidFill>
                <a:prstDash val="solid"/>
              </a:ln>
              <a:solidFill>
                <a:schemeClr val="accent6">
                  <a:lumMod val="50000"/>
                </a:schemeClr>
              </a:solidFill>
            </a:endParaRPr>
          </a:p>
        </p:txBody>
      </p:sp>
      <p:pic>
        <p:nvPicPr>
          <p:cNvPr id="4" name="Picture 3" descr="C:\Documents and Settings\Ксения\Рабочий стол\ген.jpg"/>
          <p:cNvPicPr>
            <a:picLocks noChangeAspect="1" noChangeArrowheads="1"/>
          </p:cNvPicPr>
          <p:nvPr/>
        </p:nvPicPr>
        <p:blipFill>
          <a:blip r:embed="rId2" cstate="print"/>
          <a:srcRect/>
          <a:stretch>
            <a:fillRect/>
          </a:stretch>
        </p:blipFill>
        <p:spPr bwMode="auto">
          <a:xfrm>
            <a:off x="0" y="0"/>
            <a:ext cx="1928794" cy="1624122"/>
          </a:xfrm>
          <a:prstGeom prst="rect">
            <a:avLst/>
          </a:prstGeom>
          <a:ln>
            <a:noFill/>
          </a:ln>
          <a:effectLst>
            <a:softEdge rad="112500"/>
          </a:effectLst>
        </p:spPr>
      </p:pic>
      <p:pic>
        <p:nvPicPr>
          <p:cNvPr id="5122" name="Picture 2" descr="Картинка 129 из 55385"/>
          <p:cNvPicPr>
            <a:picLocks noChangeAspect="1" noChangeArrowheads="1"/>
          </p:cNvPicPr>
          <p:nvPr/>
        </p:nvPicPr>
        <p:blipFill>
          <a:blip r:embed="rId3"/>
          <a:srcRect/>
          <a:stretch>
            <a:fillRect/>
          </a:stretch>
        </p:blipFill>
        <p:spPr bwMode="auto">
          <a:xfrm>
            <a:off x="4643438" y="1785926"/>
            <a:ext cx="4262089" cy="4471984"/>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357166"/>
            <a:ext cx="7643866" cy="1143000"/>
          </a:xfrm>
        </p:spPr>
        <p:txBody>
          <a:bodyPr>
            <a:normAutofit fontScale="90000"/>
          </a:bodyPr>
          <a:lstStyle/>
          <a:p>
            <a:r>
              <a:rPr lang="ru-RU" sz="4900" b="0" dirty="0" smtClean="0">
                <a:latin typeface="Times New Roman" pitchFamily="18" charset="0"/>
                <a:cs typeface="Times New Roman" pitchFamily="18" charset="0"/>
              </a:rPr>
              <a:t>Препятствия клонированию</a:t>
            </a:r>
            <a:r>
              <a:rPr lang="ru-RU" b="0" dirty="0" smtClean="0"/>
              <a:t/>
            </a:r>
            <a:br>
              <a:rPr lang="ru-RU" b="0" dirty="0" smtClean="0"/>
            </a:br>
            <a:endParaRPr lang="ru-RU" dirty="0"/>
          </a:p>
        </p:txBody>
      </p:sp>
      <p:sp>
        <p:nvSpPr>
          <p:cNvPr id="3" name="Содержимое 2"/>
          <p:cNvSpPr>
            <a:spLocks noGrp="1"/>
          </p:cNvSpPr>
          <p:nvPr>
            <p:ph idx="1"/>
          </p:nvPr>
        </p:nvSpPr>
        <p:spPr>
          <a:xfrm>
            <a:off x="457200" y="1600201"/>
            <a:ext cx="8472518" cy="3114684"/>
          </a:xfrm>
        </p:spPr>
        <p:txBody>
          <a:bodyPr>
            <a:normAutofit fontScale="70000" lnSpcReduction="20000"/>
          </a:bodyPr>
          <a:lstStyle/>
          <a:p>
            <a:pPr>
              <a:buNone/>
            </a:pPr>
            <a:r>
              <a:rPr lang="ru-RU" b="1" dirty="0" smtClean="0">
                <a:ln w="18415" cmpd="sng">
                  <a:solidFill>
                    <a:srgbClr val="002060"/>
                  </a:solidFill>
                  <a:prstDash val="solid"/>
                </a:ln>
                <a:solidFill>
                  <a:schemeClr val="accent6">
                    <a:lumMod val="50000"/>
                  </a:schemeClr>
                </a:solidFill>
              </a:rPr>
              <a:t>        Технологические трудности и ограничения</a:t>
            </a:r>
          </a:p>
          <a:p>
            <a:pPr>
              <a:buNone/>
            </a:pPr>
            <a:r>
              <a:rPr lang="ru-RU" dirty="0" smtClean="0">
                <a:ln w="18415" cmpd="sng">
                  <a:solidFill>
                    <a:srgbClr val="002060"/>
                  </a:solidFill>
                  <a:prstDash val="solid"/>
                </a:ln>
                <a:solidFill>
                  <a:schemeClr val="accent6">
                    <a:lumMod val="50000"/>
                  </a:schemeClr>
                </a:solidFill>
              </a:rPr>
              <a:t>        Самым принципиальным ограничением является невозможность повторения сознания, а это значит, что речь не может идти о полной идентичности личностей, как это показывается в некоторых кинофильмах, но только об условной идентичности, мера и граница которой ещё подлежит исследованию, но для опоры за базис берётся идентичность </a:t>
            </a:r>
            <a:r>
              <a:rPr lang="ru-RU" dirty="0" err="1" smtClean="0">
                <a:ln w="18415" cmpd="sng">
                  <a:solidFill>
                    <a:srgbClr val="002060"/>
                  </a:solidFill>
                  <a:prstDash val="solid"/>
                </a:ln>
                <a:solidFill>
                  <a:schemeClr val="accent6">
                    <a:lumMod val="50000"/>
                  </a:schemeClr>
                </a:solidFill>
              </a:rPr>
              <a:t>однояйцевых</a:t>
            </a:r>
            <a:r>
              <a:rPr lang="ru-RU" dirty="0" smtClean="0">
                <a:ln w="18415" cmpd="sng">
                  <a:solidFill>
                    <a:srgbClr val="002060"/>
                  </a:solidFill>
                  <a:prstDash val="solid"/>
                </a:ln>
                <a:solidFill>
                  <a:schemeClr val="accent6">
                    <a:lumMod val="50000"/>
                  </a:schemeClr>
                </a:solidFill>
              </a:rPr>
              <a:t> близнецов. Невозможность достичь стопроцентной чистоты опыта обуславливает некоторую </a:t>
            </a:r>
            <a:r>
              <a:rPr lang="ru-RU" dirty="0" err="1" smtClean="0">
                <a:ln w="18415" cmpd="sng">
                  <a:solidFill>
                    <a:srgbClr val="002060"/>
                  </a:solidFill>
                  <a:prstDash val="solid"/>
                </a:ln>
                <a:solidFill>
                  <a:schemeClr val="accent6">
                    <a:lumMod val="50000"/>
                  </a:schemeClr>
                </a:solidFill>
              </a:rPr>
              <a:t>неидентичность</a:t>
            </a:r>
            <a:r>
              <a:rPr lang="ru-RU" dirty="0" smtClean="0">
                <a:ln w="18415" cmpd="sng">
                  <a:solidFill>
                    <a:srgbClr val="002060"/>
                  </a:solidFill>
                  <a:prstDash val="solid"/>
                </a:ln>
                <a:solidFill>
                  <a:schemeClr val="accent6">
                    <a:lumMod val="50000"/>
                  </a:schemeClr>
                </a:solidFill>
              </a:rPr>
              <a:t> клонов, по этой причине снижается практическая ценность клонирования.</a:t>
            </a:r>
          </a:p>
          <a:p>
            <a:endParaRPr lang="ru-RU" dirty="0"/>
          </a:p>
        </p:txBody>
      </p:sp>
      <p:pic>
        <p:nvPicPr>
          <p:cNvPr id="4" name="Picture 3" descr="C:\Documents and Settings\Ксения\Рабочий стол\ген.jpg"/>
          <p:cNvPicPr>
            <a:picLocks noChangeAspect="1" noChangeArrowheads="1"/>
          </p:cNvPicPr>
          <p:nvPr/>
        </p:nvPicPr>
        <p:blipFill>
          <a:blip r:embed="rId2" cstate="print"/>
          <a:srcRect/>
          <a:stretch>
            <a:fillRect/>
          </a:stretch>
        </p:blipFill>
        <p:spPr bwMode="auto">
          <a:xfrm>
            <a:off x="0" y="0"/>
            <a:ext cx="1928794" cy="1624122"/>
          </a:xfrm>
          <a:prstGeom prst="rect">
            <a:avLst/>
          </a:prstGeom>
          <a:ln>
            <a:noFill/>
          </a:ln>
          <a:effectLst>
            <a:softEdge rad="112500"/>
          </a:effectLst>
        </p:spPr>
      </p:pic>
      <p:pic>
        <p:nvPicPr>
          <p:cNvPr id="4098" name="Picture 2" descr="Картинка 49 из 7811"/>
          <p:cNvPicPr>
            <a:picLocks noChangeAspect="1" noChangeArrowheads="1"/>
          </p:cNvPicPr>
          <p:nvPr/>
        </p:nvPicPr>
        <p:blipFill>
          <a:blip r:embed="rId3"/>
          <a:srcRect/>
          <a:stretch>
            <a:fillRect/>
          </a:stretch>
        </p:blipFill>
        <p:spPr bwMode="auto">
          <a:xfrm>
            <a:off x="2714612" y="4455184"/>
            <a:ext cx="3286148" cy="2236136"/>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38" y="428604"/>
            <a:ext cx="7358062" cy="1143000"/>
          </a:xfrm>
        </p:spPr>
        <p:txBody>
          <a:bodyPr>
            <a:normAutofit fontScale="90000"/>
          </a:bodyPr>
          <a:lstStyle/>
          <a:p>
            <a:r>
              <a:rPr lang="ru-RU" sz="4400" dirty="0" smtClean="0">
                <a:latin typeface="Times New Roman" pitchFamily="18" charset="0"/>
                <a:cs typeface="Times New Roman" pitchFamily="18" charset="0"/>
              </a:rPr>
              <a:t>Социально-этический аспект</a:t>
            </a:r>
            <a:br>
              <a:rPr lang="ru-RU" sz="4400" dirty="0" smtClean="0">
                <a:latin typeface="Times New Roman" pitchFamily="18" charset="0"/>
                <a:cs typeface="Times New Roman" pitchFamily="18" charset="0"/>
              </a:rPr>
            </a:br>
            <a:endParaRPr lang="ru-RU" sz="4400" dirty="0">
              <a:latin typeface="Times New Roman" pitchFamily="18" charset="0"/>
              <a:cs typeface="Times New Roman" pitchFamily="18" charset="0"/>
            </a:endParaRPr>
          </a:p>
        </p:txBody>
      </p:sp>
      <p:sp>
        <p:nvSpPr>
          <p:cNvPr id="3" name="Содержимое 2"/>
          <p:cNvSpPr>
            <a:spLocks noGrp="1"/>
          </p:cNvSpPr>
          <p:nvPr>
            <p:ph idx="1"/>
          </p:nvPr>
        </p:nvSpPr>
        <p:spPr>
          <a:xfrm>
            <a:off x="0" y="1600200"/>
            <a:ext cx="4714876" cy="4525963"/>
          </a:xfrm>
        </p:spPr>
        <p:txBody>
          <a:bodyPr>
            <a:normAutofit fontScale="92500" lnSpcReduction="20000"/>
          </a:bodyPr>
          <a:lstStyle/>
          <a:p>
            <a:pPr>
              <a:buNone/>
            </a:pPr>
            <a:r>
              <a:rPr lang="ru-RU" dirty="0" smtClean="0">
                <a:ln w="18415" cmpd="sng">
                  <a:solidFill>
                    <a:srgbClr val="002060"/>
                  </a:solidFill>
                  <a:prstDash val="solid"/>
                </a:ln>
                <a:solidFill>
                  <a:schemeClr val="accent6">
                    <a:lumMod val="50000"/>
                  </a:schemeClr>
                </a:solidFill>
                <a:latin typeface="Times New Roman" pitchFamily="18" charset="0"/>
                <a:cs typeface="Times New Roman" pitchFamily="18" charset="0"/>
              </a:rPr>
              <a:t>        Опасения вызывают такие моменты, как большой процент неудач при клонировании и связанные с этим возможности появления неполноценных людей.       А также вопросы отцовства, материнства, наследования, брака и многие другие.</a:t>
            </a:r>
          </a:p>
          <a:p>
            <a:endParaRPr lang="ru-RU" dirty="0"/>
          </a:p>
        </p:txBody>
      </p:sp>
      <p:pic>
        <p:nvPicPr>
          <p:cNvPr id="4" name="Picture 3" descr="C:\Documents and Settings\Ксения\Рабочий стол\ген.jpg"/>
          <p:cNvPicPr>
            <a:picLocks noChangeAspect="1" noChangeArrowheads="1"/>
          </p:cNvPicPr>
          <p:nvPr/>
        </p:nvPicPr>
        <p:blipFill>
          <a:blip r:embed="rId2" cstate="print"/>
          <a:srcRect/>
          <a:stretch>
            <a:fillRect/>
          </a:stretch>
        </p:blipFill>
        <p:spPr bwMode="auto">
          <a:xfrm>
            <a:off x="0" y="0"/>
            <a:ext cx="1928794" cy="1624122"/>
          </a:xfrm>
          <a:prstGeom prst="rect">
            <a:avLst/>
          </a:prstGeom>
          <a:ln>
            <a:noFill/>
          </a:ln>
          <a:effectLst>
            <a:softEdge rad="112500"/>
          </a:effectLst>
        </p:spPr>
      </p:pic>
      <p:pic>
        <p:nvPicPr>
          <p:cNvPr id="3074" name="Picture 2" descr="Картинка 8 из 39640"/>
          <p:cNvPicPr>
            <a:picLocks noChangeAspect="1" noChangeArrowheads="1"/>
          </p:cNvPicPr>
          <p:nvPr/>
        </p:nvPicPr>
        <p:blipFill>
          <a:blip r:embed="rId3" cstate="print"/>
          <a:srcRect/>
          <a:stretch>
            <a:fillRect/>
          </a:stretch>
        </p:blipFill>
        <p:spPr bwMode="auto">
          <a:xfrm>
            <a:off x="4714876" y="1928802"/>
            <a:ext cx="4222882" cy="324485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38" y="428604"/>
            <a:ext cx="7358062" cy="1143000"/>
          </a:xfrm>
        </p:spPr>
        <p:txBody>
          <a:bodyPr>
            <a:normAutofit fontScale="90000"/>
          </a:bodyPr>
          <a:lstStyle/>
          <a:p>
            <a:r>
              <a:rPr lang="ru-RU" sz="4900" dirty="0" smtClean="0">
                <a:latin typeface="Times New Roman" pitchFamily="18" charset="0"/>
                <a:cs typeface="Times New Roman" pitchFamily="18" charset="0"/>
              </a:rPr>
              <a:t>Этико-религиозный аспект</a:t>
            </a:r>
            <a:r>
              <a:rPr lang="ru-RU" dirty="0" smtClean="0"/>
              <a:t/>
            </a:r>
            <a:br>
              <a:rPr lang="ru-RU" dirty="0" smtClean="0"/>
            </a:br>
            <a:endParaRPr lang="ru-RU" dirty="0"/>
          </a:p>
        </p:txBody>
      </p:sp>
      <p:sp>
        <p:nvSpPr>
          <p:cNvPr id="3" name="Содержимое 2"/>
          <p:cNvSpPr>
            <a:spLocks noGrp="1"/>
          </p:cNvSpPr>
          <p:nvPr>
            <p:ph idx="1"/>
          </p:nvPr>
        </p:nvSpPr>
        <p:spPr>
          <a:xfrm>
            <a:off x="142844" y="1600200"/>
            <a:ext cx="4071966" cy="4525963"/>
          </a:xfrm>
        </p:spPr>
        <p:txBody>
          <a:bodyPr>
            <a:normAutofit fontScale="77500" lnSpcReduction="20000"/>
          </a:bodyPr>
          <a:lstStyle/>
          <a:p>
            <a:pPr>
              <a:buNone/>
            </a:pPr>
            <a:r>
              <a:rPr lang="ru-RU" dirty="0" smtClean="0">
                <a:ln w="18415" cmpd="sng">
                  <a:solidFill>
                    <a:sysClr val="windowText" lastClr="000000"/>
                  </a:solidFill>
                  <a:prstDash val="solid"/>
                </a:ln>
                <a:solidFill>
                  <a:sysClr val="windowText" lastClr="000000"/>
                </a:solidFill>
                <a:latin typeface="Times New Roman" pitchFamily="18" charset="0"/>
                <a:cs typeface="Times New Roman" pitchFamily="18" charset="0"/>
              </a:rPr>
              <a:t>        </a:t>
            </a:r>
            <a:r>
              <a:rPr lang="ru-RU" dirty="0" smtClean="0">
                <a:ln w="18415" cmpd="sng">
                  <a:solidFill>
                    <a:srgbClr val="002060"/>
                  </a:solidFill>
                  <a:prstDash val="solid"/>
                </a:ln>
                <a:solidFill>
                  <a:schemeClr val="accent6">
                    <a:lumMod val="50000"/>
                  </a:schemeClr>
                </a:solidFill>
                <a:latin typeface="Times New Roman" pitchFamily="18" charset="0"/>
                <a:cs typeface="Times New Roman" pitchFamily="18" charset="0"/>
              </a:rPr>
              <a:t>С точки зрения основных мировых религий клонирование человека является или проблематичным актом или актом, выходящим за рамки вероучения и требующим у богословов чёткого обоснования той или иной позиции религиозных иерархов.</a:t>
            </a:r>
          </a:p>
          <a:p>
            <a:pPr>
              <a:buNone/>
            </a:pPr>
            <a:r>
              <a:rPr lang="ru-RU" dirty="0" smtClean="0">
                <a:ln w="18415" cmpd="sng">
                  <a:solidFill>
                    <a:srgbClr val="002060"/>
                  </a:solidFill>
                  <a:prstDash val="solid"/>
                </a:ln>
                <a:solidFill>
                  <a:schemeClr val="accent6">
                    <a:lumMod val="50000"/>
                  </a:schemeClr>
                </a:solidFill>
                <a:latin typeface="Times New Roman" pitchFamily="18" charset="0"/>
                <a:cs typeface="Times New Roman" pitchFamily="18" charset="0"/>
              </a:rPr>
              <a:t>           </a:t>
            </a:r>
          </a:p>
          <a:p>
            <a:endParaRPr lang="ru-RU" dirty="0"/>
          </a:p>
        </p:txBody>
      </p:sp>
      <p:pic>
        <p:nvPicPr>
          <p:cNvPr id="4" name="Picture 3" descr="C:\Documents and Settings\Ксения\Рабочий стол\ген.jpg"/>
          <p:cNvPicPr>
            <a:picLocks noChangeAspect="1" noChangeArrowheads="1"/>
          </p:cNvPicPr>
          <p:nvPr/>
        </p:nvPicPr>
        <p:blipFill>
          <a:blip r:embed="rId2" cstate="print"/>
          <a:srcRect/>
          <a:stretch>
            <a:fillRect/>
          </a:stretch>
        </p:blipFill>
        <p:spPr bwMode="auto">
          <a:xfrm>
            <a:off x="0" y="0"/>
            <a:ext cx="1928794" cy="1624122"/>
          </a:xfrm>
          <a:prstGeom prst="rect">
            <a:avLst/>
          </a:prstGeom>
          <a:ln>
            <a:noFill/>
          </a:ln>
          <a:effectLst>
            <a:softEdge rad="112500"/>
          </a:effectLst>
        </p:spPr>
      </p:pic>
      <p:pic>
        <p:nvPicPr>
          <p:cNvPr id="2050" name="Picture 2" descr="http://i030.radikal.ru/0804/75/da56ec4b3c04.jpg"/>
          <p:cNvPicPr>
            <a:picLocks noChangeAspect="1" noChangeArrowheads="1"/>
          </p:cNvPicPr>
          <p:nvPr/>
        </p:nvPicPr>
        <p:blipFill>
          <a:blip r:embed="rId3"/>
          <a:srcRect l="13500" r="12999" b="25999"/>
          <a:stretch>
            <a:fillRect/>
          </a:stretch>
        </p:blipFill>
        <p:spPr bwMode="auto">
          <a:xfrm>
            <a:off x="4286248" y="1714488"/>
            <a:ext cx="4643470" cy="3506293"/>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46" y="1600200"/>
            <a:ext cx="9144064" cy="5257800"/>
          </a:xfrm>
        </p:spPr>
        <p:txBody>
          <a:bodyPr>
            <a:normAutofit fontScale="70000" lnSpcReduction="20000"/>
          </a:bodyPr>
          <a:lstStyle/>
          <a:p>
            <a:pPr>
              <a:buNone/>
            </a:pPr>
            <a:r>
              <a:rPr lang="ru-RU" dirty="0" smtClean="0">
                <a:ln w="18415" cmpd="sng">
                  <a:solidFill>
                    <a:srgbClr val="002060"/>
                  </a:solidFill>
                  <a:prstDash val="solid"/>
                </a:ln>
                <a:solidFill>
                  <a:schemeClr val="accent6">
                    <a:lumMod val="50000"/>
                  </a:schemeClr>
                </a:solidFill>
              </a:rPr>
              <a:t>              Главная причина клонирования растений и животных в том, чтобы произвести организмы с определенными качествами, которые необходимы человеку, такие как награжденная орхидея или генетическая инженерия, например овца была выведена чтобы предоставить человеческий инсулин. Если бы ученые полагались только на половое (сексуальное) размножение чтобы вывести этих животных, они бы рисковали тем, что необходимые им качества исчезли, так как половое размножение (сексуальное) переставляет генетический код в блоках. Другими причинами для клонирования могут быть потерянные или умершие домашние животные или животные, которые находятся на грани вымирания. Какими бы не были причины, новые технологии клонирования разожгли много этических спорах среди ученых. Некоторые государства рассмотрели или предписали законодательство, чтобы замедлить, ограничить или запретить эксперименты клонирования. Ясно, что клонирование будет частью нашей жизни в будущем, но будущее этой технологии должно всё же быть определено.</a:t>
            </a:r>
          </a:p>
          <a:p>
            <a:endParaRPr lang="ru-RU" dirty="0"/>
          </a:p>
        </p:txBody>
      </p:sp>
      <p:pic>
        <p:nvPicPr>
          <p:cNvPr id="4" name="Picture 3" descr="C:\Documents and Settings\Ксения\Рабочий стол\ген.jpg"/>
          <p:cNvPicPr>
            <a:picLocks noChangeAspect="1" noChangeArrowheads="1"/>
          </p:cNvPicPr>
          <p:nvPr/>
        </p:nvPicPr>
        <p:blipFill>
          <a:blip r:embed="rId2" cstate="print"/>
          <a:srcRect/>
          <a:stretch>
            <a:fillRect/>
          </a:stretch>
        </p:blipFill>
        <p:spPr bwMode="auto">
          <a:xfrm>
            <a:off x="0" y="0"/>
            <a:ext cx="1928794" cy="1624122"/>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400" dirty="0" smtClean="0"/>
              <a:t>Биотехнология</a:t>
            </a:r>
            <a:endParaRPr lang="ru-RU" sz="4400" dirty="0"/>
          </a:p>
        </p:txBody>
      </p:sp>
      <p:sp>
        <p:nvSpPr>
          <p:cNvPr id="5" name="Содержимое 4"/>
          <p:cNvSpPr>
            <a:spLocks noGrp="1"/>
          </p:cNvSpPr>
          <p:nvPr>
            <p:ph idx="1"/>
          </p:nvPr>
        </p:nvSpPr>
        <p:spPr>
          <a:xfrm>
            <a:off x="500034" y="1643050"/>
            <a:ext cx="8229600" cy="4525963"/>
          </a:xfrm>
        </p:spPr>
        <p:txBody>
          <a:bodyPr>
            <a:normAutofit/>
          </a:bodyPr>
          <a:lstStyle/>
          <a:p>
            <a:pPr>
              <a:buNone/>
            </a:pPr>
            <a:r>
              <a:rPr lang="ru-RU" sz="24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Клони́рование</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 англ. </a:t>
            </a:r>
            <a:r>
              <a:rPr lang="ru-RU" sz="24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cloning</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от др.- греч. </a:t>
            </a:r>
            <a:r>
              <a:rPr lang="ru-RU"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κλών </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«веточка, побег, отпрыск»)</a:t>
            </a:r>
            <a:r>
              <a:rPr lang="ru-RU" sz="2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a:t>
            </a:r>
            <a:r>
              <a:rPr lang="ru-RU" sz="2400" b="1" dirty="0" smtClean="0">
                <a:ln w="1905">
                  <a:solidFill>
                    <a:schemeClr val="accent6">
                      <a:lumMod val="50000"/>
                    </a:schemeClr>
                  </a:solidFill>
                </a:ln>
                <a:solidFill>
                  <a:srgbClr val="0070C0"/>
                </a:solidFill>
                <a:effectLst>
                  <a:innerShdw blurRad="69850" dist="43180" dir="5400000">
                    <a:srgbClr val="000000">
                      <a:alpha val="65000"/>
                    </a:srgbClr>
                  </a:innerShdw>
                </a:effectLst>
                <a:latin typeface="Times New Roman" pitchFamily="18" charset="0"/>
                <a:cs typeface="Times New Roman" pitchFamily="18" charset="0"/>
              </a:rPr>
              <a:t>— в самом общем значении — </a:t>
            </a:r>
            <a:r>
              <a:rPr lang="ru-RU" sz="2400" b="1" i="1" dirty="0" smtClean="0">
                <a:ln w="1905">
                  <a:solidFill>
                    <a:schemeClr val="accent6">
                      <a:lumMod val="50000"/>
                    </a:schemeClr>
                  </a:solidFill>
                </a:ln>
                <a:solidFill>
                  <a:srgbClr val="0070C0"/>
                </a:solidFill>
                <a:effectLst>
                  <a:innerShdw blurRad="69850" dist="43180" dir="5400000">
                    <a:srgbClr val="000000">
                      <a:alpha val="65000"/>
                    </a:srgbClr>
                  </a:innerShdw>
                </a:effectLst>
                <a:latin typeface="Times New Roman" pitchFamily="18" charset="0"/>
                <a:cs typeface="Times New Roman" pitchFamily="18" charset="0"/>
              </a:rPr>
              <a:t>точное </a:t>
            </a:r>
            <a:r>
              <a:rPr lang="ru-RU" sz="2400" b="1" dirty="0" smtClean="0">
                <a:ln w="1905">
                  <a:solidFill>
                    <a:schemeClr val="accent6">
                      <a:lumMod val="50000"/>
                    </a:schemeClr>
                  </a:solidFill>
                </a:ln>
                <a:solidFill>
                  <a:srgbClr val="0070C0"/>
                </a:solidFill>
                <a:effectLst>
                  <a:innerShdw blurRad="69850" dist="43180" dir="5400000">
                    <a:srgbClr val="000000">
                      <a:alpha val="65000"/>
                    </a:srgbClr>
                  </a:innerShdw>
                </a:effectLst>
                <a:latin typeface="Times New Roman" pitchFamily="18" charset="0"/>
                <a:cs typeface="Times New Roman" pitchFamily="18" charset="0"/>
              </a:rPr>
              <a:t>воспроизведение какого-либо объекта N раз. Объекты, полученные в результате клонирования, называются клоном. Причём как каждый по отдельности, так и весь ряд.</a:t>
            </a:r>
          </a:p>
          <a:p>
            <a:pPr>
              <a:buNone/>
            </a:pPr>
            <a:endPar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a:latin typeface="Times New Roman" pitchFamily="18" charset="0"/>
              <a:cs typeface="Times New Roman" pitchFamily="18" charset="0"/>
            </a:endParaRPr>
          </a:p>
        </p:txBody>
      </p:sp>
      <p:pic>
        <p:nvPicPr>
          <p:cNvPr id="10" name="Picture 3" descr="C:\Documents and Settings\Ксения\Рабочий стол\ген.jpg"/>
          <p:cNvPicPr>
            <a:picLocks noChangeAspect="1" noChangeArrowheads="1"/>
          </p:cNvPicPr>
          <p:nvPr/>
        </p:nvPicPr>
        <p:blipFill>
          <a:blip r:embed="rId2" cstate="print"/>
          <a:srcRect/>
          <a:stretch>
            <a:fillRect/>
          </a:stretch>
        </p:blipFill>
        <p:spPr bwMode="auto">
          <a:xfrm>
            <a:off x="0" y="0"/>
            <a:ext cx="1928794" cy="1624122"/>
          </a:xfrm>
          <a:prstGeom prst="rect">
            <a:avLst/>
          </a:prstGeom>
          <a:ln>
            <a:noFill/>
          </a:ln>
          <a:effectLst>
            <a:softEdge rad="112500"/>
          </a:effectLst>
        </p:spPr>
      </p:pic>
      <p:pic>
        <p:nvPicPr>
          <p:cNvPr id="1028" name="Picture 4" descr="F:\НАСИБА\Clones460x276.jpg"/>
          <p:cNvPicPr>
            <a:picLocks noChangeAspect="1" noChangeArrowheads="1"/>
          </p:cNvPicPr>
          <p:nvPr/>
        </p:nvPicPr>
        <p:blipFill>
          <a:blip r:embed="rId3"/>
          <a:srcRect/>
          <a:stretch>
            <a:fillRect/>
          </a:stretch>
        </p:blipFill>
        <p:spPr bwMode="auto">
          <a:xfrm>
            <a:off x="2143108" y="3857628"/>
            <a:ext cx="4714908" cy="282894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smtClean="0"/>
              <a:t/>
            </a:r>
            <a:br>
              <a:rPr lang="ru-RU" sz="4400" dirty="0" smtClean="0"/>
            </a:br>
            <a:r>
              <a:rPr lang="ru-RU" sz="4400" dirty="0" smtClean="0"/>
              <a:t>Технология клонирования</a:t>
            </a:r>
            <a:br>
              <a:rPr lang="ru-RU" sz="4400" dirty="0" smtClean="0"/>
            </a:br>
            <a:endParaRPr lang="ru-RU" sz="4400" dirty="0"/>
          </a:p>
        </p:txBody>
      </p:sp>
      <p:sp>
        <p:nvSpPr>
          <p:cNvPr id="3" name="Содержимое 2"/>
          <p:cNvSpPr>
            <a:spLocks noGrp="1"/>
          </p:cNvSpPr>
          <p:nvPr>
            <p:ph idx="1"/>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just">
              <a:buNone/>
            </a:pP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ru-RU" sz="2400"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Технология клонирования состоит в том, что из яйцеклетки при помощи микрохирургической операции удаляется ядро и вместо него вводится ядро соматической клетки другой особи (донора), в которой содержатся гены только донорского организма. Различия в геномах родительского организма и его клона составляют от 0,05% до 0,1%. Второй вариант технологии – это </a:t>
            </a:r>
            <a:r>
              <a:rPr lang="ru-RU" sz="2400" b="1" dirty="0" err="1"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энуклуация</a:t>
            </a:r>
            <a:r>
              <a:rPr lang="ru-RU" sz="2400"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соматической клетки и введение в нее ядра яйцеклетки. В связи с тем, что различия, хоть и минимальные существуют, в строгом смысле слова клон не является абсолютно идентичным родительскому организму.</a:t>
            </a:r>
            <a:endParaRPr lang="ru-RU" sz="24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4" name="Picture 3" descr="C:\Documents and Settings\Ксения\Рабочий стол\ген.jpg"/>
          <p:cNvPicPr>
            <a:picLocks noChangeAspect="1" noChangeArrowheads="1"/>
          </p:cNvPicPr>
          <p:nvPr/>
        </p:nvPicPr>
        <p:blipFill>
          <a:blip r:embed="rId2" cstate="print"/>
          <a:srcRect/>
          <a:stretch>
            <a:fillRect/>
          </a:stretch>
        </p:blipFill>
        <p:spPr bwMode="auto">
          <a:xfrm>
            <a:off x="0" y="0"/>
            <a:ext cx="1928794" cy="1624122"/>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571480"/>
            <a:ext cx="6900862" cy="1143000"/>
          </a:xfrm>
        </p:spPr>
        <p:txBody>
          <a:bodyPr>
            <a:normAutofit fontScale="90000"/>
          </a:bodyPr>
          <a:lstStyle/>
          <a:p>
            <a:r>
              <a:rPr lang="ru-RU" sz="3100" dirty="0" smtClean="0">
                <a:latin typeface="Times New Roman" pitchFamily="18" charset="0"/>
                <a:cs typeface="Times New Roman" pitchFamily="18" charset="0"/>
              </a:rPr>
              <a:t>Естественное клонирование (в природе) у сложных организмов</a:t>
            </a:r>
            <a:r>
              <a:rPr lang="ru-RU" b="0" dirty="0" smtClean="0"/>
              <a:t/>
            </a:r>
            <a:br>
              <a:rPr lang="ru-RU" b="0" dirty="0" smtClean="0"/>
            </a:br>
            <a:endParaRPr lang="ru-RU" dirty="0"/>
          </a:p>
        </p:txBody>
      </p:sp>
      <p:sp>
        <p:nvSpPr>
          <p:cNvPr id="3" name="Содержимое 2"/>
          <p:cNvSpPr>
            <a:spLocks noGrp="1"/>
          </p:cNvSpPr>
          <p:nvPr>
            <p:ph idx="1"/>
          </p:nvPr>
        </p:nvSpPr>
        <p:spPr>
          <a:xfrm>
            <a:off x="285720" y="2285992"/>
            <a:ext cx="3571900" cy="3625857"/>
          </a:xfrm>
        </p:spPr>
        <p:txBody>
          <a:bodyPr>
            <a:normAutofit/>
          </a:bodyPr>
          <a:lstStyle/>
          <a:p>
            <a:pPr>
              <a:buNone/>
            </a:pPr>
            <a:r>
              <a:rPr lang="ru-RU" sz="20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p>
          <a:p>
            <a:pPr>
              <a:buNone/>
            </a:pPr>
            <a:r>
              <a:rPr lang="ru-RU" sz="2000" b="1" dirty="0" smtClean="0">
                <a:ln w="1905">
                  <a:solidFill>
                    <a:schemeClr val="accent6">
                      <a:lumMod val="50000"/>
                    </a:schemeClr>
                  </a:solidFill>
                </a:ln>
                <a:solidFill>
                  <a:srgbClr val="0070C0"/>
                </a:solidFill>
                <a:effectLst>
                  <a:innerShdw blurRad="69850" dist="43180" dir="5400000">
                    <a:srgbClr val="000000">
                      <a:alpha val="65000"/>
                    </a:srgbClr>
                  </a:innerShdw>
                </a:effectLst>
                <a:latin typeface="Times New Roman" pitchFamily="18" charset="0"/>
                <a:cs typeface="Times New Roman" pitchFamily="18" charset="0"/>
              </a:rPr>
              <a:t>У растений естественное клонирование происходит при различных способах вегетативного размножения. </a:t>
            </a:r>
            <a:endParaRPr lang="ru-RU" sz="2000" b="1" dirty="0">
              <a:ln w="1905">
                <a:solidFill>
                  <a:schemeClr val="accent6">
                    <a:lumMod val="50000"/>
                  </a:schemeClr>
                </a:solidFill>
              </a:ln>
              <a:solidFill>
                <a:srgbClr val="0070C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4" name="Picture 3" descr="C:\Documents and Settings\Ксения\Рабочий стол\ген.jpg"/>
          <p:cNvPicPr>
            <a:picLocks noChangeAspect="1" noChangeArrowheads="1"/>
          </p:cNvPicPr>
          <p:nvPr/>
        </p:nvPicPr>
        <p:blipFill>
          <a:blip r:embed="rId2" cstate="print"/>
          <a:srcRect/>
          <a:stretch>
            <a:fillRect/>
          </a:stretch>
        </p:blipFill>
        <p:spPr bwMode="auto">
          <a:xfrm>
            <a:off x="0" y="0"/>
            <a:ext cx="1928794" cy="1624122"/>
          </a:xfrm>
          <a:prstGeom prst="rect">
            <a:avLst/>
          </a:prstGeom>
          <a:ln>
            <a:noFill/>
          </a:ln>
          <a:effectLst>
            <a:softEdge rad="112500"/>
          </a:effectLst>
        </p:spPr>
      </p:pic>
      <p:sp>
        <p:nvSpPr>
          <p:cNvPr id="5" name="Прямоугольник 4"/>
          <p:cNvSpPr/>
          <p:nvPr/>
        </p:nvSpPr>
        <p:spPr>
          <a:xfrm>
            <a:off x="1928762" y="1357298"/>
            <a:ext cx="7215238" cy="830997"/>
          </a:xfrm>
          <a:prstGeom prst="rect">
            <a:avLst/>
          </a:prstGeom>
        </p:spPr>
        <p:txBody>
          <a:bodyPr wrap="square">
            <a:spAutoFit/>
          </a:bodyPr>
          <a:lstStyle/>
          <a:p>
            <a:r>
              <a:rPr lang="ru-RU" sz="2400" b="1" dirty="0" smtClean="0">
                <a:ln w="1905">
                  <a:solidFill>
                    <a:schemeClr val="accent6">
                      <a:lumMod val="50000"/>
                    </a:schemeClr>
                  </a:solidFill>
                </a:ln>
                <a:solidFill>
                  <a:srgbClr val="0070C0"/>
                </a:solidFill>
                <a:effectLst>
                  <a:innerShdw blurRad="69850" dist="43180" dir="5400000">
                    <a:srgbClr val="000000">
                      <a:alpha val="65000"/>
                    </a:srgbClr>
                  </a:innerShdw>
                </a:effectLst>
                <a:latin typeface="Times New Roman" pitchFamily="18" charset="0"/>
                <a:cs typeface="Times New Roman" pitchFamily="18" charset="0"/>
              </a:rPr>
              <a:t>Клонирование широко распространено в природе у различных организмов. </a:t>
            </a:r>
            <a:endParaRPr lang="ru-RU" sz="2400" dirty="0">
              <a:ln w="1905">
                <a:solidFill>
                  <a:schemeClr val="accent6">
                    <a:lumMod val="50000"/>
                  </a:schemeClr>
                </a:solidFill>
              </a:ln>
              <a:solidFill>
                <a:srgbClr val="0070C0"/>
              </a:solidFill>
            </a:endParaRPr>
          </a:p>
        </p:txBody>
      </p:sp>
      <p:pic>
        <p:nvPicPr>
          <p:cNvPr id="4098" name="Picture 2" descr="Картинка 262 из 2603"/>
          <p:cNvPicPr>
            <a:picLocks noChangeAspect="1" noChangeArrowheads="1"/>
          </p:cNvPicPr>
          <p:nvPr/>
        </p:nvPicPr>
        <p:blipFill>
          <a:blip r:embed="rId3"/>
          <a:srcRect/>
          <a:stretch>
            <a:fillRect/>
          </a:stretch>
        </p:blipFill>
        <p:spPr bwMode="auto">
          <a:xfrm>
            <a:off x="3714744" y="2357430"/>
            <a:ext cx="5264373" cy="3545641"/>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500174"/>
            <a:ext cx="5214974" cy="5072098"/>
          </a:xfrm>
        </p:spPr>
        <p:txBody>
          <a:bodyPr>
            <a:normAutofit fontScale="62500" lnSpcReduction="20000"/>
          </a:bodyPr>
          <a:lstStyle/>
          <a:p>
            <a:pPr>
              <a:buNone/>
            </a:pPr>
            <a:r>
              <a:rPr lang="ru-RU"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ru-RU" b="1" dirty="0" smtClean="0">
                <a:ln w="1905">
                  <a:solidFill>
                    <a:srgbClr val="002060"/>
                  </a:solidFill>
                </a:ln>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У животных клонирование происходит при </a:t>
            </a:r>
            <a:r>
              <a:rPr lang="ru-RU" b="1" dirty="0" err="1" smtClean="0">
                <a:ln w="1905">
                  <a:solidFill>
                    <a:srgbClr val="002060"/>
                  </a:solidFill>
                </a:ln>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амейотическом</a:t>
            </a:r>
            <a:r>
              <a:rPr lang="ru-RU" b="1" dirty="0" smtClean="0">
                <a:ln w="1905">
                  <a:solidFill>
                    <a:srgbClr val="002060"/>
                  </a:solidFill>
                </a:ln>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 партеногенезе и различных формах полиэмбрионии. Так, среди позвоночных известны </a:t>
            </a:r>
            <a:r>
              <a:rPr lang="ru-RU" b="1" dirty="0" err="1" smtClean="0">
                <a:ln w="1905">
                  <a:solidFill>
                    <a:srgbClr val="002060"/>
                  </a:solidFill>
                </a:ln>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клонально</a:t>
            </a:r>
            <a:r>
              <a:rPr lang="ru-RU" b="1" dirty="0" smtClean="0">
                <a:ln w="1905">
                  <a:solidFill>
                    <a:srgbClr val="002060"/>
                  </a:solidFill>
                </a:ln>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 размножающиеся виды ящериц, состоящие из одних партеногенетических самок. </a:t>
            </a:r>
          </a:p>
          <a:p>
            <a:pPr>
              <a:buNone/>
            </a:pPr>
            <a:r>
              <a:rPr lang="ru-RU" b="1" dirty="0" smtClean="0">
                <a:ln w="1905">
                  <a:solidFill>
                    <a:srgbClr val="002060"/>
                  </a:solidFill>
                </a:ln>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         Уникальный вариант естественного клонирования открыт недавно у муравьёв — малого огненно муравья (</a:t>
            </a:r>
            <a:r>
              <a:rPr lang="ru-RU" b="1" dirty="0" err="1" smtClean="0">
                <a:ln w="1905">
                  <a:solidFill>
                    <a:srgbClr val="002060"/>
                  </a:solidFill>
                </a:ln>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Wasmannia</a:t>
            </a:r>
            <a:r>
              <a:rPr lang="ru-RU" b="1" dirty="0" smtClean="0">
                <a:ln w="1905">
                  <a:solidFill>
                    <a:srgbClr val="002060"/>
                  </a:solidFill>
                </a:ln>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 </a:t>
            </a:r>
            <a:r>
              <a:rPr lang="ru-RU" b="1" dirty="0" err="1" smtClean="0">
                <a:ln w="1905">
                  <a:solidFill>
                    <a:srgbClr val="002060"/>
                  </a:solidFill>
                </a:ln>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auropunctata</a:t>
            </a:r>
            <a:r>
              <a:rPr lang="ru-RU" b="1" dirty="0" smtClean="0">
                <a:ln w="1905">
                  <a:solidFill>
                    <a:srgbClr val="002060"/>
                  </a:solidFill>
                </a:ln>
                <a:solidFill>
                  <a:schemeClr val="accent6">
                    <a:lumMod val="50000"/>
                  </a:schemeClr>
                </a:solidFill>
                <a:effectLst>
                  <a:innerShdw blurRad="69850" dist="43180" dir="5400000">
                    <a:srgbClr val="000000">
                      <a:alpha val="65000"/>
                    </a:srgbClr>
                  </a:innerShdw>
                </a:effectLst>
                <a:latin typeface="Times New Roman" pitchFamily="18" charset="0"/>
                <a:cs typeface="Times New Roman" pitchFamily="18" charset="0"/>
              </a:rPr>
              <a:t>) самцы и самки которого клонируются независимо, так что генофонды двух полов не смешиваются. В некоторых яйцах, оплодотворенных самцами, все хромосомы матери разрушаются, и из таких гаплоидных яиц развиваются самцы.</a:t>
            </a:r>
            <a:endParaRPr lang="ru-RU" dirty="0">
              <a:ln w="1905">
                <a:solidFill>
                  <a:srgbClr val="002060"/>
                </a:solidFill>
              </a:ln>
              <a:solidFill>
                <a:schemeClr val="accent6">
                  <a:lumMod val="50000"/>
                </a:schemeClr>
              </a:solidFill>
            </a:endParaRPr>
          </a:p>
        </p:txBody>
      </p:sp>
      <p:pic>
        <p:nvPicPr>
          <p:cNvPr id="4" name="Picture 3" descr="C:\Documents and Settings\Ксения\Рабочий стол\ген.jpg"/>
          <p:cNvPicPr>
            <a:picLocks noChangeAspect="1" noChangeArrowheads="1"/>
          </p:cNvPicPr>
          <p:nvPr/>
        </p:nvPicPr>
        <p:blipFill>
          <a:blip r:embed="rId2" cstate="print"/>
          <a:srcRect/>
          <a:stretch>
            <a:fillRect/>
          </a:stretch>
        </p:blipFill>
        <p:spPr bwMode="auto">
          <a:xfrm>
            <a:off x="0" y="0"/>
            <a:ext cx="1928794" cy="1624122"/>
          </a:xfrm>
          <a:prstGeom prst="rect">
            <a:avLst/>
          </a:prstGeom>
          <a:ln>
            <a:noFill/>
          </a:ln>
          <a:effectLst>
            <a:softEdge rad="112500"/>
          </a:effectLst>
        </p:spPr>
      </p:pic>
      <p:pic>
        <p:nvPicPr>
          <p:cNvPr id="3074" name="Picture 2" descr="Картинка 5 из 5"/>
          <p:cNvPicPr>
            <a:picLocks noChangeAspect="1" noChangeArrowheads="1"/>
          </p:cNvPicPr>
          <p:nvPr/>
        </p:nvPicPr>
        <p:blipFill>
          <a:blip r:embed="rId3"/>
          <a:srcRect/>
          <a:stretch>
            <a:fillRect/>
          </a:stretch>
        </p:blipFill>
        <p:spPr bwMode="auto">
          <a:xfrm rot="5400000">
            <a:off x="4607241" y="2250751"/>
            <a:ext cx="4905856" cy="3261826"/>
          </a:xfrm>
          <a:prstGeom prst="rect">
            <a:avLst/>
          </a:prstGeom>
          <a:ln>
            <a:noFill/>
          </a:ln>
          <a:effectLst>
            <a:softEdge rad="112500"/>
          </a:effectLst>
        </p:spPr>
      </p:pic>
      <p:sp>
        <p:nvSpPr>
          <p:cNvPr id="5" name="Заголовок 1"/>
          <p:cNvSpPr>
            <a:spLocks noGrp="1"/>
          </p:cNvSpPr>
          <p:nvPr>
            <p:ph type="title"/>
          </p:nvPr>
        </p:nvSpPr>
        <p:spPr>
          <a:xfrm>
            <a:off x="1785938" y="428604"/>
            <a:ext cx="7358062" cy="1143000"/>
          </a:xfrm>
        </p:spPr>
        <p:txBody>
          <a:bodyPr>
            <a:noAutofit/>
          </a:bodyPr>
          <a:lstStyle/>
          <a:p>
            <a:r>
              <a:rPr lang="ru-RU" sz="4400" dirty="0" smtClean="0">
                <a:latin typeface="Times New Roman" pitchFamily="18" charset="0"/>
                <a:cs typeface="Times New Roman" pitchFamily="18" charset="0"/>
              </a:rPr>
              <a:t>Клонирование животных</a:t>
            </a:r>
            <a:r>
              <a:rPr lang="ru-RU" sz="4000" b="0" dirty="0" smtClean="0">
                <a:latin typeface="Times New Roman" pitchFamily="18" charset="0"/>
                <a:cs typeface="Times New Roman" pitchFamily="18" charset="0"/>
              </a:rPr>
              <a:t/>
            </a:r>
            <a:br>
              <a:rPr lang="ru-RU" sz="4000" b="0" dirty="0" smtClean="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600201"/>
            <a:ext cx="8572560" cy="1685924"/>
          </a:xfrm>
        </p:spPr>
        <p:txBody>
          <a:bodyPr>
            <a:normAutofit/>
          </a:bodyPr>
          <a:lstStyle/>
          <a:p>
            <a:pPr>
              <a:buNone/>
            </a:pPr>
            <a:r>
              <a:rPr lang="ru-RU" sz="2400" b="1" dirty="0" smtClean="0">
                <a:ln w="1905">
                  <a:solidFill>
                    <a:schemeClr val="accent6">
                      <a:lumMod val="50000"/>
                    </a:schemeClr>
                  </a:solidFill>
                </a:ln>
                <a:solidFill>
                  <a:srgbClr val="002060"/>
                </a:solidFill>
                <a:effectLst>
                  <a:innerShdw blurRad="69850" dist="43180" dir="5400000">
                    <a:srgbClr val="000000">
                      <a:alpha val="65000"/>
                    </a:srgbClr>
                  </a:innerShdw>
                </a:effectLst>
                <a:latin typeface="Times New Roman" pitchFamily="18" charset="0"/>
                <a:cs typeface="Times New Roman" pitchFamily="18" charset="0"/>
              </a:rPr>
              <a:t>У человека естественные клоны - монозиготные близнецы.</a:t>
            </a:r>
            <a:endParaRPr lang="ru-RU" sz="2400" dirty="0">
              <a:ln w="1905">
                <a:solidFill>
                  <a:schemeClr val="accent6">
                    <a:lumMod val="50000"/>
                  </a:schemeClr>
                </a:solidFill>
              </a:ln>
              <a:solidFill>
                <a:srgbClr val="002060"/>
              </a:solidFill>
            </a:endParaRPr>
          </a:p>
        </p:txBody>
      </p:sp>
      <p:pic>
        <p:nvPicPr>
          <p:cNvPr id="4" name="Picture 3" descr="C:\Documents and Settings\Ксения\Рабочий стол\ген.jpg"/>
          <p:cNvPicPr>
            <a:picLocks noChangeAspect="1" noChangeArrowheads="1"/>
          </p:cNvPicPr>
          <p:nvPr/>
        </p:nvPicPr>
        <p:blipFill>
          <a:blip r:embed="rId2" cstate="print"/>
          <a:srcRect/>
          <a:stretch>
            <a:fillRect/>
          </a:stretch>
        </p:blipFill>
        <p:spPr bwMode="auto">
          <a:xfrm>
            <a:off x="0" y="0"/>
            <a:ext cx="1928794" cy="1624122"/>
          </a:xfrm>
          <a:prstGeom prst="rect">
            <a:avLst/>
          </a:prstGeom>
          <a:ln>
            <a:noFill/>
          </a:ln>
          <a:effectLst>
            <a:softEdge rad="112500"/>
          </a:effectLst>
        </p:spPr>
      </p:pic>
      <p:pic>
        <p:nvPicPr>
          <p:cNvPr id="2050" name="Picture 2" descr="Картинка 12 из 172523"/>
          <p:cNvPicPr>
            <a:picLocks noChangeAspect="1" noChangeArrowheads="1"/>
          </p:cNvPicPr>
          <p:nvPr/>
        </p:nvPicPr>
        <p:blipFill>
          <a:blip r:embed="rId3"/>
          <a:srcRect/>
          <a:stretch>
            <a:fillRect/>
          </a:stretch>
        </p:blipFill>
        <p:spPr bwMode="auto">
          <a:xfrm>
            <a:off x="6116880" y="2643182"/>
            <a:ext cx="3027120" cy="4000504"/>
          </a:xfrm>
          <a:prstGeom prst="rect">
            <a:avLst/>
          </a:prstGeom>
          <a:ln>
            <a:noFill/>
          </a:ln>
          <a:effectLst>
            <a:softEdge rad="112500"/>
          </a:effectLst>
        </p:spPr>
      </p:pic>
      <p:pic>
        <p:nvPicPr>
          <p:cNvPr id="2052" name="Picture 4" descr="Картинка 127 из 172529"/>
          <p:cNvPicPr>
            <a:picLocks noChangeAspect="1" noChangeArrowheads="1"/>
          </p:cNvPicPr>
          <p:nvPr/>
        </p:nvPicPr>
        <p:blipFill>
          <a:blip r:embed="rId4"/>
          <a:srcRect b="4167"/>
          <a:stretch>
            <a:fillRect/>
          </a:stretch>
        </p:blipFill>
        <p:spPr bwMode="auto">
          <a:xfrm>
            <a:off x="2285984" y="2000240"/>
            <a:ext cx="3961885" cy="2571768"/>
          </a:xfrm>
          <a:prstGeom prst="rect">
            <a:avLst/>
          </a:prstGeom>
          <a:ln>
            <a:noFill/>
          </a:ln>
          <a:effectLst>
            <a:softEdge rad="112500"/>
          </a:effectLst>
        </p:spPr>
      </p:pic>
      <p:pic>
        <p:nvPicPr>
          <p:cNvPr id="2054" name="Picture 6" descr="Картинка 90 из 6148"/>
          <p:cNvPicPr>
            <a:picLocks noChangeAspect="1" noChangeArrowheads="1"/>
          </p:cNvPicPr>
          <p:nvPr/>
        </p:nvPicPr>
        <p:blipFill>
          <a:blip r:embed="rId5"/>
          <a:srcRect/>
          <a:stretch>
            <a:fillRect/>
          </a:stretch>
        </p:blipFill>
        <p:spPr bwMode="auto">
          <a:xfrm>
            <a:off x="0" y="3000372"/>
            <a:ext cx="2409901" cy="3676644"/>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38" y="142875"/>
            <a:ext cx="7358062" cy="1143000"/>
          </a:xfrm>
        </p:spPr>
        <p:txBody>
          <a:bodyPr>
            <a:noAutofit/>
          </a:bodyPr>
          <a:lstStyle/>
          <a:p>
            <a:r>
              <a:rPr lang="ru-RU" sz="4000" dirty="0" smtClean="0">
                <a:latin typeface="Times New Roman" pitchFamily="18" charset="0"/>
                <a:cs typeface="Times New Roman" pitchFamily="18" charset="0"/>
              </a:rPr>
              <a:t>Молекулярное клонирование</a:t>
            </a:r>
            <a:r>
              <a:rPr lang="ru-RU" sz="4000" b="0" dirty="0" smtClean="0">
                <a:latin typeface="Times New Roman" pitchFamily="18" charset="0"/>
                <a:cs typeface="Times New Roman" pitchFamily="18" charset="0"/>
              </a:rPr>
              <a:t/>
            </a:r>
            <a:br>
              <a:rPr lang="ru-RU" sz="4000" b="0" dirty="0" smtClean="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a:xfrm>
            <a:off x="0" y="1643050"/>
            <a:ext cx="5400684" cy="4525963"/>
          </a:xfrm>
        </p:spPr>
        <p:txBody>
          <a:bodyPr>
            <a:normAutofit fontScale="62500" lnSpcReduction="20000"/>
          </a:bodyPr>
          <a:lstStyle/>
          <a:p>
            <a:pPr>
              <a:buNone/>
            </a:pPr>
            <a:r>
              <a:rPr lang="ru-RU" dirty="0" smtClean="0">
                <a:ln w="3175" cmpd="sng">
                  <a:solidFill>
                    <a:srgbClr val="002060"/>
                  </a:solidFill>
                  <a:prstDash val="solid"/>
                </a:ln>
                <a:solidFill>
                  <a:schemeClr val="accent6">
                    <a:lumMod val="50000"/>
                  </a:schemeClr>
                </a:solidFill>
              </a:rPr>
              <a:t>Молекулярное клонирование — </a:t>
            </a:r>
            <a:r>
              <a:rPr lang="ru-RU" dirty="0" err="1" smtClean="0">
                <a:ln w="3175" cmpd="sng">
                  <a:solidFill>
                    <a:srgbClr val="002060"/>
                  </a:solidFill>
                  <a:prstDash val="solid"/>
                </a:ln>
                <a:solidFill>
                  <a:schemeClr val="accent6">
                    <a:lumMod val="50000"/>
                  </a:schemeClr>
                </a:solidFill>
              </a:rPr>
              <a:t>клонирование</a:t>
            </a:r>
            <a:r>
              <a:rPr lang="ru-RU" dirty="0" smtClean="0">
                <a:ln w="3175" cmpd="sng">
                  <a:solidFill>
                    <a:srgbClr val="002060"/>
                  </a:solidFill>
                  <a:prstDash val="solid"/>
                </a:ln>
                <a:solidFill>
                  <a:schemeClr val="accent6">
                    <a:lumMod val="50000"/>
                  </a:schemeClr>
                </a:solidFill>
              </a:rPr>
              <a:t> молекул, другими словами — наработка большого количества идентичных ДНК-молекул с использованием живых организмов. Это технология клонирования наименьших биологических объектов — молекул ДНК, их частей и даже отдельных генов. Для молекулярного клонирования ДНК вводят в вектор (например, бактериальную </a:t>
            </a:r>
            <a:r>
              <a:rPr lang="ru-RU" dirty="0" err="1" smtClean="0">
                <a:ln w="3175" cmpd="sng">
                  <a:solidFill>
                    <a:srgbClr val="002060"/>
                  </a:solidFill>
                  <a:prstDash val="solid"/>
                </a:ln>
                <a:solidFill>
                  <a:schemeClr val="accent6">
                    <a:lumMod val="50000"/>
                  </a:schemeClr>
                </a:solidFill>
              </a:rPr>
              <a:t>плазмиду</a:t>
            </a:r>
            <a:r>
              <a:rPr lang="ru-RU" dirty="0" smtClean="0">
                <a:ln w="3175" cmpd="sng">
                  <a:solidFill>
                    <a:srgbClr val="002060"/>
                  </a:solidFill>
                  <a:prstDash val="solid"/>
                </a:ln>
                <a:solidFill>
                  <a:schemeClr val="accent6">
                    <a:lumMod val="50000"/>
                  </a:schemeClr>
                </a:solidFill>
              </a:rPr>
              <a:t> или геном бактериофага). Размножаясь, бактерии и фаги многократно увеличивают и количество введенной ДНК, в точности сохраняя её структуру. Такое клонирование необходимо для изучения биологических молекул, их идентификации, решения вопросов клонирования тканей и др.</a:t>
            </a:r>
            <a:endParaRPr lang="ru-RU" dirty="0">
              <a:ln w="3175" cmpd="sng">
                <a:solidFill>
                  <a:srgbClr val="002060"/>
                </a:solidFill>
                <a:prstDash val="solid"/>
              </a:ln>
              <a:solidFill>
                <a:schemeClr val="accent6">
                  <a:lumMod val="50000"/>
                </a:schemeClr>
              </a:solidFill>
            </a:endParaRPr>
          </a:p>
        </p:txBody>
      </p:sp>
      <p:pic>
        <p:nvPicPr>
          <p:cNvPr id="4" name="Picture 3" descr="C:\Documents and Settings\Ксения\Рабочий стол\ген.jpg"/>
          <p:cNvPicPr>
            <a:picLocks noChangeAspect="1" noChangeArrowheads="1"/>
          </p:cNvPicPr>
          <p:nvPr/>
        </p:nvPicPr>
        <p:blipFill>
          <a:blip r:embed="rId2" cstate="print"/>
          <a:srcRect/>
          <a:stretch>
            <a:fillRect/>
          </a:stretch>
        </p:blipFill>
        <p:spPr bwMode="auto">
          <a:xfrm>
            <a:off x="0" y="0"/>
            <a:ext cx="1928794" cy="1624122"/>
          </a:xfrm>
          <a:prstGeom prst="rect">
            <a:avLst/>
          </a:prstGeom>
          <a:ln>
            <a:noFill/>
          </a:ln>
          <a:effectLst>
            <a:softEdge rad="112500"/>
          </a:effectLst>
        </p:spPr>
      </p:pic>
      <p:pic>
        <p:nvPicPr>
          <p:cNvPr id="19458" name="Picture 2" descr="Картинка 18 из 423"/>
          <p:cNvPicPr>
            <a:picLocks noChangeAspect="1" noChangeArrowheads="1"/>
          </p:cNvPicPr>
          <p:nvPr/>
        </p:nvPicPr>
        <p:blipFill>
          <a:blip r:embed="rId3"/>
          <a:srcRect/>
          <a:stretch>
            <a:fillRect/>
          </a:stretch>
        </p:blipFill>
        <p:spPr bwMode="auto">
          <a:xfrm>
            <a:off x="5429256" y="1357298"/>
            <a:ext cx="3475023" cy="5286388"/>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357166"/>
            <a:ext cx="6929466" cy="1143000"/>
          </a:xfrm>
        </p:spPr>
        <p:txBody>
          <a:bodyPr>
            <a:normAutofit fontScale="90000"/>
          </a:bodyPr>
          <a:lstStyle/>
          <a:p>
            <a:r>
              <a:rPr lang="ru-RU" sz="4400" b="0" dirty="0" smtClean="0">
                <a:latin typeface="Times New Roman" pitchFamily="18" charset="0"/>
                <a:cs typeface="Times New Roman" pitchFamily="18" charset="0"/>
              </a:rPr>
              <a:t>Клонирование многоклеточных организмов</a:t>
            </a:r>
            <a:r>
              <a:rPr lang="ru-RU" b="0" dirty="0" smtClean="0"/>
              <a:t/>
            </a:r>
            <a:br>
              <a:rPr lang="ru-RU" b="0" dirty="0" smtClean="0"/>
            </a:br>
            <a:endParaRPr lang="ru-RU" dirty="0"/>
          </a:p>
        </p:txBody>
      </p:sp>
      <p:sp>
        <p:nvSpPr>
          <p:cNvPr id="3" name="Содержимое 2"/>
          <p:cNvSpPr>
            <a:spLocks noGrp="1"/>
          </p:cNvSpPr>
          <p:nvPr>
            <p:ph idx="1"/>
          </p:nvPr>
        </p:nvSpPr>
        <p:spPr>
          <a:xfrm>
            <a:off x="0" y="1885928"/>
            <a:ext cx="4929190" cy="4972072"/>
          </a:xfrm>
        </p:spPr>
        <p:txBody>
          <a:bodyPr>
            <a:normAutofit fontScale="70000" lnSpcReduction="20000"/>
          </a:bodyPr>
          <a:lstStyle/>
          <a:p>
            <a:pPr>
              <a:buNone/>
            </a:pPr>
            <a:r>
              <a:rPr lang="ru-RU" dirty="0" smtClean="0"/>
              <a:t>      </a:t>
            </a:r>
            <a:r>
              <a:rPr lang="ru-RU" dirty="0" smtClean="0">
                <a:ln w="18415" cmpd="sng">
                  <a:solidFill>
                    <a:srgbClr val="002060"/>
                  </a:solidFill>
                  <a:prstDash val="solid"/>
                </a:ln>
                <a:solidFill>
                  <a:schemeClr val="accent6">
                    <a:lumMod val="50000"/>
                  </a:schemeClr>
                </a:solidFill>
                <a:effectLst/>
                <a:latin typeface="Times New Roman" pitchFamily="18" charset="0"/>
                <a:cs typeface="Times New Roman" pitchFamily="18" charset="0"/>
              </a:rPr>
              <a:t>Наибольшее внимание учёных и общественности привлекает клонирование многоклеточных организмов, которое стало возможным благодаря успехам генной инженерии. </a:t>
            </a:r>
          </a:p>
          <a:p>
            <a:pPr>
              <a:buNone/>
            </a:pPr>
            <a:r>
              <a:rPr lang="ru-RU" dirty="0" smtClean="0">
                <a:ln w="18415" cmpd="sng">
                  <a:solidFill>
                    <a:srgbClr val="002060"/>
                  </a:solidFill>
                  <a:prstDash val="solid"/>
                </a:ln>
                <a:solidFill>
                  <a:schemeClr val="accent6">
                    <a:lumMod val="50000"/>
                  </a:schemeClr>
                </a:solidFill>
                <a:effectLst/>
                <a:latin typeface="Times New Roman" pitchFamily="18" charset="0"/>
                <a:cs typeface="Times New Roman" pitchFamily="18" charset="0"/>
              </a:rPr>
              <a:t>     Различают </a:t>
            </a:r>
            <a:r>
              <a:rPr lang="ru-RU" b="1" dirty="0" smtClean="0">
                <a:ln w="18415" cmpd="sng">
                  <a:solidFill>
                    <a:srgbClr val="002060"/>
                  </a:solidFill>
                  <a:prstDash val="solid"/>
                </a:ln>
                <a:solidFill>
                  <a:schemeClr val="accent6">
                    <a:lumMod val="50000"/>
                  </a:schemeClr>
                </a:solidFill>
                <a:effectLst/>
                <a:latin typeface="Times New Roman" pitchFamily="18" charset="0"/>
                <a:cs typeface="Times New Roman" pitchFamily="18" charset="0"/>
              </a:rPr>
              <a:t>полное</a:t>
            </a:r>
            <a:r>
              <a:rPr lang="ru-RU" dirty="0" smtClean="0">
                <a:ln w="18415" cmpd="sng">
                  <a:solidFill>
                    <a:srgbClr val="002060"/>
                  </a:solidFill>
                  <a:prstDash val="solid"/>
                </a:ln>
                <a:solidFill>
                  <a:schemeClr val="accent6">
                    <a:lumMod val="50000"/>
                  </a:schemeClr>
                </a:solidFill>
                <a:effectLst/>
                <a:latin typeface="Times New Roman" pitchFamily="18" charset="0"/>
                <a:cs typeface="Times New Roman" pitchFamily="18" charset="0"/>
              </a:rPr>
              <a:t> (репродуктивное) и </a:t>
            </a:r>
            <a:r>
              <a:rPr lang="ru-RU" b="1" dirty="0" smtClean="0">
                <a:ln w="18415" cmpd="sng">
                  <a:solidFill>
                    <a:srgbClr val="002060"/>
                  </a:solidFill>
                  <a:prstDash val="solid"/>
                </a:ln>
                <a:solidFill>
                  <a:schemeClr val="accent6">
                    <a:lumMod val="50000"/>
                  </a:schemeClr>
                </a:solidFill>
                <a:effectLst/>
                <a:latin typeface="Times New Roman" pitchFamily="18" charset="0"/>
                <a:cs typeface="Times New Roman" pitchFamily="18" charset="0"/>
              </a:rPr>
              <a:t>частичное</a:t>
            </a:r>
            <a:r>
              <a:rPr lang="ru-RU" dirty="0" smtClean="0">
                <a:ln w="18415" cmpd="sng">
                  <a:solidFill>
                    <a:srgbClr val="002060"/>
                  </a:solidFill>
                  <a:prstDash val="solid"/>
                </a:ln>
                <a:solidFill>
                  <a:schemeClr val="accent6">
                    <a:lumMod val="50000"/>
                  </a:schemeClr>
                </a:solidFill>
                <a:effectLst/>
                <a:latin typeface="Times New Roman" pitchFamily="18" charset="0"/>
                <a:cs typeface="Times New Roman" pitchFamily="18" charset="0"/>
              </a:rPr>
              <a:t> клонирование организмов. При полном воссоздаётся весь организм целиком, при частичном — организм воссоздаётся не полностью (например, лишь те или иные его ткани).</a:t>
            </a:r>
            <a:endParaRPr lang="ru-RU" dirty="0">
              <a:ln w="18415" cmpd="sng">
                <a:solidFill>
                  <a:srgbClr val="002060"/>
                </a:solidFill>
                <a:prstDash val="solid"/>
              </a:ln>
              <a:solidFill>
                <a:schemeClr val="accent6">
                  <a:lumMod val="50000"/>
                </a:schemeClr>
              </a:solidFill>
              <a:effectLst/>
              <a:latin typeface="Times New Roman" pitchFamily="18" charset="0"/>
              <a:cs typeface="Times New Roman" pitchFamily="18" charset="0"/>
            </a:endParaRPr>
          </a:p>
        </p:txBody>
      </p:sp>
      <p:pic>
        <p:nvPicPr>
          <p:cNvPr id="4" name="Picture 3" descr="C:\Documents and Settings\Ксения\Рабочий стол\ген.jpg"/>
          <p:cNvPicPr>
            <a:picLocks noChangeAspect="1" noChangeArrowheads="1"/>
          </p:cNvPicPr>
          <p:nvPr/>
        </p:nvPicPr>
        <p:blipFill>
          <a:blip r:embed="rId2" cstate="print"/>
          <a:srcRect/>
          <a:stretch>
            <a:fillRect/>
          </a:stretch>
        </p:blipFill>
        <p:spPr bwMode="auto">
          <a:xfrm>
            <a:off x="0" y="0"/>
            <a:ext cx="1928794" cy="1624122"/>
          </a:xfrm>
          <a:prstGeom prst="rect">
            <a:avLst/>
          </a:prstGeom>
          <a:ln>
            <a:noFill/>
          </a:ln>
          <a:effectLst>
            <a:softEdge rad="112500"/>
          </a:effectLst>
        </p:spPr>
      </p:pic>
      <p:pic>
        <p:nvPicPr>
          <p:cNvPr id="5" name="Picture 2" descr="Картинка 24 из 423"/>
          <p:cNvPicPr>
            <a:picLocks noChangeAspect="1" noChangeArrowheads="1"/>
          </p:cNvPicPr>
          <p:nvPr/>
        </p:nvPicPr>
        <p:blipFill>
          <a:blip r:embed="rId3"/>
          <a:srcRect/>
          <a:stretch>
            <a:fillRect/>
          </a:stretch>
        </p:blipFill>
        <p:spPr bwMode="auto">
          <a:xfrm>
            <a:off x="5129262" y="2000240"/>
            <a:ext cx="4014738" cy="4071966"/>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8992" y="1357298"/>
            <a:ext cx="5715008" cy="6000792"/>
          </a:xfrm>
        </p:spPr>
        <p:txBody>
          <a:bodyPr>
            <a:normAutofit fontScale="62500" lnSpcReduction="20000"/>
          </a:bodyPr>
          <a:lstStyle/>
          <a:p>
            <a:pPr>
              <a:buNone/>
            </a:pPr>
            <a:r>
              <a:rPr lang="ru-RU" dirty="0" smtClean="0">
                <a:ln w="18415" cmpd="sng">
                  <a:solidFill>
                    <a:srgbClr val="002060"/>
                  </a:solidFill>
                  <a:prstDash val="solid"/>
                </a:ln>
                <a:solidFill>
                  <a:schemeClr val="accent6">
                    <a:lumMod val="50000"/>
                  </a:schemeClr>
                </a:solidFill>
              </a:rPr>
              <a:t>        В 1997 году клонирование реконструировалось, когда Ян </a:t>
            </a:r>
            <a:r>
              <a:rPr lang="ru-RU" dirty="0" err="1" smtClean="0">
                <a:ln w="18415" cmpd="sng">
                  <a:solidFill>
                    <a:srgbClr val="002060"/>
                  </a:solidFill>
                  <a:prstDash val="solid"/>
                </a:ln>
                <a:solidFill>
                  <a:schemeClr val="accent6">
                    <a:lumMod val="50000"/>
                  </a:schemeClr>
                </a:solidFill>
              </a:rPr>
              <a:t>Вилмут</a:t>
            </a:r>
            <a:r>
              <a:rPr lang="ru-RU" dirty="0" smtClean="0">
                <a:ln w="18415" cmpd="sng">
                  <a:solidFill>
                    <a:srgbClr val="002060"/>
                  </a:solidFill>
                  <a:prstDash val="solid"/>
                </a:ln>
                <a:solidFill>
                  <a:schemeClr val="accent6">
                    <a:lumMod val="50000"/>
                  </a:schemeClr>
                </a:solidFill>
              </a:rPr>
              <a:t> и его коллеги в </a:t>
            </a:r>
            <a:r>
              <a:rPr lang="ru-RU" dirty="0" err="1" smtClean="0">
                <a:ln w="18415" cmpd="sng">
                  <a:solidFill>
                    <a:srgbClr val="002060"/>
                  </a:solidFill>
                  <a:prstDash val="solid"/>
                </a:ln>
                <a:solidFill>
                  <a:schemeClr val="accent6">
                    <a:lumMod val="50000"/>
                  </a:schemeClr>
                </a:solidFill>
              </a:rPr>
              <a:t>Рослинском</a:t>
            </a:r>
            <a:r>
              <a:rPr lang="ru-RU" dirty="0" smtClean="0">
                <a:ln w="18415" cmpd="sng">
                  <a:solidFill>
                    <a:srgbClr val="002060"/>
                  </a:solidFill>
                  <a:prstDash val="solid"/>
                </a:ln>
                <a:solidFill>
                  <a:schemeClr val="accent6">
                    <a:lumMod val="50000"/>
                  </a:schemeClr>
                </a:solidFill>
              </a:rPr>
              <a:t> Институте в Эдинбурге, Шотландии, успешно клонировали овцу по имени Долли. Долли была первое клонированное млекопитающее. </a:t>
            </a:r>
            <a:r>
              <a:rPr lang="ru-RU" dirty="0" err="1" smtClean="0">
                <a:ln w="18415" cmpd="sng">
                  <a:solidFill>
                    <a:srgbClr val="002060"/>
                  </a:solidFill>
                  <a:prstDash val="solid"/>
                </a:ln>
                <a:solidFill>
                  <a:schemeClr val="accent6">
                    <a:lumMod val="50000"/>
                  </a:schemeClr>
                </a:solidFill>
              </a:rPr>
              <a:t>Вилмут</a:t>
            </a:r>
            <a:r>
              <a:rPr lang="ru-RU" dirty="0" smtClean="0">
                <a:ln w="18415" cmpd="sng">
                  <a:solidFill>
                    <a:srgbClr val="002060"/>
                  </a:solidFill>
                  <a:prstDash val="solid"/>
                </a:ln>
                <a:solidFill>
                  <a:schemeClr val="accent6">
                    <a:lumMod val="50000"/>
                  </a:schemeClr>
                </a:solidFill>
              </a:rPr>
              <a:t> и его коллеги пересаживали ядро из клетки грудной железы овцы Финна </a:t>
            </a:r>
            <a:r>
              <a:rPr lang="ru-RU" dirty="0" err="1" smtClean="0">
                <a:ln w="18415" cmpd="sng">
                  <a:solidFill>
                    <a:srgbClr val="002060"/>
                  </a:solidFill>
                  <a:prstDash val="solid"/>
                </a:ln>
                <a:solidFill>
                  <a:schemeClr val="accent6">
                    <a:lumMod val="50000"/>
                  </a:schemeClr>
                </a:solidFill>
              </a:rPr>
              <a:t>Дорсетта</a:t>
            </a:r>
            <a:r>
              <a:rPr lang="ru-RU" dirty="0" smtClean="0">
                <a:ln w="18415" cmpd="sng">
                  <a:solidFill>
                    <a:srgbClr val="002060"/>
                  </a:solidFill>
                  <a:prstDash val="solid"/>
                </a:ln>
                <a:solidFill>
                  <a:schemeClr val="accent6">
                    <a:lumMod val="50000"/>
                  </a:schemeClr>
                </a:solidFill>
              </a:rPr>
              <a:t> в определенную яйцеклетку Шотландской </a:t>
            </a:r>
            <a:r>
              <a:rPr lang="ru-RU" dirty="0" err="1" smtClean="0">
                <a:ln w="18415" cmpd="sng">
                  <a:solidFill>
                    <a:srgbClr val="002060"/>
                  </a:solidFill>
                  <a:prstDash val="solid"/>
                </a:ln>
                <a:solidFill>
                  <a:schemeClr val="accent6">
                    <a:lumMod val="50000"/>
                  </a:schemeClr>
                </a:solidFill>
              </a:rPr>
              <a:t>черномордой</a:t>
            </a:r>
            <a:r>
              <a:rPr lang="ru-RU" dirty="0" smtClean="0">
                <a:ln w="18415" cmpd="sng">
                  <a:solidFill>
                    <a:srgbClr val="002060"/>
                  </a:solidFill>
                  <a:prstDash val="solid"/>
                </a:ln>
                <a:solidFill>
                  <a:schemeClr val="accent6">
                    <a:lumMod val="50000"/>
                  </a:schemeClr>
                </a:solidFill>
              </a:rPr>
              <a:t> овцы. Комбинация яйцеклетки-ядра стимулировалась электричеством, чтобы соединить и то и другое и стимулировать деление клетки. Новая клетка разделилась и была помещена в матку </a:t>
            </a:r>
            <a:r>
              <a:rPr lang="ru-RU" dirty="0" err="1" smtClean="0">
                <a:ln w="18415" cmpd="sng">
                  <a:solidFill>
                    <a:srgbClr val="002060"/>
                  </a:solidFill>
                  <a:prstDash val="solid"/>
                </a:ln>
                <a:solidFill>
                  <a:schemeClr val="accent6">
                    <a:lumMod val="50000"/>
                  </a:schemeClr>
                </a:solidFill>
              </a:rPr>
              <a:t>черномордой</a:t>
            </a:r>
            <a:r>
              <a:rPr lang="ru-RU" dirty="0" smtClean="0">
                <a:ln w="18415" cmpd="sng">
                  <a:solidFill>
                    <a:srgbClr val="002060"/>
                  </a:solidFill>
                  <a:prstDash val="solid"/>
                </a:ln>
                <a:solidFill>
                  <a:schemeClr val="accent6">
                    <a:lumMod val="50000"/>
                  </a:schemeClr>
                </a:solidFill>
              </a:rPr>
              <a:t> овцы, чтобы развиться. Долли была рождена на несколько месяцев позже. </a:t>
            </a:r>
            <a:br>
              <a:rPr lang="ru-RU" dirty="0" smtClean="0">
                <a:ln w="18415" cmpd="sng">
                  <a:solidFill>
                    <a:srgbClr val="002060"/>
                  </a:solidFill>
                  <a:prstDash val="solid"/>
                </a:ln>
                <a:solidFill>
                  <a:schemeClr val="accent6">
                    <a:lumMod val="50000"/>
                  </a:schemeClr>
                </a:solidFill>
              </a:rPr>
            </a:br>
            <a:r>
              <a:rPr lang="ru-RU" dirty="0" smtClean="0">
                <a:ln w="18415" cmpd="sng">
                  <a:solidFill>
                    <a:srgbClr val="002060"/>
                  </a:solidFill>
                  <a:prstDash val="solid"/>
                </a:ln>
                <a:solidFill>
                  <a:schemeClr val="accent6">
                    <a:lumMod val="50000"/>
                  </a:schemeClr>
                </a:solidFill>
              </a:rPr>
              <a:t> Долли с тех пор выросла и произвела на свет несколько особей обычным половым методом. Это говорит о том, что клон Долли абсолютно здоров. </a:t>
            </a:r>
            <a:br>
              <a:rPr lang="ru-RU" dirty="0" smtClean="0">
                <a:ln w="18415" cmpd="sng">
                  <a:solidFill>
                    <a:srgbClr val="002060"/>
                  </a:solidFill>
                  <a:prstDash val="solid"/>
                </a:ln>
                <a:solidFill>
                  <a:schemeClr val="accent6">
                    <a:lumMod val="50000"/>
                  </a:schemeClr>
                </a:solidFill>
              </a:rPr>
            </a:br>
            <a:r>
              <a:rPr lang="ru-RU" dirty="0" smtClean="0">
                <a:ln w="18415" cmpd="sng">
                  <a:solidFill>
                    <a:srgbClr val="002060"/>
                  </a:solidFill>
                  <a:prstDash val="solid"/>
                </a:ln>
                <a:solidFill>
                  <a:schemeClr val="accent6">
                    <a:lumMod val="50000"/>
                  </a:schemeClr>
                </a:solidFill>
              </a:rPr>
              <a:t/>
            </a:r>
            <a:br>
              <a:rPr lang="ru-RU" dirty="0" smtClean="0">
                <a:ln w="18415" cmpd="sng">
                  <a:solidFill>
                    <a:srgbClr val="002060"/>
                  </a:solidFill>
                  <a:prstDash val="solid"/>
                </a:ln>
                <a:solidFill>
                  <a:schemeClr val="accent6">
                    <a:lumMod val="50000"/>
                  </a:schemeClr>
                </a:solidFill>
              </a:rPr>
            </a:br>
            <a:endParaRPr lang="ru-RU" dirty="0">
              <a:ln w="18415" cmpd="sng">
                <a:solidFill>
                  <a:srgbClr val="002060"/>
                </a:solidFill>
                <a:prstDash val="solid"/>
              </a:ln>
              <a:solidFill>
                <a:schemeClr val="accent6">
                  <a:lumMod val="50000"/>
                </a:schemeClr>
              </a:solidFill>
            </a:endParaRPr>
          </a:p>
        </p:txBody>
      </p:sp>
      <p:pic>
        <p:nvPicPr>
          <p:cNvPr id="4" name="Picture 3" descr="C:\Documents and Settings\Ксения\Рабочий стол\ген.jpg"/>
          <p:cNvPicPr>
            <a:picLocks noChangeAspect="1" noChangeArrowheads="1"/>
          </p:cNvPicPr>
          <p:nvPr/>
        </p:nvPicPr>
        <p:blipFill>
          <a:blip r:embed="rId2" cstate="print"/>
          <a:srcRect/>
          <a:stretch>
            <a:fillRect/>
          </a:stretch>
        </p:blipFill>
        <p:spPr bwMode="auto">
          <a:xfrm>
            <a:off x="0" y="0"/>
            <a:ext cx="1928794" cy="1624122"/>
          </a:xfrm>
          <a:prstGeom prst="rect">
            <a:avLst/>
          </a:prstGeom>
          <a:ln>
            <a:noFill/>
          </a:ln>
          <a:effectLst>
            <a:softEdge rad="112500"/>
          </a:effectLst>
        </p:spPr>
      </p:pic>
      <p:pic>
        <p:nvPicPr>
          <p:cNvPr id="28674" name="Picture 2" descr="Картинка 49 из 2412"/>
          <p:cNvPicPr>
            <a:picLocks noChangeAspect="1" noChangeArrowheads="1"/>
          </p:cNvPicPr>
          <p:nvPr/>
        </p:nvPicPr>
        <p:blipFill>
          <a:blip r:embed="rId3"/>
          <a:srcRect/>
          <a:stretch>
            <a:fillRect/>
          </a:stretch>
        </p:blipFill>
        <p:spPr bwMode="auto">
          <a:xfrm>
            <a:off x="214282" y="2143116"/>
            <a:ext cx="3718107" cy="2870379"/>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Хромосомы">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767</TotalTime>
  <Words>505</Words>
  <Application>Microsoft Office PowerPoint</Application>
  <PresentationFormat>Экран (4:3)</PresentationFormat>
  <Paragraphs>39</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Хромосомы</vt:lpstr>
      <vt:lpstr>Клонирование</vt:lpstr>
      <vt:lpstr>Биотехнология</vt:lpstr>
      <vt:lpstr> Технология клонирования </vt:lpstr>
      <vt:lpstr>Естественное клонирование (в природе) у сложных организмов </vt:lpstr>
      <vt:lpstr>Клонирование животных </vt:lpstr>
      <vt:lpstr>Презентация PowerPoint</vt:lpstr>
      <vt:lpstr>Молекулярное клонирование </vt:lpstr>
      <vt:lpstr>Клонирование многоклеточных организмов </vt:lpstr>
      <vt:lpstr>Презентация PowerPoint</vt:lpstr>
      <vt:lpstr>Клонирование человека</vt:lpstr>
      <vt:lpstr>Репродуктивное клонирование человека </vt:lpstr>
      <vt:lpstr>Терапевтическое клонирование человека </vt:lpstr>
      <vt:lpstr>Препятствия клонированию </vt:lpstr>
      <vt:lpstr>Социально-этический аспект </vt:lpstr>
      <vt:lpstr>Этико-религиозный аспект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Клонирование</dc:title>
  <dc:creator>Ирина Анатольевна</dc:creator>
  <cp:lastModifiedBy>XTreme.ws</cp:lastModifiedBy>
  <cp:revision>81</cp:revision>
  <dcterms:created xsi:type="dcterms:W3CDTF">2012-01-29T06:54:31Z</dcterms:created>
  <dcterms:modified xsi:type="dcterms:W3CDTF">2014-07-19T19:12:19Z</dcterms:modified>
</cp:coreProperties>
</file>