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B6F3-86BF-4EDA-92C2-AFB9E4D3D42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B755-E614-42B3-BF50-42C164C32A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148478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2060"/>
                </a:solidFill>
              </a:rPr>
              <a:t>ФУНКЦ</a:t>
            </a:r>
            <a:r>
              <a:rPr lang="uk-UA" sz="9600" dirty="0" smtClean="0">
                <a:solidFill>
                  <a:srgbClr val="002060"/>
                </a:solidFill>
              </a:rPr>
              <a:t>ІЇ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548680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rgbClr val="FF0000"/>
                </a:solidFill>
              </a:rPr>
              <a:t>Функція</a:t>
            </a:r>
            <a:r>
              <a:rPr lang="uk-UA" sz="3200" b="1" i="1" dirty="0"/>
              <a:t> </a:t>
            </a:r>
            <a:r>
              <a:rPr lang="uk-UA" sz="3200" b="1" dirty="0"/>
              <a:t>— </a:t>
            </a:r>
            <a:r>
              <a:rPr lang="uk-UA" sz="3200" b="1" i="1" dirty="0"/>
              <a:t>це залежність змінної у від змінної х, при якій кожному значенню х відповідає єдине значення у.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6"/>
            <a:ext cx="237413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1920" y="2924944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Позначається: </a:t>
            </a:r>
            <a:r>
              <a:rPr lang="en-US" sz="2800" i="1" dirty="0"/>
              <a:t>y</a:t>
            </a:r>
            <a:r>
              <a:rPr lang="ru-RU" sz="2800" i="1" dirty="0"/>
              <a:t> = </a:t>
            </a:r>
            <a:r>
              <a:rPr lang="en-US" sz="2800" i="1" dirty="0"/>
              <a:t>f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dirty="0"/>
              <a:t>), </a:t>
            </a:r>
            <a:r>
              <a:rPr lang="uk-UA" sz="2800" dirty="0"/>
              <a:t>де</a:t>
            </a:r>
            <a:r>
              <a:rPr lang="uk-UA" sz="2800" i="1" dirty="0"/>
              <a:t> х </a:t>
            </a:r>
            <a:r>
              <a:rPr lang="uk-UA" sz="2800" dirty="0"/>
              <a:t>— аргумент (незалежна змінна); </a:t>
            </a:r>
            <a:r>
              <a:rPr lang="uk-UA" sz="2800" i="1" dirty="0"/>
              <a:t>у </a:t>
            </a:r>
            <a:r>
              <a:rPr lang="uk-UA" sz="2800" dirty="0"/>
              <a:t>— функція, значення функції (за­лежна змінна);</a:t>
            </a:r>
            <a:r>
              <a:rPr lang="uk-UA" sz="2800" i="1" dirty="0"/>
              <a:t> </a:t>
            </a:r>
            <a:r>
              <a:rPr lang="en-US" sz="2800" i="1" dirty="0"/>
              <a:t>f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baseline="-25000" dirty="0"/>
              <a:t>0</a:t>
            </a:r>
            <a:r>
              <a:rPr lang="ru-RU" sz="2800" i="1" dirty="0"/>
              <a:t>) </a:t>
            </a:r>
            <a:r>
              <a:rPr lang="uk-UA" sz="2800" dirty="0"/>
              <a:t>— значення функції в точці </a:t>
            </a:r>
            <a:r>
              <a:rPr lang="uk-UA" sz="2800" i="1" dirty="0"/>
              <a:t>х</a:t>
            </a:r>
            <a:r>
              <a:rPr lang="uk-UA" sz="2800" i="1" baseline="-25000" dirty="0"/>
              <a:t>0</a:t>
            </a:r>
            <a:r>
              <a:rPr lang="uk-UA" sz="2800" i="1" dirty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9-Kletka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26064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Область визначення функції </a:t>
            </a:r>
            <a:r>
              <a:rPr lang="en-US" sz="3600" b="1" i="1" dirty="0">
                <a:solidFill>
                  <a:srgbClr val="FF0000"/>
                </a:solidFill>
              </a:rPr>
              <a:t>D</a:t>
            </a:r>
            <a:r>
              <a:rPr lang="ru-RU" sz="3600" b="1" i="1" dirty="0">
                <a:solidFill>
                  <a:srgbClr val="FF0000"/>
                </a:solidFill>
              </a:rPr>
              <a:t>(</a:t>
            </a:r>
            <a:r>
              <a:rPr lang="en-US" sz="3600" b="1" i="1" dirty="0">
                <a:solidFill>
                  <a:srgbClr val="FF0000"/>
                </a:solidFill>
              </a:rPr>
              <a:t>f</a:t>
            </a:r>
            <a:r>
              <a:rPr lang="ru-RU" sz="3600" b="1" i="1" dirty="0">
                <a:solidFill>
                  <a:srgbClr val="FF0000"/>
                </a:solidFill>
              </a:rPr>
              <a:t>)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uk-UA" sz="3600" dirty="0"/>
              <a:t>— це множина всіх зна­чень, яких набуває аргумент.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060848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Як знайти область визначення функції</a:t>
            </a:r>
            <a:r>
              <a:rPr lang="uk-UA" sz="2400" dirty="0"/>
              <a:t> </a:t>
            </a:r>
            <a:r>
              <a:rPr lang="en-US" sz="2400" i="1" dirty="0"/>
              <a:t>y</a:t>
            </a:r>
            <a:r>
              <a:rPr lang="ru-RU" sz="2400" i="1" dirty="0"/>
              <a:t> =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3691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1.</a:t>
            </a:r>
            <a:r>
              <a:rPr lang="ru-RU" sz="2400" dirty="0"/>
              <a:t>  </a:t>
            </a:r>
            <a:r>
              <a:rPr lang="uk-UA" sz="2400" dirty="0"/>
              <a:t>Якщо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 </a:t>
            </a:r>
            <a:r>
              <a:rPr lang="uk-UA" sz="2400" dirty="0"/>
              <a:t>— многочлен, то </a:t>
            </a:r>
            <a:r>
              <a:rPr lang="en-US" sz="2400" i="1" dirty="0"/>
              <a:t>D</a:t>
            </a:r>
            <a:r>
              <a:rPr lang="ru-RU" sz="2400" i="1" dirty="0"/>
              <a:t>(</a:t>
            </a:r>
            <a:r>
              <a:rPr lang="en-US" sz="2400" i="1" dirty="0"/>
              <a:t>f</a:t>
            </a:r>
            <a:r>
              <a:rPr lang="ru-RU" sz="2400" i="1" dirty="0"/>
              <a:t>) = </a:t>
            </a:r>
            <a:r>
              <a:rPr lang="en-US" sz="2400" i="1" dirty="0"/>
              <a:t>R</a:t>
            </a:r>
            <a:r>
              <a:rPr lang="ru-RU" sz="2400" i="1" dirty="0"/>
              <a:t>.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212976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2. </a:t>
            </a:r>
            <a:r>
              <a:rPr lang="uk-UA" sz="2400" dirty="0" smtClean="0"/>
              <a:t>Якщо  </a:t>
            </a:r>
            <a:endParaRPr lang="ru-RU" sz="2400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835696" y="3212976"/>
          <a:ext cx="904875" cy="457200"/>
        </p:xfrm>
        <a:graphic>
          <a:graphicData uri="http://schemas.openxmlformats.org/presentationml/2006/ole">
            <p:oleObj spid="_x0000_s3085" name="Формула" r:id="rId4" imgW="825500" imgH="419100" progId="Equation.3">
              <p:embed/>
            </p:oleObj>
          </a:graphicData>
        </a:graphic>
      </p:graphicFrame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915816" y="3238818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 з умови: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283968" y="3933056"/>
          <a:ext cx="180975" cy="180975"/>
        </p:xfrm>
        <a:graphic>
          <a:graphicData uri="http://schemas.openxmlformats.org/presentationml/2006/ole">
            <p:oleObj spid="_x0000_s3087" name="Формула" r:id="rId5" imgW="139700" imgH="139700" progId="Equation.3">
              <p:embed/>
            </p:oleObj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4427984" y="3789040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(зна­менник дробу не дорівнює 0).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63888" y="3789040"/>
            <a:ext cx="675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Q</a:t>
            </a:r>
            <a:r>
              <a:rPr lang="ru-RU" sz="2000" i="1" dirty="0"/>
              <a:t>(</a:t>
            </a:r>
            <a:r>
              <a:rPr lang="en-US" sz="2000" i="1" dirty="0"/>
              <a:t>x</a:t>
            </a:r>
            <a:r>
              <a:rPr lang="ru-RU" sz="2000" i="1" dirty="0"/>
              <a:t>)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67544" y="4365104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1619672" y="4437112"/>
          <a:ext cx="981075" cy="276225"/>
        </p:xfrm>
        <a:graphic>
          <a:graphicData uri="http://schemas.openxmlformats.org/presentationml/2006/ole">
            <p:oleObj spid="_x0000_s3090" name="Формула" r:id="rId6" imgW="901309" imgH="253890" progId="Equation.3">
              <p:embed/>
            </p:oleObj>
          </a:graphicData>
        </a:graphic>
      </p:graphicFrame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699792" y="4365104"/>
            <a:ext cx="4752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знаходимо з умови: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≥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>
                <a:solidFill>
                  <a:srgbClr val="FF0000"/>
                </a:solidFill>
              </a:rPr>
              <a:t>Область значень функції </a:t>
            </a:r>
            <a:r>
              <a:rPr lang="en-US" sz="4800" b="1" i="1" dirty="0">
                <a:solidFill>
                  <a:srgbClr val="FF0000"/>
                </a:solidFill>
              </a:rPr>
              <a:t>E</a:t>
            </a:r>
            <a:r>
              <a:rPr lang="ru-RU" sz="4800" b="1" i="1" dirty="0">
                <a:solidFill>
                  <a:srgbClr val="FF0000"/>
                </a:solidFill>
              </a:rPr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f</a:t>
            </a:r>
            <a:r>
              <a:rPr lang="ru-RU" sz="4800" b="1" i="1" dirty="0">
                <a:solidFill>
                  <a:srgbClr val="FF0000"/>
                </a:solidFill>
              </a:rPr>
              <a:t>)</a:t>
            </a:r>
            <a:r>
              <a:rPr lang="ru-RU" sz="4800" i="1" dirty="0">
                <a:solidFill>
                  <a:srgbClr val="FF0000"/>
                </a:solidFill>
              </a:rPr>
              <a:t> </a:t>
            </a:r>
            <a:r>
              <a:rPr lang="uk-UA" sz="4800" i="1" dirty="0"/>
              <a:t>— </a:t>
            </a:r>
            <a:r>
              <a:rPr lang="uk-UA" sz="4800" dirty="0"/>
              <a:t>множина всіх значень змінної </a:t>
            </a:r>
            <a:r>
              <a:rPr lang="uk-UA" sz="4800" i="1" dirty="0"/>
              <a:t>у, </a:t>
            </a:r>
            <a:r>
              <a:rPr lang="uk-UA" sz="4800" dirty="0"/>
              <a:t>яких вона може набувати при всіх значеннях </a:t>
            </a:r>
            <a:r>
              <a:rPr lang="uk-UA" sz="4800" dirty="0" smtClean="0"/>
              <a:t>аргументу</a:t>
            </a:r>
            <a:r>
              <a:rPr lang="uk-UA" sz="4800" dirty="0"/>
              <a:t>, взятих з </a:t>
            </a:r>
            <a:r>
              <a:rPr lang="en-US" sz="4800" i="1" dirty="0"/>
              <a:t>D</a:t>
            </a:r>
            <a:r>
              <a:rPr lang="ru-RU" sz="4800" i="1" dirty="0"/>
              <a:t>(</a:t>
            </a:r>
            <a:r>
              <a:rPr lang="en-US" sz="4800" i="1" dirty="0"/>
              <a:t>f</a:t>
            </a:r>
            <a:r>
              <a:rPr lang="ru-RU" sz="4800" i="1" dirty="0"/>
              <a:t>).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54868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>
                <a:solidFill>
                  <a:srgbClr val="FF0000"/>
                </a:solidFill>
              </a:rPr>
              <a:t>Числовою функцією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називають функцію, область </a:t>
            </a:r>
            <a:r>
              <a:rPr lang="uk-UA" sz="3200" dirty="0" smtClean="0"/>
              <a:t>визначення </a:t>
            </a:r>
            <a:r>
              <a:rPr lang="uk-UA" sz="3200" dirty="0"/>
              <a:t>й область значень якої є числовими множинами.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9033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Графіком функції</a:t>
            </a:r>
            <a:r>
              <a:rPr lang="uk-UA" sz="2800" i="1" dirty="0"/>
              <a:t> </a:t>
            </a:r>
            <a:r>
              <a:rPr lang="en-US" sz="2800" i="1" dirty="0"/>
              <a:t>y</a:t>
            </a:r>
            <a:r>
              <a:rPr lang="ru-RU" sz="2800" i="1" dirty="0"/>
              <a:t> = </a:t>
            </a:r>
            <a:r>
              <a:rPr lang="en-US" sz="2800" i="1" dirty="0"/>
              <a:t>f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dirty="0"/>
              <a:t>) </a:t>
            </a:r>
            <a:r>
              <a:rPr lang="uk-UA" sz="2800" dirty="0"/>
              <a:t>називають множину всіх точок координатної площини з координатами </a:t>
            </a:r>
            <a:r>
              <a:rPr lang="uk-UA" sz="2800" i="1" dirty="0"/>
              <a:t>(х; </a:t>
            </a:r>
            <a:r>
              <a:rPr lang="en-US" sz="2800" i="1" dirty="0"/>
              <a:t>f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dirty="0"/>
              <a:t>)), </a:t>
            </a:r>
            <a:r>
              <a:rPr lang="uk-UA" sz="2800" dirty="0"/>
              <a:t>де </a:t>
            </a:r>
            <a:r>
              <a:rPr lang="uk-UA" sz="2800" i="1" dirty="0"/>
              <a:t>х </a:t>
            </a:r>
            <a:r>
              <a:rPr lang="uk-UA" sz="2800" dirty="0"/>
              <a:t>«пробігає» всю область визначення </a:t>
            </a:r>
            <a:r>
              <a:rPr lang="en-US" sz="2800" i="1" dirty="0"/>
              <a:t>f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dirty="0"/>
              <a:t>) </a:t>
            </a:r>
            <a:r>
              <a:rPr lang="ru-RU" sz="2800" dirty="0"/>
              <a:t>(</a:t>
            </a:r>
            <a:r>
              <a:rPr lang="en-US" sz="2800" dirty="0"/>
              <a:t>a</a:t>
            </a:r>
            <a:r>
              <a:rPr lang="en-US" sz="2800" i="1" dirty="0"/>
              <a:t> y</a:t>
            </a:r>
            <a:r>
              <a:rPr lang="ru-RU" sz="2800" i="1" dirty="0"/>
              <a:t> — </a:t>
            </a:r>
            <a:r>
              <a:rPr lang="uk-UA" sz="2800" dirty="0"/>
              <a:t>відповідне значення функ­ції / у точці </a:t>
            </a:r>
            <a:r>
              <a:rPr lang="uk-UA" sz="2800" i="1" dirty="0"/>
              <a:t>х).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09-Kletka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476672"/>
            <a:ext cx="5723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Деякі елементарні функції та їхні графіки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1006570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—лінійна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функція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700808"/>
            <a:ext cx="237626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12160" y="1078578"/>
            <a:ext cx="1224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=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uk-UA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628800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39552" y="3241521"/>
            <a:ext cx="9361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=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03648" y="3212976"/>
          <a:ext cx="432048" cy="428625"/>
        </p:xfrm>
        <a:graphic>
          <a:graphicData uri="http://schemas.openxmlformats.org/presentationml/2006/ole">
            <p:oleObj spid="_x0000_s18439" name="Формула" r:id="rId6" imgW="152334" imgH="393529" progId="Equation.3">
              <p:embed/>
            </p:oleObj>
          </a:graphicData>
        </a:graphic>
      </p:graphicFrame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3789040"/>
            <a:ext cx="30963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652120" y="3212976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6444208" y="3284984"/>
          <a:ext cx="360040" cy="247650"/>
        </p:xfrm>
        <a:graphic>
          <a:graphicData uri="http://schemas.openxmlformats.org/presentationml/2006/ole">
            <p:oleObj spid="_x0000_s18442" name="Формула" r:id="rId8" imgW="241300" imgH="228600" progId="Equation.3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3717032"/>
            <a:ext cx="244827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2016-05-03T15:27:05Z</dcterms:created>
  <dcterms:modified xsi:type="dcterms:W3CDTF">2016-05-03T15:54:19Z</dcterms:modified>
</cp:coreProperties>
</file>