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57" r:id="rId4"/>
    <p:sldId id="259" r:id="rId5"/>
    <p:sldId id="269" r:id="rId6"/>
    <p:sldId id="260" r:id="rId7"/>
    <p:sldId id="267" r:id="rId8"/>
    <p:sldId id="268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73D16-6AED-4ACB-BC09-D7818DD864AF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B5558-2E19-443A-BD5D-E9481819CA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БУДОВА СКЕЛЕТА ЛЮДИНИ</a:t>
            </a:r>
            <a:endParaRPr lang="ru-RU" dirty="0"/>
          </a:p>
        </p:txBody>
      </p:sp>
      <p:pic>
        <p:nvPicPr>
          <p:cNvPr id="7" name="Рисунок 6" descr="j041600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5393">
            <a:off x="6215074" y="2857496"/>
            <a:ext cx="1685925" cy="1876425"/>
          </a:xfrm>
          <a:prstGeom prst="rect">
            <a:avLst/>
          </a:prstGeom>
        </p:spPr>
      </p:pic>
      <p:pic>
        <p:nvPicPr>
          <p:cNvPr id="12" name="Рисунок 11" descr="j042632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1844675" cy="469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0061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/>
              <a:t>Скелет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зі</a:t>
            </a:r>
            <a:r>
              <a:rPr lang="ru-RU" sz="1600" b="1" dirty="0" smtClean="0"/>
              <a:t> скелета пояса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скелета </a:t>
            </a:r>
            <a:r>
              <a:rPr lang="ru-RU" sz="1600" b="1" dirty="0" err="1" smtClean="0"/>
              <a:t>вільних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Пояс </a:t>
            </a:r>
            <a:r>
              <a:rPr lang="ru-RU" sz="1600" b="1" i="1" dirty="0" err="1" smtClean="0"/>
              <a:t>верхніх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кінцівок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включає</a:t>
            </a:r>
            <a:r>
              <a:rPr lang="ru-RU" sz="1600" b="1" i="1" dirty="0" smtClean="0"/>
              <a:t> в себе </a:t>
            </a:r>
            <a:r>
              <a:rPr lang="ru-RU" sz="1600" b="1" i="1" dirty="0" err="1" smtClean="0"/>
              <a:t>парні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трикутних</a:t>
            </a:r>
            <a:r>
              <a:rPr lang="ru-RU" sz="1600" b="1" i="1" dirty="0" smtClean="0"/>
              <a:t> лопа</a:t>
            </a:r>
            <a:r>
              <a:rPr lang="ru-RU" sz="1600" b="1" dirty="0" smtClean="0"/>
              <a:t>ток (2)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з’єднаних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ними </a:t>
            </a:r>
            <a:r>
              <a:rPr lang="ru-RU" sz="1600" b="1" dirty="0" err="1" smtClean="0"/>
              <a:t>ключиць</a:t>
            </a:r>
            <a:r>
              <a:rPr lang="ru-RU" sz="1600" b="1" dirty="0" smtClean="0"/>
              <a:t>(1). На </a:t>
            </a:r>
            <a:r>
              <a:rPr lang="ru-RU" sz="1600" b="1" dirty="0" err="1" smtClean="0"/>
              <a:t>зовнішньому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куті</a:t>
            </a:r>
            <a:r>
              <a:rPr lang="ru-RU" sz="1600" b="1" dirty="0" smtClean="0"/>
              <a:t> лопатки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заглибина</a:t>
            </a:r>
            <a:r>
              <a:rPr lang="ru-RU" sz="1600" b="1" dirty="0" smtClean="0"/>
              <a:t> </a:t>
            </a:r>
            <a:r>
              <a:rPr lang="ru-RU" sz="1600" dirty="0" smtClean="0"/>
              <a:t>(ямка), в яку входить головка </a:t>
            </a:r>
            <a:r>
              <a:rPr lang="ru-RU" sz="1600" dirty="0" err="1" smtClean="0"/>
              <a:t>плечової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плечовий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Скелет </a:t>
            </a:r>
            <a:r>
              <a:rPr lang="ru-RU" sz="1600" b="1" dirty="0" err="1" smtClean="0"/>
              <a:t>вільної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верхньої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кінцівки</a:t>
            </a:r>
            <a:r>
              <a:rPr lang="ru-RU" sz="1600" b="1" dirty="0" smtClean="0"/>
              <a:t> (руки) (мал. )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трьох</a:t>
            </a:r>
            <a:endParaRPr lang="ru-RU" sz="1600" b="1" dirty="0" smtClean="0"/>
          </a:p>
          <a:p>
            <a:pPr>
              <a:buNone/>
            </a:pPr>
            <a:r>
              <a:rPr lang="ru-RU" sz="1600" dirty="0" err="1" smtClean="0"/>
              <a:t>відділів</a:t>
            </a:r>
            <a:r>
              <a:rPr lang="ru-RU" sz="1600" dirty="0" smtClean="0"/>
              <a:t>: </a:t>
            </a:r>
            <a:r>
              <a:rPr lang="ru-RU" sz="1600" b="1" i="1" dirty="0" smtClean="0"/>
              <a:t>плеча, </a:t>
            </a:r>
            <a:r>
              <a:rPr lang="ru-RU" sz="1600" b="1" i="1" dirty="0" err="1" smtClean="0"/>
              <a:t>передпліччя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кисті</a:t>
            </a:r>
            <a:r>
              <a:rPr lang="ru-RU" sz="1600" b="1" i="1" dirty="0" smtClean="0"/>
              <a:t>. </a:t>
            </a:r>
            <a:r>
              <a:rPr lang="ru-RU" sz="1600" i="1" dirty="0" smtClean="0"/>
              <a:t>Плече </a:t>
            </a:r>
            <a:r>
              <a:rPr lang="ru-RU" sz="1600" i="1" dirty="0" err="1" smtClean="0"/>
              <a:t>утворює</a:t>
            </a:r>
            <a:r>
              <a:rPr lang="ru-RU" sz="1600" i="1" dirty="0" smtClean="0"/>
              <a:t>,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плечова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кістка</a:t>
            </a:r>
            <a:r>
              <a:rPr lang="ru-RU" sz="1600" b="1" dirty="0" smtClean="0"/>
              <a:t> (3) </a:t>
            </a:r>
            <a:r>
              <a:rPr lang="ru-RU" sz="1600" dirty="0" err="1" smtClean="0"/>
              <a:t>що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верхній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лопаткою, а в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–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передпліччя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ліктьовий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Передпліччя</a:t>
            </a:r>
            <a:r>
              <a:rPr lang="ru-RU" sz="1600" b="1" i="1" dirty="0" smtClean="0"/>
              <a:t> (4,5)</a:t>
            </a:r>
            <a:r>
              <a:rPr lang="ru-RU" sz="1600" b="1" i="1" dirty="0" err="1" smtClean="0"/>
              <a:t>складається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двох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 err="1" smtClean="0"/>
              <a:t>кісток</a:t>
            </a:r>
            <a:r>
              <a:rPr lang="ru-RU" sz="1600" dirty="0" smtClean="0"/>
              <a:t>: </a:t>
            </a:r>
            <a:r>
              <a:rPr lang="ru-RU" sz="1600" b="1" i="1" dirty="0" err="1" smtClean="0"/>
              <a:t>ліктьової</a:t>
            </a:r>
            <a:r>
              <a:rPr lang="ru-RU" sz="1600" b="1" i="1" dirty="0" smtClean="0"/>
              <a:t>(5)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променевої</a:t>
            </a:r>
            <a:r>
              <a:rPr lang="ru-RU" sz="1600" b="1" i="1" dirty="0" smtClean="0"/>
              <a:t>(4). З </a:t>
            </a:r>
            <a:r>
              <a:rPr lang="ru-RU" sz="1600" b="1" i="1" dirty="0" err="1" smtClean="0"/>
              <a:t>передпліччям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з’єднується</a:t>
            </a:r>
            <a:r>
              <a:rPr lang="ru-RU" sz="1600" b="1" i="1" dirty="0" smtClean="0"/>
              <a:t> кисть, </a:t>
            </a:r>
            <a:r>
              <a:rPr lang="ru-RU" sz="1600" b="1" i="1" dirty="0" err="1" smtClean="0"/>
              <a:t>утворена</a:t>
            </a:r>
            <a:r>
              <a:rPr lang="ru-RU" sz="1600" b="1" i="1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зап’ястка</a:t>
            </a:r>
            <a:r>
              <a:rPr lang="ru-RU" sz="1600" dirty="0" smtClean="0"/>
              <a:t>(6), </a:t>
            </a:r>
            <a:r>
              <a:rPr lang="ru-RU" sz="1600" dirty="0" err="1" smtClean="0"/>
              <a:t>п’ястка</a:t>
            </a:r>
            <a:r>
              <a:rPr lang="ru-RU" sz="1600" dirty="0" smtClean="0"/>
              <a:t>(7) та фалангами </a:t>
            </a:r>
            <a:r>
              <a:rPr lang="ru-RU" sz="1600" dirty="0" err="1" smtClean="0"/>
              <a:t>пальців</a:t>
            </a:r>
            <a:r>
              <a:rPr lang="ru-RU" sz="1600" dirty="0" smtClean="0"/>
              <a:t>.(8)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променевої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утворює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променезап’ястковий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трьома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кістками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верхнього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 smtClean="0"/>
              <a:t>ряду </a:t>
            </a:r>
            <a:r>
              <a:rPr lang="ru-RU" sz="1600" dirty="0" err="1" smtClean="0"/>
              <a:t>зап’ястка</a:t>
            </a:r>
            <a:r>
              <a:rPr lang="ru-RU" sz="1600" dirty="0" smtClean="0"/>
              <a:t>. </a:t>
            </a:r>
            <a:r>
              <a:rPr lang="ru-RU" sz="1600" dirty="0" err="1" smtClean="0"/>
              <a:t>Зап’ясток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рядів</a:t>
            </a:r>
            <a:r>
              <a:rPr lang="ru-RU" sz="1600" dirty="0" smtClean="0"/>
              <a:t> коротких </a:t>
            </a:r>
            <a:r>
              <a:rPr lang="ru-RU" sz="1600" dirty="0" err="1" smtClean="0"/>
              <a:t>дрібних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(</a:t>
            </a:r>
            <a:r>
              <a:rPr lang="ru-RU" sz="1600" dirty="0" err="1" smtClean="0"/>
              <a:t>їх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вісім</a:t>
            </a:r>
            <a:r>
              <a:rPr lang="ru-RU" sz="1600" dirty="0" smtClean="0"/>
              <a:t>), до складу </a:t>
            </a:r>
            <a:r>
              <a:rPr lang="ru-RU" sz="1600" dirty="0" err="1" smtClean="0"/>
              <a:t>п’ястка</a:t>
            </a:r>
            <a:r>
              <a:rPr lang="ru-RU" sz="1600" dirty="0" smtClean="0"/>
              <a:t> </a:t>
            </a:r>
            <a:r>
              <a:rPr lang="ru-RU" sz="1600" dirty="0" err="1" smtClean="0"/>
              <a:t>входять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п’ять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(мал.). Фаланги</a:t>
            </a:r>
          </a:p>
          <a:p>
            <a:pPr>
              <a:buNone/>
            </a:pPr>
            <a:r>
              <a:rPr lang="ru-RU" sz="1600" dirty="0" err="1" smtClean="0"/>
              <a:t>утворюють</a:t>
            </a:r>
            <a:r>
              <a:rPr lang="ru-RU" sz="1600" dirty="0" smtClean="0"/>
              <a:t> скелет </a:t>
            </a:r>
            <a:r>
              <a:rPr lang="ru-RU" sz="1600" dirty="0" err="1" smtClean="0"/>
              <a:t>пальців</a:t>
            </a:r>
            <a:r>
              <a:rPr lang="ru-RU" sz="1600" dirty="0" smtClean="0"/>
              <a:t>. Перший,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великий,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фаланги, </a:t>
            </a:r>
            <a:r>
              <a:rPr lang="ru-RU" sz="1600" dirty="0" err="1" smtClean="0"/>
              <a:t>решта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пальців</a:t>
            </a:r>
            <a:r>
              <a:rPr lang="ru-RU" sz="1600" dirty="0" smtClean="0"/>
              <a:t> – по три. Великий </a:t>
            </a:r>
            <a:r>
              <a:rPr lang="ru-RU" sz="1600" dirty="0" err="1" smtClean="0"/>
              <a:t>палець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протиставлений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точні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12189"/>
            <a:ext cx="2971374" cy="57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2714644" cy="60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4572032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Пояс </a:t>
            </a:r>
            <a:r>
              <a:rPr lang="ru-RU" sz="1600" b="1" dirty="0" err="1" smtClean="0"/>
              <a:t>нижніх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кінцівок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утворюють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парні</a:t>
            </a:r>
            <a:r>
              <a:rPr lang="ru-RU" sz="1600" b="1" dirty="0" smtClean="0"/>
              <a:t> </a:t>
            </a:r>
            <a:r>
              <a:rPr lang="ru-RU" sz="1600" b="1" i="1" dirty="0" err="1" smtClean="0"/>
              <a:t>тазові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(2) та </a:t>
            </a:r>
            <a:r>
              <a:rPr lang="ru-RU" sz="1600" b="1" i="1" dirty="0" err="1" smtClean="0"/>
              <a:t>крижова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</a:t>
            </a:r>
            <a:r>
              <a:rPr lang="ru-RU" sz="1600" b="1" i="1" dirty="0" smtClean="0"/>
              <a:t>(1)</a:t>
            </a:r>
            <a:r>
              <a:rPr lang="ru-RU" sz="1600" dirty="0" smtClean="0"/>
              <a:t>(мал. ). </a:t>
            </a:r>
            <a:r>
              <a:rPr lang="ru-RU" sz="1600" dirty="0" err="1" smtClean="0"/>
              <a:t>Спереду</a:t>
            </a:r>
            <a:r>
              <a:rPr lang="ru-RU" sz="1600" dirty="0" smtClean="0"/>
              <a:t> </a:t>
            </a:r>
            <a:r>
              <a:rPr lang="ru-RU" sz="1600" dirty="0" err="1" smtClean="0"/>
              <a:t>тазові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з’єднуються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напівсуглоб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зване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лобкове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зрощення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ззаду</a:t>
            </a:r>
            <a:r>
              <a:rPr lang="ru-RU" sz="1600" dirty="0" smtClean="0"/>
              <a:t> (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крижовим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відділом</a:t>
            </a:r>
            <a:r>
              <a:rPr lang="ru-RU" sz="1600" dirty="0" smtClean="0"/>
              <a:t> хребта) –</a:t>
            </a:r>
            <a:r>
              <a:rPr lang="ru-RU" sz="1600" dirty="0" err="1" smtClean="0"/>
              <a:t>малорухливий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суглоб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Завдяки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прямоходінню</a:t>
            </a:r>
            <a:r>
              <a:rPr lang="ru-RU" sz="1600" dirty="0" smtClean="0"/>
              <a:t> таз у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широкий. На </a:t>
            </a:r>
            <a:r>
              <a:rPr lang="ru-RU" sz="1600" dirty="0" err="1" smtClean="0"/>
              <a:t>кожній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тазовій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кістці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кульшова</a:t>
            </a:r>
            <a:r>
              <a:rPr lang="ru-RU" sz="1600" dirty="0" smtClean="0"/>
              <a:t> западина, до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входить головка </a:t>
            </a:r>
            <a:r>
              <a:rPr lang="ru-RU" sz="1600" dirty="0" err="1" smtClean="0"/>
              <a:t>стегнової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утворюючи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кульшовий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суглоб</a:t>
            </a:r>
            <a:r>
              <a:rPr lang="ru-RU" sz="1600" b="1" i="1" dirty="0" smtClean="0"/>
              <a:t>.</a:t>
            </a:r>
          </a:p>
          <a:p>
            <a:pPr>
              <a:buNone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скелеті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вільної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нижньої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кінцівки</a:t>
            </a:r>
            <a:r>
              <a:rPr lang="ru-RU" sz="1600" b="1" dirty="0" smtClean="0"/>
              <a:t> (ноги) </a:t>
            </a:r>
            <a:r>
              <a:rPr lang="ru-RU" sz="1600" b="1" dirty="0" err="1" smtClean="0"/>
              <a:t>виділяють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стегно(3), </a:t>
            </a:r>
            <a:r>
              <a:rPr lang="ru-RU" sz="1600" b="1" i="1" dirty="0" err="1" smtClean="0"/>
              <a:t>гомілку</a:t>
            </a:r>
            <a:r>
              <a:rPr lang="ru-RU" sz="1600" b="1" i="1" dirty="0" smtClean="0"/>
              <a:t>(5,6)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стопу(7). Стегно </a:t>
            </a:r>
            <a:r>
              <a:rPr lang="ru-RU" sz="1600" b="1" i="1" dirty="0" err="1" smtClean="0"/>
              <a:t>складається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масивної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стегнової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гомілка</a:t>
            </a:r>
            <a:r>
              <a:rPr lang="ru-RU" sz="1600" b="1" i="1" dirty="0" smtClean="0"/>
              <a:t> – </a:t>
            </a:r>
            <a:r>
              <a:rPr lang="ru-RU" sz="1600" b="1" i="1" dirty="0" err="1" smtClean="0"/>
              <a:t>велико</a:t>
            </a:r>
            <a:r>
              <a:rPr lang="ru-RU" sz="1600" i="1" dirty="0" err="1" smtClean="0"/>
              <a:t>гомілкової</a:t>
            </a:r>
            <a:r>
              <a:rPr lang="ru-RU" sz="1600" i="1" dirty="0" smtClean="0"/>
              <a:t>(6) та </a:t>
            </a:r>
            <a:r>
              <a:rPr lang="ru-RU" sz="1600" i="1" dirty="0" err="1" smtClean="0"/>
              <a:t>малогомілкової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кісток</a:t>
            </a:r>
            <a:r>
              <a:rPr lang="ru-RU" sz="1600" i="1" dirty="0" smtClean="0"/>
              <a:t>(5) (мал.). Стопа </a:t>
            </a:r>
            <a:r>
              <a:rPr lang="ru-RU" sz="1600" i="1" dirty="0" err="1" smtClean="0"/>
              <a:t>утворена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сімома</a:t>
            </a:r>
            <a:r>
              <a:rPr lang="ru-RU" sz="1600" i="1" dirty="0" smtClean="0"/>
              <a:t> коротки</a:t>
            </a:r>
            <a:r>
              <a:rPr lang="ru-RU" sz="1600" dirty="0" smtClean="0"/>
              <a:t>ми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передплесна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серед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яких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найбільшими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п’яткова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таранна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, </a:t>
            </a:r>
            <a:r>
              <a:rPr lang="ru-RU" sz="1600" dirty="0" err="1" smtClean="0"/>
              <a:t>п’ятьма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кістками</a:t>
            </a:r>
            <a:r>
              <a:rPr lang="ru-RU" sz="1600" dirty="0" smtClean="0"/>
              <a:t> </a:t>
            </a:r>
            <a:r>
              <a:rPr lang="ru-RU" sz="1600" i="1" dirty="0" err="1" smtClean="0"/>
              <a:t>плесна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кістками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пальців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така</a:t>
            </a:r>
            <a:r>
              <a:rPr lang="ru-RU" sz="1600" i="1" dirty="0" smtClean="0"/>
              <a:t> сама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руці</a:t>
            </a:r>
            <a:r>
              <a:rPr lang="ru-RU" sz="1600" dirty="0" smtClean="0"/>
              <a:t>). Стопа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склепінчасту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будову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полегшує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поштовхи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ходіння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бігу</a:t>
            </a:r>
            <a:r>
              <a:rPr lang="ru-RU" sz="1600" dirty="0" smtClean="0"/>
              <a:t>, </a:t>
            </a:r>
            <a:r>
              <a:rPr lang="ru-RU" sz="1600" dirty="0" err="1" smtClean="0"/>
              <a:t>стрибків</a:t>
            </a:r>
            <a:r>
              <a:rPr lang="ru-RU" sz="1600" dirty="0" smtClean="0"/>
              <a:t>. До складу </a:t>
            </a:r>
            <a:r>
              <a:rPr lang="ru-RU" sz="1600" dirty="0" err="1" smtClean="0"/>
              <a:t>нижньої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кінцівки</a:t>
            </a:r>
            <a:r>
              <a:rPr lang="ru-RU" sz="1600" dirty="0" smtClean="0"/>
              <a:t> входить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надколінок</a:t>
            </a:r>
            <a:r>
              <a:rPr lang="ru-RU" sz="1600" b="1" i="1" dirty="0" smtClean="0"/>
              <a:t>(4) – невелика </a:t>
            </a:r>
            <a:r>
              <a:rPr lang="ru-RU" sz="1600" b="1" i="1" dirty="0" err="1" smtClean="0"/>
              <a:t>трикутна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кістка</a:t>
            </a:r>
            <a:r>
              <a:rPr lang="ru-RU" sz="1600" b="1" i="1" dirty="0" smtClean="0"/>
              <a:t>.</a:t>
            </a: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57232"/>
            <a:ext cx="224050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Мета: вивчити будову скелета людини,його основних відділів, порівняти будову скелета та інших хребетних.</a:t>
            </a:r>
            <a:endParaRPr lang="ru-RU" dirty="0"/>
          </a:p>
        </p:txBody>
      </p:sp>
      <p:pic>
        <p:nvPicPr>
          <p:cNvPr id="6" name="Рисунок 5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089793"/>
            <a:ext cx="2643206" cy="1982405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066" y="0"/>
            <a:ext cx="2562244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712657" cy="66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041023"/>
            <a:ext cx="49291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СКЕЛЕТ ЛЮДИНИ</a:t>
            </a:r>
          </a:p>
          <a:p>
            <a:endParaRPr lang="ru-RU" dirty="0" smtClean="0"/>
          </a:p>
          <a:p>
            <a:r>
              <a:rPr lang="ru-RU" sz="1200" b="1" dirty="0" smtClean="0"/>
              <a:t>1 — </a:t>
            </a:r>
            <a:r>
              <a:rPr lang="ru-RU" sz="1200" b="1" dirty="0" err="1" smtClean="0"/>
              <a:t>ключиця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 — лопатка;</a:t>
            </a:r>
          </a:p>
          <a:p>
            <a:r>
              <a:rPr lang="ru-RU" sz="1200" b="1" dirty="0" smtClean="0"/>
              <a:t> 3 — ребра;</a:t>
            </a:r>
          </a:p>
          <a:p>
            <a:r>
              <a:rPr lang="ru-RU" sz="1200" b="1" dirty="0" smtClean="0"/>
              <a:t> 4 — </a:t>
            </a:r>
            <a:r>
              <a:rPr lang="ru-RU" sz="1200" b="1" dirty="0" err="1" smtClean="0"/>
              <a:t>клубова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5 — </a:t>
            </a:r>
            <a:r>
              <a:rPr lang="ru-RU" sz="1200" b="1" dirty="0" err="1" smtClean="0"/>
              <a:t>зап’ясток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6 — </a:t>
            </a:r>
            <a:r>
              <a:rPr lang="ru-RU" sz="1200" b="1" dirty="0" err="1" smtClean="0"/>
              <a:t>п’ясток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7 — фаланги </a:t>
            </a:r>
            <a:r>
              <a:rPr lang="ru-RU" sz="1200" b="1" dirty="0" err="1" smtClean="0"/>
              <a:t>пальців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кисті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8 — </a:t>
            </a:r>
            <a:r>
              <a:rPr lang="ru-RU" sz="1200" b="1" dirty="0" err="1" smtClean="0"/>
              <a:t>човноподібна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9 — </a:t>
            </a:r>
            <a:r>
              <a:rPr lang="ru-RU" sz="1200" b="1" dirty="0" err="1" smtClean="0"/>
              <a:t>клиноподібні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кістки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10 — </a:t>
            </a:r>
            <a:r>
              <a:rPr lang="ru-RU" sz="1200" b="1" dirty="0" err="1" smtClean="0"/>
              <a:t>п’яткова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11 — фаланги </a:t>
            </a:r>
            <a:r>
              <a:rPr lang="ru-RU" sz="1200" b="1" dirty="0" err="1" smtClean="0"/>
              <a:t>пальців</a:t>
            </a:r>
            <a:r>
              <a:rPr lang="ru-RU" sz="1200" b="1" dirty="0" smtClean="0"/>
              <a:t> стопи; </a:t>
            </a:r>
          </a:p>
          <a:p>
            <a:r>
              <a:rPr lang="ru-RU" sz="1200" b="1" dirty="0" smtClean="0"/>
              <a:t>12 — </a:t>
            </a:r>
            <a:r>
              <a:rPr lang="ru-RU" sz="1200" b="1" dirty="0" err="1" smtClean="0"/>
              <a:t>плесно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13 — </a:t>
            </a:r>
            <a:r>
              <a:rPr lang="ru-RU" sz="1200" b="1" dirty="0" err="1" smtClean="0"/>
              <a:t>заплесно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14 — </a:t>
            </a:r>
            <a:r>
              <a:rPr lang="ru-RU" sz="1200" b="1" dirty="0" err="1" smtClean="0"/>
              <a:t>надп’яткова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15 — </a:t>
            </a:r>
            <a:r>
              <a:rPr lang="ru-RU" sz="1200" b="1" dirty="0" err="1" smtClean="0"/>
              <a:t>медіальна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кісточка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16 — </a:t>
            </a:r>
            <a:r>
              <a:rPr lang="ru-RU" sz="1200" b="1" dirty="0" err="1" smtClean="0"/>
              <a:t>латеральна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кісточка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17 — </a:t>
            </a:r>
            <a:r>
              <a:rPr lang="ru-RU" sz="1200" b="1" dirty="0" err="1" smtClean="0"/>
              <a:t>малогомілкова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18 — </a:t>
            </a:r>
            <a:r>
              <a:rPr lang="ru-RU" sz="1200" b="1" dirty="0" err="1" smtClean="0"/>
              <a:t>великогомілкова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19 — </a:t>
            </a:r>
            <a:r>
              <a:rPr lang="ru-RU" sz="1200" b="1" dirty="0" err="1" smtClean="0"/>
              <a:t>виростки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великої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гомілки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20 — </a:t>
            </a:r>
            <a:r>
              <a:rPr lang="ru-RU" sz="1200" b="1" dirty="0" err="1" smtClean="0"/>
              <a:t>колінна</a:t>
            </a:r>
            <a:r>
              <a:rPr lang="ru-RU" sz="1200" b="1" dirty="0" smtClean="0"/>
              <a:t> чашечка; </a:t>
            </a:r>
          </a:p>
          <a:p>
            <a:r>
              <a:rPr lang="ru-RU" sz="1200" b="1" dirty="0" smtClean="0"/>
              <a:t>21 — </a:t>
            </a:r>
            <a:r>
              <a:rPr lang="ru-RU" sz="1200" b="1" dirty="0" err="1" smtClean="0"/>
              <a:t>стегнова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22 — </a:t>
            </a:r>
            <a:r>
              <a:rPr lang="ru-RU" sz="1200" b="1" dirty="0" err="1" smtClean="0"/>
              <a:t>променева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23 — </a:t>
            </a:r>
            <a:r>
              <a:rPr lang="ru-RU" sz="1200" b="1" dirty="0" err="1" smtClean="0"/>
              <a:t>ліктьова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24 — </a:t>
            </a:r>
            <a:r>
              <a:rPr lang="ru-RU" sz="1200" b="1" dirty="0" err="1" smtClean="0"/>
              <a:t>крижова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</a:t>
            </a:r>
          </a:p>
          <a:p>
            <a:r>
              <a:rPr lang="ru-RU" sz="1200" b="1" dirty="0" smtClean="0"/>
              <a:t> 25 — хребет;</a:t>
            </a:r>
          </a:p>
          <a:p>
            <a:r>
              <a:rPr lang="ru-RU" sz="1200" b="1" dirty="0" smtClean="0"/>
              <a:t> 26 — </a:t>
            </a:r>
            <a:r>
              <a:rPr lang="ru-RU" sz="1200" b="1" dirty="0" err="1" smtClean="0"/>
              <a:t>надвиростки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плечової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кістки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27 — </a:t>
            </a:r>
            <a:r>
              <a:rPr lang="ru-RU" sz="1200" b="1" dirty="0" err="1" smtClean="0"/>
              <a:t>плечова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кістка</a:t>
            </a:r>
            <a:r>
              <a:rPr lang="ru-RU" sz="1200" b="1" dirty="0" smtClean="0"/>
              <a:t>; </a:t>
            </a:r>
          </a:p>
          <a:p>
            <a:r>
              <a:rPr lang="ru-RU" sz="1200" b="1" dirty="0" smtClean="0"/>
              <a:t>28 — грудина.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Скелет </a:t>
            </a:r>
            <a:r>
              <a:rPr lang="ru-RU" sz="1400" b="1" dirty="0" err="1" smtClean="0"/>
              <a:t>складається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двох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головних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частин</a:t>
            </a:r>
            <a:r>
              <a:rPr lang="ru-RU" sz="1400" b="1" dirty="0" smtClean="0"/>
              <a:t>. Хребет, ребра, грудина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кістки</a:t>
            </a:r>
            <a:r>
              <a:rPr lang="ru-RU" sz="1400" b="1" dirty="0" smtClean="0"/>
              <a:t> черепа </a:t>
            </a:r>
            <a:r>
              <a:rPr lang="ru-RU" sz="1400" b="1" dirty="0" err="1" smtClean="0"/>
              <a:t>утворюють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осьовий</a:t>
            </a:r>
            <a:r>
              <a:rPr lang="ru-RU" sz="1400" b="1" dirty="0" smtClean="0"/>
              <a:t> скелет. </a:t>
            </a:r>
            <a:r>
              <a:rPr lang="ru-RU" sz="1400" b="1" dirty="0" err="1" smtClean="0"/>
              <a:t>Кістки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верхніх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нижніх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кінцівок</a:t>
            </a:r>
            <a:r>
              <a:rPr lang="ru-RU" sz="1400" b="1" dirty="0" smtClean="0"/>
              <a:t> разом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ключицями</a:t>
            </a:r>
            <a:r>
              <a:rPr lang="ru-RU" sz="1400" b="1" dirty="0" smtClean="0"/>
              <a:t>, лопатками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тазом </a:t>
            </a:r>
            <a:r>
              <a:rPr lang="ru-RU" sz="1400" b="1" dirty="0" err="1" smtClean="0"/>
              <a:t>формують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додатковий</a:t>
            </a:r>
            <a:r>
              <a:rPr lang="ru-RU" sz="1400" b="1" dirty="0" smtClean="0"/>
              <a:t> скелет.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929718" cy="85725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Скелет </a:t>
            </a:r>
            <a:r>
              <a:rPr lang="ru-RU" sz="1600" b="1" dirty="0" err="1" smtClean="0"/>
              <a:t>голови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череп, </a:t>
            </a:r>
            <a:r>
              <a:rPr lang="ru-RU" sz="1600" b="1" dirty="0" err="1" smtClean="0"/>
              <a:t>складається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відділів:</a:t>
            </a:r>
            <a:r>
              <a:rPr lang="ru-RU" sz="1600" dirty="0" err="1" smtClean="0"/>
              <a:t>мозкового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лицьового</a:t>
            </a:r>
            <a:r>
              <a:rPr lang="ru-RU" sz="1600" dirty="0" smtClean="0"/>
              <a:t> (мал)</a:t>
            </a:r>
            <a:r>
              <a:rPr lang="ru-RU" sz="1600" i="1" dirty="0" smtClean="0"/>
              <a:t>. До </a:t>
            </a:r>
            <a:r>
              <a:rPr lang="ru-RU" sz="1600" b="1" i="1" dirty="0" err="1" smtClean="0"/>
              <a:t>мозкового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відділу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черепа </a:t>
            </a:r>
            <a:r>
              <a:rPr lang="ru-RU" sz="1600" i="1" dirty="0" err="1" smtClean="0"/>
              <a:t>входять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dirty="0" err="1" smtClean="0"/>
              <a:t>найбільші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– </a:t>
            </a:r>
            <a:r>
              <a:rPr lang="ru-RU" sz="1600" b="1" i="1" dirty="0" err="1" smtClean="0"/>
              <a:t>потилична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лобова</a:t>
            </a:r>
            <a:r>
              <a:rPr lang="ru-RU" sz="1600" b="1" i="1" dirty="0" smtClean="0"/>
              <a:t> та </a:t>
            </a:r>
            <a:r>
              <a:rPr lang="ru-RU" sz="1600" b="1" i="1" dirty="0" err="1" smtClean="0"/>
              <a:t>парні</a:t>
            </a:r>
            <a:r>
              <a:rPr lang="ru-RU" sz="1600" b="1" i="1" dirty="0" smtClean="0"/>
              <a:t> – </a:t>
            </a:r>
            <a:r>
              <a:rPr lang="ru-RU" sz="1600" b="1" i="1" dirty="0" err="1" smtClean="0"/>
              <a:t>тім’яна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скронева</a:t>
            </a:r>
            <a:r>
              <a:rPr lang="ru-RU" sz="1600" b="1" i="1" dirty="0" smtClean="0"/>
              <a:t>. </a:t>
            </a:r>
            <a:r>
              <a:rPr lang="ru-RU" sz="1600" i="1" dirty="0" smtClean="0"/>
              <a:t>Через великий </a:t>
            </a:r>
            <a:r>
              <a:rPr lang="ru-RU" sz="1600" i="1" dirty="0" err="1" smtClean="0"/>
              <a:t>отвір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потиличної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кістки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порожнина</a:t>
            </a:r>
            <a:r>
              <a:rPr lang="ru-RU" sz="1600" i="1" dirty="0" smtClean="0"/>
              <a:t> черепа </a:t>
            </a:r>
            <a:r>
              <a:rPr lang="ru-RU" sz="1600" i="1" dirty="0" err="1" smtClean="0"/>
              <a:t>з’єднується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ка</a:t>
            </a:r>
            <a:r>
              <a:rPr lang="ru-RU" sz="1600" dirty="0" smtClean="0"/>
              <a:t>налом хребта. </a:t>
            </a:r>
            <a:r>
              <a:rPr lang="ru-RU" sz="1600" dirty="0" err="1" smtClean="0"/>
              <a:t>Кістки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 черепа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отвори,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кровоносні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судини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черепномозкові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нерви.Скелет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лицьового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відділу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черепа </a:t>
            </a:r>
            <a:r>
              <a:rPr lang="ru-RU" sz="1600" i="1" dirty="0" err="1" smtClean="0"/>
              <a:t>складається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15 </a:t>
            </a:r>
            <a:r>
              <a:rPr lang="ru-RU" sz="1600" i="1" dirty="0" err="1" smtClean="0"/>
              <a:t>кісток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найбільшими</a:t>
            </a:r>
            <a:r>
              <a:rPr lang="ru-RU" sz="1600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парні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виличні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верхньощелепні</a:t>
            </a:r>
            <a:r>
              <a:rPr lang="ru-RU" sz="1600" b="1" i="1" dirty="0" smtClean="0"/>
              <a:t> та </a:t>
            </a:r>
            <a:r>
              <a:rPr lang="ru-RU" sz="1600" b="1" i="1" dirty="0" err="1" smtClean="0"/>
              <a:t>непарна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нижньощелепна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кістки.</a:t>
            </a:r>
            <a:r>
              <a:rPr lang="ru-RU" sz="1600" dirty="0" err="1" smtClean="0"/>
              <a:t>Нижня</a:t>
            </a:r>
            <a:r>
              <a:rPr lang="ru-RU" sz="1600" dirty="0" smtClean="0"/>
              <a:t> </a:t>
            </a:r>
            <a:r>
              <a:rPr lang="ru-RU" sz="1600" dirty="0" err="1" smtClean="0"/>
              <a:t>щелепа</a:t>
            </a:r>
            <a:r>
              <a:rPr lang="ru-RU" sz="1600" dirty="0" smtClean="0"/>
              <a:t> – </a:t>
            </a:r>
            <a:r>
              <a:rPr lang="ru-RU" sz="1600" dirty="0" err="1" smtClean="0"/>
              <a:t>єдина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кістка</a:t>
            </a:r>
            <a:r>
              <a:rPr lang="ru-RU" sz="1600" dirty="0" smtClean="0"/>
              <a:t> черепа.</a:t>
            </a:r>
            <a:endParaRPr lang="ru-RU" sz="1600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428868"/>
            <a:ext cx="3643318" cy="38072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3116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тім’яна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потилична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dirty="0" err="1" smtClean="0"/>
              <a:t>лобова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err="1" smtClean="0"/>
              <a:t>скронева</a:t>
            </a:r>
            <a:r>
              <a:rPr lang="ru-RU" dirty="0" smtClean="0"/>
              <a:t> 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вилична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dirty="0" err="1" smtClean="0"/>
              <a:t>верхньо</a:t>
            </a:r>
            <a:r>
              <a:rPr lang="ru-RU" dirty="0" smtClean="0"/>
              <a:t> </a:t>
            </a:r>
            <a:r>
              <a:rPr lang="ru-RU" dirty="0" err="1" smtClean="0"/>
              <a:t>щелепна</a:t>
            </a:r>
            <a:r>
              <a:rPr lang="ru-RU" dirty="0" smtClean="0"/>
              <a:t> </a:t>
            </a:r>
            <a:r>
              <a:rPr lang="ru-RU" dirty="0" err="1" smtClean="0"/>
              <a:t>кістка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</a:t>
            </a:r>
          </a:p>
          <a:p>
            <a:r>
              <a:rPr lang="ru-RU" dirty="0" smtClean="0"/>
              <a:t>                                                                                         </a:t>
            </a:r>
            <a:r>
              <a:rPr lang="ru-RU" dirty="0" err="1" smtClean="0"/>
              <a:t>нижньощелепнакістка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5072066" y="5643578"/>
            <a:ext cx="928694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28794" y="3643314"/>
            <a:ext cx="92869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71670" y="4429132"/>
            <a:ext cx="1428760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28794" y="4214818"/>
            <a:ext cx="2857520" cy="1285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857356" y="2571744"/>
            <a:ext cx="157163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286380" y="4857760"/>
            <a:ext cx="107157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5286380" y="3643314"/>
            <a:ext cx="785818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 Нашим </a:t>
            </a:r>
            <a:r>
              <a:rPr lang="ru-RU" sz="2800" dirty="0" err="1" smtClean="0"/>
              <a:t>ученим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зрозуміло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чином вони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стародавні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часи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сучасних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інструментів</a:t>
            </a:r>
            <a:r>
              <a:rPr lang="ru-RU" sz="2800" dirty="0" smtClean="0"/>
              <a:t>».</a:t>
            </a:r>
            <a:br>
              <a:rPr lang="ru-RU" sz="2800" dirty="0" smtClean="0"/>
            </a:br>
            <a:r>
              <a:rPr lang="ru-RU" sz="2800" dirty="0" smtClean="0"/>
              <a:t>“Череп </a:t>
            </a:r>
            <a:r>
              <a:rPr lang="ru-RU" sz="2800" dirty="0" err="1" smtClean="0"/>
              <a:t>долі</a:t>
            </a:r>
            <a:r>
              <a:rPr lang="ru-RU" sz="2800" dirty="0" smtClean="0"/>
              <a:t>”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в 1927 р. </a:t>
            </a:r>
            <a:r>
              <a:rPr lang="ru-RU" sz="2800" dirty="0" err="1" smtClean="0"/>
              <a:t>знайдений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англійським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Фредеріком</a:t>
            </a:r>
            <a:r>
              <a:rPr lang="ru-RU" sz="2800" dirty="0" smtClean="0"/>
              <a:t> А. </a:t>
            </a:r>
            <a:r>
              <a:rPr lang="ru-RU" sz="2800" dirty="0" err="1" smtClean="0"/>
              <a:t>Мітчел-хеджесом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руїн</a:t>
            </a:r>
            <a:r>
              <a:rPr lang="ru-RU" sz="2800" dirty="0" smtClean="0"/>
              <a:t> майя в </a:t>
            </a:r>
            <a:r>
              <a:rPr lang="ru-RU" sz="2800" dirty="0" err="1" smtClean="0"/>
              <a:t>Лубаантун</a:t>
            </a:r>
            <a:r>
              <a:rPr lang="ru-RU" sz="2800" dirty="0" smtClean="0"/>
              <a:t> (</a:t>
            </a:r>
            <a:r>
              <a:rPr lang="ru-RU" sz="2800" dirty="0" err="1" smtClean="0"/>
              <a:t>сучасний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Беліз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57422" y="2786058"/>
            <a:ext cx="4286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Скелет </a:t>
            </a:r>
            <a:r>
              <a:rPr lang="ru-RU" sz="1800" b="1" dirty="0" err="1" smtClean="0"/>
              <a:t>тулуба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хребта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грудної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клітки</a:t>
            </a:r>
            <a:r>
              <a:rPr lang="ru-RU" sz="1800" b="1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Хребет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 33–34 </a:t>
            </a:r>
            <a:r>
              <a:rPr lang="ru-RU" sz="1800" i="1" dirty="0" err="1" smtClean="0"/>
              <a:t>хребці</a:t>
            </a:r>
            <a:r>
              <a:rPr lang="ru-RU" sz="1800" i="1" dirty="0" smtClean="0"/>
              <a:t>:</a:t>
            </a:r>
            <a:r>
              <a:rPr lang="ru-RU" sz="1800" b="1" i="1" dirty="0" smtClean="0"/>
              <a:t> 7 </a:t>
            </a:r>
            <a:r>
              <a:rPr lang="ru-RU" sz="1800" b="1" i="1" dirty="0" err="1" smtClean="0"/>
              <a:t>шийних</a:t>
            </a:r>
            <a:r>
              <a:rPr lang="ru-RU" sz="1800" b="1" i="1" dirty="0" smtClean="0"/>
              <a:t>, 12 </a:t>
            </a:r>
            <a:r>
              <a:rPr lang="ru-RU" sz="1800" b="1" i="1" dirty="0" err="1" smtClean="0"/>
              <a:t>грудних</a:t>
            </a:r>
            <a:r>
              <a:rPr lang="ru-RU" sz="1800" b="1" i="1" dirty="0" smtClean="0"/>
              <a:t>, 5 </a:t>
            </a:r>
            <a:r>
              <a:rPr lang="ru-RU" sz="1800" b="1" i="1" dirty="0" err="1" smtClean="0"/>
              <a:t>поперекових</a:t>
            </a:r>
            <a:r>
              <a:rPr lang="ru-RU" sz="1800" b="1" i="1" dirty="0" smtClean="0"/>
              <a:t>, 5 </a:t>
            </a:r>
            <a:r>
              <a:rPr lang="ru-RU" sz="1800" b="1" i="1" dirty="0" err="1" smtClean="0"/>
              <a:t>крижових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хребців</a:t>
            </a:r>
            <a:r>
              <a:rPr lang="ru-RU" sz="1800" b="1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зрослися</a:t>
            </a:r>
            <a:r>
              <a:rPr lang="ru-RU" sz="1800" dirty="0" smtClean="0"/>
              <a:t> в одну </a:t>
            </a:r>
            <a:r>
              <a:rPr lang="ru-RU" sz="1800" dirty="0" err="1" smtClean="0"/>
              <a:t>кістку</a:t>
            </a:r>
            <a:r>
              <a:rPr lang="ru-RU" sz="1800" dirty="0" smtClean="0"/>
              <a:t> – </a:t>
            </a:r>
            <a:r>
              <a:rPr lang="ru-RU" sz="1800" dirty="0" err="1" smtClean="0"/>
              <a:t>крижі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4–5 </a:t>
            </a:r>
            <a:r>
              <a:rPr lang="ru-RU" sz="1800" dirty="0" err="1" smtClean="0"/>
              <a:t>куприкових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хребців</a:t>
            </a:r>
            <a:r>
              <a:rPr lang="ru-RU" sz="1800" dirty="0" smtClean="0"/>
              <a:t> (мал). У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чотири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вигини</a:t>
            </a:r>
            <a:r>
              <a:rPr lang="ru-RU" sz="1800" dirty="0" smtClean="0"/>
              <a:t> хребта,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немає</a:t>
            </a:r>
            <a:r>
              <a:rPr lang="ru-RU" sz="1800" dirty="0" smtClean="0"/>
              <a:t> у </a:t>
            </a:r>
            <a:r>
              <a:rPr lang="ru-RU" sz="1800" dirty="0" err="1" smtClean="0"/>
              <a:t>тварин</a:t>
            </a:r>
            <a:r>
              <a:rPr lang="ru-RU" sz="1800" dirty="0" smtClean="0"/>
              <a:t>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збереженню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рівноваги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пом’якшують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поштовхи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зазнає</a:t>
            </a:r>
            <a:r>
              <a:rPr lang="ru-RU" sz="1800" dirty="0" smtClean="0"/>
              <a:t> </a:t>
            </a:r>
            <a:r>
              <a:rPr lang="ru-RU" sz="1800" dirty="0" err="1" smtClean="0"/>
              <a:t>тіло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ходінні</a:t>
            </a:r>
            <a:r>
              <a:rPr lang="ru-RU" sz="1800" dirty="0" smtClean="0"/>
              <a:t>, </a:t>
            </a:r>
            <a:r>
              <a:rPr lang="ru-RU" sz="1800" dirty="0" err="1" smtClean="0"/>
              <a:t>стрибках</a:t>
            </a:r>
            <a:r>
              <a:rPr lang="ru-RU" sz="1800" dirty="0" smtClean="0"/>
              <a:t>.</a:t>
            </a:r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2162176" cy="4324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2214554"/>
            <a:ext cx="4857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грудний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поперековий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крижовий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куприковий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endParaRPr lang="ru-RU" dirty="0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2071670" y="2285992"/>
            <a:ext cx="142876" cy="64294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2143108" y="3000372"/>
            <a:ext cx="357190" cy="1785950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2214546" y="4929198"/>
            <a:ext cx="142876" cy="1000132"/>
          </a:xfrm>
          <a:prstGeom prst="righ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928794" y="6000768"/>
            <a:ext cx="64294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1500166" y="6286520"/>
            <a:ext cx="135732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1285884" cy="44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6643702" y="2714620"/>
            <a:ext cx="2143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Хребці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хребта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та </a:t>
            </a:r>
            <a:r>
              <a:rPr lang="ru-RU" dirty="0" err="1" smtClean="0"/>
              <a:t>розмірах</a:t>
            </a:r>
            <a:r>
              <a:rPr lang="ru-RU" dirty="0" smtClean="0"/>
              <a:t>.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збільшуються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 до  </a:t>
            </a:r>
            <a:r>
              <a:rPr lang="ru-RU" dirty="0" err="1" smtClean="0"/>
              <a:t>оперекового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79260"/>
            <a:ext cx="2571768" cy="6125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Кожний</a:t>
            </a:r>
            <a:r>
              <a:rPr lang="ru-RU" dirty="0" smtClean="0"/>
              <a:t> 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) </a:t>
            </a:r>
            <a:r>
              <a:rPr lang="ru-RU" dirty="0" err="1" smtClean="0"/>
              <a:t>хребець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i="1" dirty="0" err="1" smtClean="0"/>
              <a:t>тіло</a:t>
            </a:r>
            <a:r>
              <a:rPr lang="ru-RU" i="1" dirty="0" smtClean="0"/>
              <a:t>, дугу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відростки</a:t>
            </a:r>
            <a:r>
              <a:rPr lang="ru-RU" i="1" dirty="0" smtClean="0"/>
              <a:t> (мал.). </a:t>
            </a:r>
            <a:r>
              <a:rPr lang="ru-RU" i="1" dirty="0" err="1" smtClean="0"/>
              <a:t>Най</a:t>
            </a:r>
            <a:r>
              <a:rPr lang="ru-RU" dirty="0" err="1" smtClean="0"/>
              <a:t>довший</a:t>
            </a:r>
            <a:r>
              <a:rPr lang="ru-RU" dirty="0" smtClean="0"/>
              <a:t> </a:t>
            </a:r>
            <a:r>
              <a:rPr lang="ru-RU" dirty="0" err="1" smtClean="0"/>
              <a:t>остистий</a:t>
            </a:r>
            <a:r>
              <a:rPr lang="ru-RU" dirty="0" smtClean="0"/>
              <a:t> </a:t>
            </a:r>
            <a:r>
              <a:rPr lang="ru-RU" dirty="0" err="1" smtClean="0"/>
              <a:t>відросток</a:t>
            </a:r>
            <a:r>
              <a:rPr lang="ru-RU" dirty="0" smtClean="0"/>
              <a:t> </a:t>
            </a:r>
            <a:r>
              <a:rPr lang="ru-RU" dirty="0" err="1" smtClean="0"/>
              <a:t>відходить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дуги </a:t>
            </a:r>
            <a:r>
              <a:rPr lang="ru-RU" dirty="0" err="1" smtClean="0"/>
              <a:t>хребця</a:t>
            </a:r>
            <a:r>
              <a:rPr lang="ru-RU" dirty="0" smtClean="0"/>
              <a:t> назад.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 </a:t>
            </a:r>
            <a:r>
              <a:rPr lang="ru-RU" dirty="0" err="1" smtClean="0"/>
              <a:t>хребця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дугою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. Отвори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канал хребта,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остистий</a:t>
            </a:r>
            <a:endParaRPr lang="ru-RU" dirty="0" smtClean="0"/>
          </a:p>
          <a:p>
            <a:r>
              <a:rPr lang="ru-RU" dirty="0" err="1" smtClean="0"/>
              <a:t>відросток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714356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428736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928802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2071678"/>
            <a:ext cx="195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500570"/>
            <a:ext cx="19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грудний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6488668"/>
            <a:ext cx="25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поперековий</a:t>
            </a:r>
            <a:r>
              <a:rPr lang="ru-RU" dirty="0" smtClean="0"/>
              <a:t> </a:t>
            </a:r>
            <a:r>
              <a:rPr lang="ru-RU" dirty="0" err="1" smtClean="0"/>
              <a:t>хребець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357562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3786190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1110" y="5429264"/>
            <a:ext cx="189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4929198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верхня</a:t>
            </a:r>
            <a:r>
              <a:rPr lang="ru-RU" dirty="0" smtClean="0"/>
              <a:t> дуга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600076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00958" y="4214818"/>
            <a:ext cx="60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тіло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5857884" y="1285860"/>
            <a:ext cx="1000132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1"/>
          </p:cNvCxnSpPr>
          <p:nvPr/>
        </p:nvCxnSpPr>
        <p:spPr>
          <a:xfrm rot="10800000">
            <a:off x="6072198" y="3786190"/>
            <a:ext cx="1000132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6143636" y="5643578"/>
            <a:ext cx="100013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857884" y="1643050"/>
            <a:ext cx="1000132" cy="398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6215074" y="6072206"/>
            <a:ext cx="1214446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6072198" y="4286256"/>
            <a:ext cx="135732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6000760" y="1000108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6143636" y="3571876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6072198" y="5214950"/>
            <a:ext cx="121444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572000" y="714356"/>
            <a:ext cx="107157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928802"/>
            <a:ext cx="2286016" cy="464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шийний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хребець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епістрофей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ає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зубоподібний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відросток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входить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отвір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дугами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хребця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зубоподібного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відростка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обертається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голова.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хребта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дуже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вразливе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пошкодження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6952" cy="1971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43174" y="42860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/>
              <a:t>Перший </a:t>
            </a:r>
            <a:r>
              <a:rPr lang="ru-RU" dirty="0" err="1" smtClean="0"/>
              <a:t>шийний</a:t>
            </a:r>
            <a:r>
              <a:rPr lang="ru-RU" dirty="0" smtClean="0"/>
              <a:t>  </a:t>
            </a:r>
            <a:r>
              <a:rPr lang="ru-RU" dirty="0" err="1" smtClean="0"/>
              <a:t>хребець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i="1" dirty="0" smtClean="0"/>
              <a:t>атлантом, </a:t>
            </a:r>
            <a:r>
              <a:rPr lang="ru-RU" i="1" dirty="0" smtClean="0"/>
              <a:t>не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побудований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двох</a:t>
            </a:r>
            <a:r>
              <a:rPr lang="ru-RU" i="1" dirty="0" smtClean="0"/>
              <a:t> дуг.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810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58726"/>
            <a:ext cx="4155149" cy="364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286644" y="521495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епістрофей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3857628"/>
            <a:ext cx="11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атлант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357950" y="4214818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1"/>
          </p:cNvCxnSpPr>
          <p:nvPr/>
        </p:nvCxnSpPr>
        <p:spPr>
          <a:xfrm rot="10800000" flipV="1">
            <a:off x="6572264" y="5399616"/>
            <a:ext cx="714380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392905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err="1" smtClean="0"/>
              <a:t>Грудна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клітка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утворена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грудиною (грудинною </a:t>
            </a:r>
            <a:r>
              <a:rPr lang="ru-RU" sz="1600" b="1" i="1" dirty="0" err="1" smtClean="0"/>
              <a:t>кісткою</a:t>
            </a:r>
            <a:r>
              <a:rPr lang="ru-RU" sz="1600" b="1" i="1" dirty="0" smtClean="0"/>
              <a:t>), 12 парами ребер </a:t>
            </a:r>
            <a:r>
              <a:rPr lang="ru-RU" sz="1600" b="1" i="1" dirty="0" err="1" smtClean="0"/>
              <a:t>і</a:t>
            </a:r>
            <a:r>
              <a:rPr lang="en-US" sz="1600" b="1" i="1" dirty="0" smtClean="0"/>
              <a:t> </a:t>
            </a:r>
            <a:r>
              <a:rPr lang="ru-RU" sz="1600" dirty="0" err="1" smtClean="0"/>
              <a:t>грудними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хребцями</a:t>
            </a:r>
            <a:r>
              <a:rPr lang="ru-RU" sz="1600" dirty="0" smtClean="0"/>
              <a:t> (мал. ). У </a:t>
            </a:r>
            <a:r>
              <a:rPr lang="ru-RU" sz="1600" dirty="0" err="1" smtClean="0"/>
              <a:t>зв’язку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вертикальним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en-US" sz="1600" dirty="0" smtClean="0"/>
              <a:t> 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грудна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розширена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Ребра – </a:t>
            </a:r>
            <a:r>
              <a:rPr lang="ru-RU" sz="1600" b="1" i="1" dirty="0" err="1" smtClean="0"/>
              <a:t>це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плоскі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дугоподібні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кістки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їхні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задні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кінці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рухомо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з’єднані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en-US" sz="1600" b="1" i="1" dirty="0" smtClean="0"/>
              <a:t> </a:t>
            </a:r>
            <a:r>
              <a:rPr lang="ru-RU" sz="1600" dirty="0" err="1" smtClean="0"/>
              <a:t>хребцями</a:t>
            </a:r>
            <a:r>
              <a:rPr lang="ru-RU" sz="1600" dirty="0" smtClean="0"/>
              <a:t> грудного </a:t>
            </a:r>
            <a:r>
              <a:rPr lang="ru-RU" sz="1600" dirty="0" err="1" smtClean="0"/>
              <a:t>відділу</a:t>
            </a:r>
            <a:r>
              <a:rPr lang="ru-RU" sz="1600" dirty="0" smtClean="0"/>
              <a:t> хребта. </a:t>
            </a:r>
            <a:r>
              <a:rPr lang="ru-RU" sz="1600" dirty="0" err="1" smtClean="0"/>
              <a:t>Сім</a:t>
            </a:r>
            <a:r>
              <a:rPr lang="ru-RU" sz="1600" dirty="0" smtClean="0"/>
              <a:t> пар ребер (</a:t>
            </a:r>
            <a:r>
              <a:rPr lang="ru-RU" sz="1600" dirty="0" err="1" smtClean="0"/>
              <a:t>з</a:t>
            </a:r>
            <a:r>
              <a:rPr lang="ru-RU" sz="1600" dirty="0" smtClean="0"/>
              <a:t> 1ї по 7му) </a:t>
            </a:r>
            <a:r>
              <a:rPr lang="ru-RU" sz="1600" dirty="0" err="1" smtClean="0"/>
              <a:t>з’єднуються</a:t>
            </a:r>
            <a:r>
              <a:rPr lang="en-US" sz="1600" dirty="0" smtClean="0"/>
              <a:t> </a:t>
            </a:r>
            <a:r>
              <a:rPr lang="ru-RU" sz="1600" dirty="0" smtClean="0"/>
              <a:t>хрящами </a:t>
            </a:r>
            <a:r>
              <a:rPr lang="ru-RU" sz="1600" dirty="0" err="1" smtClean="0"/>
              <a:t>з</a:t>
            </a:r>
            <a:r>
              <a:rPr lang="ru-RU" sz="1600" dirty="0" smtClean="0"/>
              <a:t> грудиною; </a:t>
            </a:r>
            <a:r>
              <a:rPr lang="ru-RU" sz="1600" dirty="0" err="1" smtClean="0"/>
              <a:t>наступні</a:t>
            </a:r>
            <a:r>
              <a:rPr lang="ru-RU" sz="1600" dirty="0" smtClean="0"/>
              <a:t> три пари (8ма–10та) ребер, </a:t>
            </a:r>
            <a:r>
              <a:rPr lang="ru-RU" sz="1600" dirty="0" err="1" smtClean="0"/>
              <a:t>приєднуючись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хрящем</a:t>
            </a:r>
            <a:r>
              <a:rPr lang="ru-RU" sz="1600" dirty="0" smtClean="0"/>
              <a:t> до хряща </a:t>
            </a:r>
            <a:r>
              <a:rPr lang="ru-RU" sz="1600" dirty="0" err="1" smtClean="0"/>
              <a:t>попереднього</a:t>
            </a:r>
            <a:r>
              <a:rPr lang="ru-RU" sz="1600" dirty="0" smtClean="0"/>
              <a:t> ребра, </a:t>
            </a:r>
            <a:r>
              <a:rPr lang="ru-RU" sz="1600" dirty="0" err="1" smtClean="0"/>
              <a:t>утворюють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реберну</a:t>
            </a:r>
            <a:r>
              <a:rPr lang="ru-RU" sz="1600" dirty="0" smtClean="0"/>
              <a:t> дугу; </a:t>
            </a:r>
            <a:r>
              <a:rPr lang="ru-RU" sz="1600" dirty="0" err="1" smtClean="0"/>
              <a:t>останнідві</a:t>
            </a:r>
            <a:r>
              <a:rPr lang="ru-RU" sz="1600" dirty="0" smtClean="0"/>
              <a:t> пари (11та </a:t>
            </a:r>
            <a:r>
              <a:rPr lang="ru-RU" sz="1600" dirty="0" err="1" smtClean="0"/>
              <a:t>і</a:t>
            </a:r>
            <a:r>
              <a:rPr lang="ru-RU" sz="1600" dirty="0" smtClean="0"/>
              <a:t> 12та) ребер не </a:t>
            </a:r>
            <a:r>
              <a:rPr lang="ru-RU" sz="1600" dirty="0" err="1" smtClean="0"/>
              <a:t>доходять</a:t>
            </a:r>
            <a:r>
              <a:rPr lang="ru-RU" sz="1600" dirty="0" smtClean="0"/>
              <a:t> до дуги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закінчуються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товщі</a:t>
            </a:r>
            <a:r>
              <a:rPr lang="ru-RU" sz="1600" dirty="0" smtClean="0"/>
              <a:t>  </a:t>
            </a:r>
            <a:r>
              <a:rPr lang="ru-RU" sz="1600" dirty="0" err="1" smtClean="0"/>
              <a:t>м’язів</a:t>
            </a:r>
            <a:r>
              <a:rPr lang="ru-RU" sz="1600" dirty="0" smtClean="0"/>
              <a:t> </a:t>
            </a:r>
            <a:r>
              <a:rPr lang="ru-RU" sz="1600" dirty="0" err="1" smtClean="0"/>
              <a:t>черевної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стінки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з’єднання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кісток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змінювати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дихання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вдих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953008" cy="4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976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БУДОВА СКЕЛЕТА ЛЮДИНИ</vt:lpstr>
      <vt:lpstr>Мета: вивчити будову скелета людини,його основних відділів, порівняти будову скелета та інших хребетних.</vt:lpstr>
      <vt:lpstr>Слайд 3</vt:lpstr>
      <vt:lpstr>Скелет голови, або череп, складається з двох відділів:мозкового та лицьового (мал). До мозкового відділу черепа входять найбільші непарні кістки – потилична і лобова та парні – тім’яна і скронева. Через великий отвір потиличної кістки порожнина черепа з’єднується з каналом хребта. Кістки основи черепа мають дрібні отвори, крізь які проходять кровоносні судини і черепномозкові нерви.Скелет лицьового відділу черепа складається з 15 кісток, найбільшими з яких є парні виличні, верхньощелепні та непарна нижньощелепна кістки.Нижня щелепа – єдина рухома кістка черепа.</vt:lpstr>
      <vt:lpstr>« Нашим ученим не зрозуміло, яким чином вони були виконані в стародавні часи без сучасних приладів і інструментів». “Череп долі” був в 1927 р. знайдений англійським дослідником Фредеріком А. Мітчел-хеджесом серед руїн майя в Лубаантун (сучасний Беліз).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алесандр</cp:lastModifiedBy>
  <cp:revision>23</cp:revision>
  <dcterms:created xsi:type="dcterms:W3CDTF">2009-09-28T18:33:06Z</dcterms:created>
  <dcterms:modified xsi:type="dcterms:W3CDTF">2012-03-26T22:31:22Z</dcterms:modified>
</cp:coreProperties>
</file>