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6041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6042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042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FFFFFF"/>
                </a:solidFill>
              </a:endParaRPr>
            </a:p>
          </p:txBody>
        </p:sp>
        <p:grpSp>
          <p:nvGrpSpPr>
            <p:cNvPr id="6042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6042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604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04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6043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043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043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529A6EF-1A16-4CC0-8279-2882D930C2C0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47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C043F-2A21-479E-8AE4-4E1CE70CF85B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9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119B9-868B-400E-A1CC-66155828C4D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265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1CF595-F0BB-47F5-B37F-6A3EAD8EA21C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35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C603D-4F00-40BD-91C4-6233C7AE368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0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908A5-E005-4F7A-9AD0-1920E23BEF0A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8033F-ED2D-445B-A463-45E107B7C551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57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A81FA-1546-407A-8C86-BB371975B01E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55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D8B7B-218F-4811-878B-E415C451DFC7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75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0D5AE-FF3A-441C-9E0C-95C10CA38A7E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00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3F59F-CC5D-409A-BD8E-D71A7A40C4AD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3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E5DF7-9B7A-48BF-944E-AF330AF60613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4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939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FFFFFF"/>
                </a:solidFill>
              </a:endParaRPr>
            </a:p>
          </p:txBody>
        </p:sp>
        <p:grpSp>
          <p:nvGrpSpPr>
            <p:cNvPr id="5939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939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39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940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940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940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941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941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637D6D-4EAC-4F9F-BA5B-5FC84532FC8E}" type="slidenum">
              <a:rPr 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54141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WordArt 4"/>
          <p:cNvSpPr>
            <a:spLocks noChangeArrowheads="1" noChangeShapeType="1" noTextEdit="1"/>
          </p:cNvSpPr>
          <p:nvPr/>
        </p:nvSpPr>
        <p:spPr bwMode="auto">
          <a:xfrm>
            <a:off x="971550" y="404813"/>
            <a:ext cx="80645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Господарство України</a:t>
            </a:r>
          </a:p>
        </p:txBody>
      </p:sp>
      <p:sp>
        <p:nvSpPr>
          <p:cNvPr id="64517" name="WordArt 5"/>
          <p:cNvSpPr>
            <a:spLocks noChangeArrowheads="1" noChangeShapeType="1" noTextEdit="1"/>
          </p:cNvSpPr>
          <p:nvPr/>
        </p:nvSpPr>
        <p:spPr bwMode="auto">
          <a:xfrm>
            <a:off x="1116013" y="2205038"/>
            <a:ext cx="8027987" cy="3384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i="1" kern="10">
                <a:solidFill>
                  <a:srgbClr val="FFFF66"/>
                </a:solidFill>
                <a:effectLst>
                  <a:prstShdw prst="shdw18" dist="17961" dir="13500000">
                    <a:srgbClr val="FFFF66">
                      <a:gamma/>
                      <a:shade val="60000"/>
                      <a:invGamma/>
                    </a:srgbClr>
                  </a:prstShdw>
                </a:effectLst>
                <a:latin typeface="Georgia"/>
              </a:rPr>
              <a:t>Національно-господарський комплекс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i="1" kern="10">
                <a:solidFill>
                  <a:srgbClr val="FFFF66"/>
                </a:solidFill>
                <a:effectLst>
                  <a:prstShdw prst="shdw18" dist="17961" dir="13500000">
                    <a:srgbClr val="FFFF66">
                      <a:gamma/>
                      <a:shade val="60000"/>
                      <a:invGamma/>
                    </a:srgbClr>
                  </a:prstShdw>
                </a:effectLst>
                <a:latin typeface="Georgia"/>
              </a:rPr>
              <a:t>України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i="1" kern="10">
                <a:solidFill>
                  <a:srgbClr val="FFFF66"/>
                </a:solidFill>
                <a:effectLst>
                  <a:prstShdw prst="shdw18" dist="17961" dir="13500000">
                    <a:srgbClr val="FFFF66">
                      <a:gamma/>
                      <a:shade val="60000"/>
                      <a:invGamma/>
                    </a:srgbClr>
                  </a:prstShdw>
                </a:effectLst>
                <a:latin typeface="Georgia"/>
              </a:rPr>
              <a:t>та його галузева структура</a:t>
            </a:r>
          </a:p>
        </p:txBody>
      </p:sp>
    </p:spTree>
    <p:extLst>
      <p:ext uri="{BB962C8B-B14F-4D97-AF65-F5344CB8AC3E}">
        <p14:creationId xmlns:p14="http://schemas.microsoft.com/office/powerpoint/2010/main" val="841093876"/>
      </p:ext>
    </p:extLst>
  </p:cSld>
  <p:clrMapOvr>
    <a:masterClrMapping/>
  </p:clrMapOvr>
  <p:transition spd="slow" advClick="0" advTm="3000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  <p:bldP spid="645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>
            <a:off x="1187450" y="260350"/>
            <a:ext cx="7705725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kern="10" spc="720"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entury Gothic"/>
              </a:rPr>
              <a:t>Господарська діяльність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042988" y="2133600"/>
            <a:ext cx="338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1116013" y="2708275"/>
            <a:ext cx="3673475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0161" dir="17306097" algn="ctr" rotWithShape="0">
                    <a:srgbClr val="FFFF99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 i="1">
                <a:solidFill>
                  <a:srgbClr val="FF0000"/>
                </a:solidFill>
              </a:rPr>
              <a:t>Натуральне господарство</a:t>
            </a:r>
            <a:endParaRPr lang="ru-RU" b="1" i="1">
              <a:solidFill>
                <a:srgbClr val="FF0000"/>
              </a:solidFill>
            </a:endParaRP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5219700" y="2708275"/>
            <a:ext cx="3673475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 i="1">
                <a:solidFill>
                  <a:srgbClr val="FF0000"/>
                </a:solidFill>
              </a:rPr>
              <a:t>Товарне господарство</a:t>
            </a:r>
            <a:endParaRPr lang="ru-RU" b="1" i="1">
              <a:solidFill>
                <a:srgbClr val="FF0000"/>
              </a:solidFill>
            </a:endParaRP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1116013" y="3429000"/>
            <a:ext cx="3671887" cy="12001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FF0000"/>
                </a:solidFill>
              </a:rPr>
              <a:t>Забезпечення своїх потреб, виготовляючи й творячи матеріальні та духовні цінності й блага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5219700" y="3429000"/>
            <a:ext cx="3671888" cy="12001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FF0000"/>
                </a:solidFill>
              </a:rPr>
              <a:t>Вироблення продукції не лише для власного споживання, а передусім, для обміну чи продажу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65550" name="Rectangle 14"/>
          <p:cNvSpPr>
            <a:spLocks noChangeArrowheads="1"/>
          </p:cNvSpPr>
          <p:nvPr/>
        </p:nvSpPr>
        <p:spPr bwMode="auto">
          <a:xfrm>
            <a:off x="1116013" y="5300663"/>
            <a:ext cx="36718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 anchorCtr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>
                <a:solidFill>
                  <a:srgbClr val="FF0000"/>
                </a:solidFill>
              </a:rPr>
              <a:t>Поділ праці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65551" name="Rectangle 15"/>
          <p:cNvSpPr>
            <a:spLocks noChangeArrowheads="1"/>
          </p:cNvSpPr>
          <p:nvPr/>
        </p:nvSpPr>
        <p:spPr bwMode="auto">
          <a:xfrm>
            <a:off x="5219700" y="5084763"/>
            <a:ext cx="36734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FF0000"/>
                </a:solidFill>
              </a:rPr>
              <a:t>Коли кожен виробляє той продукт, до створення якого в нього є хист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65552" name="AutoShape 16"/>
          <p:cNvSpPr>
            <a:spLocks noChangeArrowheads="1"/>
          </p:cNvSpPr>
          <p:nvPr/>
        </p:nvSpPr>
        <p:spPr bwMode="auto">
          <a:xfrm>
            <a:off x="4859338" y="5516563"/>
            <a:ext cx="288925" cy="142875"/>
          </a:xfrm>
          <a:prstGeom prst="homePlate">
            <a:avLst>
              <a:gd name="adj" fmla="val 26280"/>
            </a:avLst>
          </a:prstGeom>
          <a:solidFill>
            <a:srgbClr val="FF0000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448090"/>
      </p:ext>
    </p:extLst>
  </p:cSld>
  <p:clrMapOvr>
    <a:masterClrMapping/>
  </p:clrMapOvr>
  <p:transition spd="slow" advClick="0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  <p:bldP spid="65546" grpId="0" animBg="1"/>
      <p:bldP spid="65547" grpId="0" animBg="1"/>
      <p:bldP spid="65548" grpId="0" animBg="1"/>
      <p:bldP spid="65549" grpId="0" animBg="1"/>
      <p:bldP spid="65550" grpId="0" animBg="1"/>
      <p:bldP spid="65551" grpId="0" animBg="1"/>
      <p:bldP spid="655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900113" y="2205038"/>
            <a:ext cx="7485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>
                <a:solidFill>
                  <a:srgbClr val="FFFFFF"/>
                </a:solidFill>
              </a:rPr>
              <a:t>Територіальний (географічний) поділ праці –</a:t>
            </a:r>
            <a:endParaRPr lang="ru-RU" sz="2400" b="1">
              <a:solidFill>
                <a:srgbClr val="FFFFFF"/>
              </a:solidFill>
            </a:endParaRP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1116013" y="2997200"/>
            <a:ext cx="784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>
                <a:solidFill>
                  <a:srgbClr val="FFFF66"/>
                </a:solidFill>
                <a:latin typeface="Century Gothic" pitchFamily="34" charset="0"/>
              </a:rPr>
              <a:t>процес спеціалізації територій на випуску певної продукції або наданні певних послуг.</a:t>
            </a:r>
            <a:endParaRPr lang="ru-RU" sz="2000" b="1" i="1">
              <a:solidFill>
                <a:srgbClr val="FFFF66"/>
              </a:solidFill>
              <a:latin typeface="Century Gothic" pitchFamily="34" charset="0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900113" y="4437063"/>
            <a:ext cx="4862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>
                <a:solidFill>
                  <a:srgbClr val="FFFFFF"/>
                </a:solidFill>
              </a:rPr>
              <a:t>Господарська спеціалізація –</a:t>
            </a:r>
            <a:endParaRPr lang="ru-RU" sz="2400" b="1">
              <a:solidFill>
                <a:srgbClr val="FFFFFF"/>
              </a:solidFill>
            </a:endParaRP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3616325" y="32273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042988" y="5157788"/>
            <a:ext cx="750411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000" b="1" i="1">
                <a:solidFill>
                  <a:srgbClr val="FFFF66"/>
                </a:solidFill>
                <a:latin typeface="Century Gothic" pitchFamily="34" charset="0"/>
              </a:rPr>
              <a:t>переважний розвиток тих галузей господарства, для яких на даній території найкращі умови, і значна частина продукції йде на обмін.</a:t>
            </a:r>
          </a:p>
        </p:txBody>
      </p:sp>
    </p:spTree>
    <p:extLst>
      <p:ext uri="{BB962C8B-B14F-4D97-AF65-F5344CB8AC3E}">
        <p14:creationId xmlns:p14="http://schemas.microsoft.com/office/powerpoint/2010/main" val="210658396"/>
      </p:ext>
    </p:extLst>
  </p:cSld>
  <p:clrMapOvr>
    <a:masterClrMapping/>
  </p:clrMapOvr>
  <p:transition spd="slow" advClick="0" advTm="10000">
    <p:comb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" dur="250" autoRev="1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13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16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autoRev="1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autoRev="1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/>
      <p:bldP spid="67591" grpId="0"/>
      <p:bldP spid="675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WordArt 4"/>
          <p:cNvSpPr>
            <a:spLocks noChangeArrowheads="1" noChangeShapeType="1" noTextEdit="1"/>
          </p:cNvSpPr>
          <p:nvPr/>
        </p:nvSpPr>
        <p:spPr bwMode="auto">
          <a:xfrm>
            <a:off x="971550" y="188913"/>
            <a:ext cx="7993063" cy="12239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kern="10" spc="720"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ambria"/>
              </a:rPr>
              <a:t>Національно-господарський комплекс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042988" y="1860550"/>
            <a:ext cx="7921625" cy="1098550"/>
          </a:xfrm>
          <a:prstGeom prst="rect">
            <a:avLst/>
          </a:prstGeom>
          <a:solidFill>
            <a:srgbClr val="0000FF"/>
          </a:solidFill>
          <a:ln w="28575">
            <a:solidFill>
              <a:schemeClr val="accent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FFFF66"/>
                </a:solidFill>
              </a:rPr>
              <a:t>Формування національного господарства, яке в умовах міцної централізованої держави переросло в національний господарський комплекс (НГК), - наслідок процесів поглиблення географічного поділу праці, становлення міцних господарських зв'язків. </a:t>
            </a:r>
            <a:endParaRPr lang="ru-RU" sz="1600">
              <a:solidFill>
                <a:srgbClr val="FFFF66"/>
              </a:solidFill>
            </a:endParaRP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1042988" y="3141663"/>
            <a:ext cx="7921625" cy="4953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>
                <a:solidFill>
                  <a:srgbClr val="FF0000"/>
                </a:solidFill>
              </a:rPr>
              <a:t>Первинні ланки НГК</a:t>
            </a:r>
            <a:r>
              <a:rPr lang="uk-UA">
                <a:solidFill>
                  <a:srgbClr val="FF0000"/>
                </a:solidFill>
              </a:rPr>
              <a:t> 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68615" name="AutoShape 7"/>
          <p:cNvSpPr>
            <a:spLocks noChangeArrowheads="1"/>
          </p:cNvSpPr>
          <p:nvPr/>
        </p:nvSpPr>
        <p:spPr bwMode="auto">
          <a:xfrm>
            <a:off x="2843213" y="3716338"/>
            <a:ext cx="288925" cy="217487"/>
          </a:xfrm>
          <a:prstGeom prst="downArrow">
            <a:avLst>
              <a:gd name="adj1" fmla="val 49454"/>
              <a:gd name="adj2" fmla="val 3127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8616" name="AutoShape 8"/>
          <p:cNvSpPr>
            <a:spLocks noChangeArrowheads="1"/>
          </p:cNvSpPr>
          <p:nvPr/>
        </p:nvSpPr>
        <p:spPr bwMode="auto">
          <a:xfrm>
            <a:off x="6732588" y="3716338"/>
            <a:ext cx="288925" cy="217487"/>
          </a:xfrm>
          <a:prstGeom prst="downArrow">
            <a:avLst>
              <a:gd name="adj1" fmla="val 49454"/>
              <a:gd name="adj2" fmla="val 3127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8618" name="AutoShape 10"/>
          <p:cNvSpPr>
            <a:spLocks noChangeArrowheads="1"/>
          </p:cNvSpPr>
          <p:nvPr/>
        </p:nvSpPr>
        <p:spPr bwMode="auto">
          <a:xfrm>
            <a:off x="1042988" y="4021138"/>
            <a:ext cx="3802062" cy="100488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>
            <a:prstShdw prst="shdw17" dist="17961" dir="2700000">
              <a:srgbClr val="FFFF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54000" rIns="5400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>
                <a:solidFill>
                  <a:srgbClr val="FF0000"/>
                </a:solidFill>
              </a:rPr>
              <a:t>Підприємства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FF0000"/>
                </a:solidFill>
              </a:rPr>
              <a:t>(заводи, фабрики, шахти), що виробляють певну продукцію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68619" name="AutoShape 11"/>
          <p:cNvSpPr>
            <a:spLocks noChangeArrowheads="1"/>
          </p:cNvSpPr>
          <p:nvPr/>
        </p:nvSpPr>
        <p:spPr bwMode="auto">
          <a:xfrm>
            <a:off x="5019675" y="4021138"/>
            <a:ext cx="4002088" cy="100488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>
            <a:prstShdw prst="shdw17" dist="17961" dir="2700000">
              <a:srgbClr val="FFFF99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54000" rIns="5400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>
                <a:solidFill>
                  <a:srgbClr val="FF0000"/>
                </a:solidFill>
              </a:rPr>
              <a:t>Установи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FF0000"/>
                </a:solidFill>
              </a:rPr>
              <a:t>(лікарні, школи, театри, магазини), що надають різноманітні послуги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900113" y="5300663"/>
            <a:ext cx="8135937" cy="1247775"/>
          </a:xfrm>
          <a:prstGeom prst="rect">
            <a:avLst/>
          </a:prstGeom>
          <a:solidFill>
            <a:srgbClr val="0000FF"/>
          </a:solidFill>
          <a:ln w="57150" cap="rnd">
            <a:solidFill>
              <a:schemeClr val="accent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b="1">
                <a:solidFill>
                  <a:srgbClr val="FF0000"/>
                </a:solidFill>
              </a:rPr>
              <a:t>Національно-господарський комплекс</a:t>
            </a:r>
            <a:r>
              <a:rPr lang="uk-UA">
                <a:solidFill>
                  <a:srgbClr val="FFFF66"/>
                </a:solidFill>
              </a:rPr>
              <a:t> – це поєднання підприємств і установ у межах території країни, які покликані задовольняти матеріальні й духовні потреби населення держави, виробляючи товари і надаючи послуги</a:t>
            </a:r>
            <a:endParaRPr lang="ru-RU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273119"/>
      </p:ext>
    </p:extLst>
  </p:cSld>
  <p:clrMapOvr>
    <a:masterClrMapping/>
  </p:clrMapOvr>
  <p:transition spd="slow" advClick="0" advTm="15000">
    <p:comb dir="vert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  <p:bldP spid="68613" grpId="0" animBg="1"/>
      <p:bldP spid="68614" grpId="0" animBg="1"/>
      <p:bldP spid="68615" grpId="0" animBg="1"/>
      <p:bldP spid="68616" grpId="0" animBg="1"/>
      <p:bldP spid="68618" grpId="0" animBg="1"/>
      <p:bldP spid="68619" grpId="0" animBg="1"/>
      <p:bldP spid="68620" grpId="0" animBg="1"/>
    </p:bldLst>
  </p:timing>
</p:sld>
</file>

<file path=ppt/theme/theme1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192</Words>
  <Application>Microsoft Office PowerPoint</Application>
  <PresentationFormat>Экран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Сумерки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В.</dc:creator>
  <cp:lastModifiedBy>Светлана В.</cp:lastModifiedBy>
  <cp:revision>1</cp:revision>
  <dcterms:created xsi:type="dcterms:W3CDTF">2013-03-24T17:07:44Z</dcterms:created>
  <dcterms:modified xsi:type="dcterms:W3CDTF">2013-03-24T17:09:17Z</dcterms:modified>
</cp:coreProperties>
</file>