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8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2" r:id="rId14"/>
    <p:sldId id="273" r:id="rId15"/>
    <p:sldId id="274" r:id="rId16"/>
    <p:sldId id="275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26" autoAdjust="0"/>
    <p:restoredTop sz="94660"/>
  </p:normalViewPr>
  <p:slideViewPr>
    <p:cSldViewPr>
      <p:cViewPr>
        <p:scale>
          <a:sx n="70" d="100"/>
          <a:sy n="70" d="100"/>
        </p:scale>
        <p:origin x="-1548" y="-4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D49871-4935-4C81-A4BC-0B4136C5C6E1}" type="datetimeFigureOut">
              <a:rPr lang="ru-RU" smtClean="0"/>
              <a:t>19.04.2016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A1251-9768-4684-AA59-AC4A1A9505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062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A1251-9768-4684-AA59-AC4A1A9505D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596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A1251-9768-4684-AA59-AC4A1A9505D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153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51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209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459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210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451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919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193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726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147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88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504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390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0%D0%B3%D0%B5%D0%BD%D1%82%D1%81%D1%82%D0%B2%D0%BE_%D0%BF%D0%B5%D1%80%D0%B5%D0%B4%D0%BE%D0%B2%D0%B8%D1%85_%D0%BE%D0%B1%D0%BE%D1%80%D0%BE%D0%BD%D0%BD%D0%B8%D1%85_%D0%B4%D0%BE%D1%81%D0%BB%D1%96%D0%B4%D0%BD%D0%B8%D1%86%D1%8C%D0%BA%D0%B8%D1%85_%D0%BF%D1%80%D0%BE%D0%B5%D0%BA%D1%82%D1%96%D0%B2_%D0%A1%D0%A8%D0%90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8032" y="2492896"/>
            <a:ext cx="7916416" cy="2232248"/>
          </a:xfrm>
        </p:spPr>
        <p:txBody>
          <a:bodyPr>
            <a:noAutofit/>
          </a:bodyPr>
          <a:lstStyle/>
          <a:p>
            <a:pPr algn="ctr"/>
            <a:r>
              <a:rPr lang="uk-UA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Історія виникнення </a:t>
            </a:r>
            <a:r>
              <a:rPr lang="uk-UA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Інтернету</a:t>
            </a:r>
            <a:endParaRPr lang="ru-RU" sz="7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41" b="11960"/>
          <a:stretch/>
        </p:blipFill>
        <p:spPr bwMode="auto">
          <a:xfrm>
            <a:off x="25929" y="21222"/>
            <a:ext cx="9092143" cy="2183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5922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1989 народилась </a:t>
            </a:r>
            <a:r>
              <a:rPr lang="ru-RU" dirty="0" err="1">
                <a:solidFill>
                  <a:schemeClr val="bg1"/>
                </a:solidFill>
              </a:rPr>
              <a:t>концепція</a:t>
            </a:r>
            <a:r>
              <a:rPr lang="ru-RU" dirty="0">
                <a:solidFill>
                  <a:schemeClr val="bg1"/>
                </a:solidFill>
              </a:rPr>
              <a:t> тенет, яку  </a:t>
            </a:r>
            <a:r>
              <a:rPr lang="ru-RU" dirty="0" err="1">
                <a:solidFill>
                  <a:schemeClr val="bg1"/>
                </a:solidFill>
              </a:rPr>
              <a:t>запропонував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знаменитий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британський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вчений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Тім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Бернерс-Лі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він</a:t>
            </a:r>
            <a:r>
              <a:rPr lang="ru-RU" dirty="0">
                <a:solidFill>
                  <a:schemeClr val="bg1"/>
                </a:solidFill>
              </a:rPr>
              <a:t> же </a:t>
            </a:r>
            <a:r>
              <a:rPr lang="ru-RU" dirty="0" err="1">
                <a:solidFill>
                  <a:schemeClr val="bg1"/>
                </a:solidFill>
              </a:rPr>
              <a:t>протягом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двох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років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розробляв</a:t>
            </a:r>
            <a:r>
              <a:rPr lang="ru-RU" dirty="0">
                <a:solidFill>
                  <a:schemeClr val="bg1"/>
                </a:solidFill>
              </a:rPr>
              <a:t> протокол HTTP, </a:t>
            </a:r>
            <a:r>
              <a:rPr lang="ru-RU" dirty="0" err="1">
                <a:solidFill>
                  <a:schemeClr val="bg1"/>
                </a:solidFill>
              </a:rPr>
              <a:t>мову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гіпертекстової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розмітки</a:t>
            </a:r>
            <a:r>
              <a:rPr lang="ru-RU" dirty="0">
                <a:solidFill>
                  <a:schemeClr val="bg1"/>
                </a:solidFill>
              </a:rPr>
              <a:t> HTML та </a:t>
            </a:r>
            <a:r>
              <a:rPr lang="ru-RU" dirty="0" err="1">
                <a:solidFill>
                  <a:schemeClr val="bg1"/>
                </a:solidFill>
              </a:rPr>
              <a:t>ідентифікатори</a:t>
            </a:r>
            <a:r>
              <a:rPr lang="ru-RU" dirty="0">
                <a:solidFill>
                  <a:schemeClr val="bg1"/>
                </a:solidFill>
              </a:rPr>
              <a:t> URI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263670"/>
            <a:ext cx="4109442" cy="3303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573016"/>
            <a:ext cx="3024336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1"/>
            <a:ext cx="8229600" cy="2160240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У 1990 </a:t>
            </a:r>
            <a:r>
              <a:rPr lang="ru-RU" dirty="0" err="1">
                <a:solidFill>
                  <a:schemeClr val="bg1"/>
                </a:solidFill>
              </a:rPr>
              <a:t>році</a:t>
            </a:r>
            <a:r>
              <a:rPr lang="ru-RU" dirty="0">
                <a:solidFill>
                  <a:schemeClr val="bg1"/>
                </a:solidFill>
              </a:rPr>
              <a:t> мережа ARPANET </a:t>
            </a:r>
            <a:r>
              <a:rPr lang="ru-RU" dirty="0" err="1">
                <a:solidFill>
                  <a:schemeClr val="bg1"/>
                </a:solidFill>
              </a:rPr>
              <a:t>припинила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своє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існування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програвши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конкуренцію</a:t>
            </a:r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dirty="0" err="1">
                <a:solidFill>
                  <a:schemeClr val="bg1"/>
                </a:solidFill>
              </a:rPr>
              <a:t>NSFNet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Тоді</a:t>
            </a:r>
            <a:r>
              <a:rPr lang="ru-RU" dirty="0">
                <a:solidFill>
                  <a:schemeClr val="bg1"/>
                </a:solidFill>
              </a:rPr>
              <a:t> ж </a:t>
            </a:r>
            <a:r>
              <a:rPr lang="ru-RU" dirty="0" err="1">
                <a:solidFill>
                  <a:schemeClr val="bg1"/>
                </a:solidFill>
              </a:rPr>
              <a:t>було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зафіксовано</a:t>
            </a:r>
            <a:r>
              <a:rPr lang="ru-RU" dirty="0">
                <a:solidFill>
                  <a:schemeClr val="bg1"/>
                </a:solidFill>
              </a:rPr>
              <a:t> перше </a:t>
            </a:r>
            <a:r>
              <a:rPr lang="ru-RU" dirty="0" err="1">
                <a:solidFill>
                  <a:schemeClr val="bg1"/>
                </a:solidFill>
              </a:rPr>
              <a:t>підключення</a:t>
            </a:r>
            <a:r>
              <a:rPr lang="ru-RU" dirty="0">
                <a:solidFill>
                  <a:schemeClr val="bg1"/>
                </a:solidFill>
              </a:rPr>
              <a:t> до </a:t>
            </a:r>
            <a:r>
              <a:rPr lang="ru-RU" dirty="0" err="1">
                <a:solidFill>
                  <a:schemeClr val="bg1"/>
                </a:solidFill>
              </a:rPr>
              <a:t>Інтернету</a:t>
            </a:r>
            <a:r>
              <a:rPr lang="ru-RU" dirty="0">
                <a:solidFill>
                  <a:schemeClr val="bg1"/>
                </a:solidFill>
              </a:rPr>
              <a:t> телефонною </a:t>
            </a:r>
            <a:r>
              <a:rPr lang="ru-RU" dirty="0" err="1" smtClean="0">
                <a:solidFill>
                  <a:schemeClr val="bg1"/>
                </a:solidFill>
              </a:rPr>
              <a:t>лінією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20" y="2708920"/>
            <a:ext cx="6840760" cy="3474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31229"/>
            <a:ext cx="8694504" cy="2221707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1993 </a:t>
            </a:r>
            <a:r>
              <a:rPr lang="ru-RU" dirty="0" err="1">
                <a:solidFill>
                  <a:schemeClr val="bg1"/>
                </a:solidFill>
              </a:rPr>
              <a:t>році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з'явився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знаменитий</a:t>
            </a:r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dirty="0" smtClean="0">
                <a:solidFill>
                  <a:schemeClr val="bg1"/>
                </a:solidFill>
              </a:rPr>
              <a:t>Веб браузер (англ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web-browser</a:t>
            </a:r>
            <a:r>
              <a:rPr lang="ru-RU" dirty="0">
                <a:solidFill>
                  <a:schemeClr val="bg1"/>
                </a:solidFill>
              </a:rPr>
              <a:t>) NCSA </a:t>
            </a:r>
            <a:r>
              <a:rPr lang="ru-RU" dirty="0" err="1">
                <a:solidFill>
                  <a:schemeClr val="bg1"/>
                </a:solidFill>
              </a:rPr>
              <a:t>Mosaic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Всесвітня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павутина</a:t>
            </a:r>
            <a:r>
              <a:rPr lang="ru-RU" dirty="0">
                <a:solidFill>
                  <a:schemeClr val="bg1"/>
                </a:solidFill>
              </a:rPr>
              <a:t> ставала </a:t>
            </a:r>
            <a:r>
              <a:rPr lang="ru-RU" dirty="0" err="1" smtClean="0">
                <a:solidFill>
                  <a:schemeClr val="bg1"/>
                </a:solidFill>
              </a:rPr>
              <a:t>дедалі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популярнішою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041" y="2276872"/>
            <a:ext cx="2863439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6872"/>
            <a:ext cx="5664630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199" y="476672"/>
            <a:ext cx="8372901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1995 </a:t>
            </a:r>
            <a:r>
              <a:rPr lang="ru-RU" dirty="0" err="1">
                <a:solidFill>
                  <a:schemeClr val="bg1"/>
                </a:solidFill>
              </a:rPr>
              <a:t>рік</a:t>
            </a:r>
            <a:r>
              <a:rPr lang="ru-RU" dirty="0">
                <a:solidFill>
                  <a:schemeClr val="bg1"/>
                </a:solidFill>
              </a:rPr>
              <a:t> тенета стали </a:t>
            </a:r>
            <a:r>
              <a:rPr lang="ru-RU" dirty="0" err="1">
                <a:solidFill>
                  <a:schemeClr val="bg1"/>
                </a:solidFill>
              </a:rPr>
              <a:t>основним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постачальником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інформації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 err="1">
                <a:solidFill>
                  <a:schemeClr val="bg1"/>
                </a:solidFill>
              </a:rPr>
              <a:t>Інтернеті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обігнавши</a:t>
            </a:r>
            <a:r>
              <a:rPr lang="ru-RU" dirty="0">
                <a:solidFill>
                  <a:schemeClr val="bg1"/>
                </a:solidFill>
              </a:rPr>
              <a:t> за </a:t>
            </a:r>
            <a:r>
              <a:rPr lang="ru-RU" dirty="0" err="1">
                <a:solidFill>
                  <a:schemeClr val="bg1"/>
                </a:solidFill>
              </a:rPr>
              <a:t>обсягом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трафіку</a:t>
            </a:r>
            <a:r>
              <a:rPr lang="ru-RU" dirty="0">
                <a:solidFill>
                  <a:schemeClr val="bg1"/>
                </a:solidFill>
              </a:rPr>
              <a:t> протокол </a:t>
            </a:r>
            <a:r>
              <a:rPr lang="ru-RU" dirty="0" err="1">
                <a:solidFill>
                  <a:schemeClr val="bg1"/>
                </a:solidFill>
              </a:rPr>
              <a:t>передачі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файлів</a:t>
            </a:r>
            <a:r>
              <a:rPr lang="ru-RU" dirty="0">
                <a:solidFill>
                  <a:schemeClr val="bg1"/>
                </a:solidFill>
              </a:rPr>
              <a:t> FTP; </a:t>
            </a:r>
            <a:r>
              <a:rPr lang="ru-RU" dirty="0" err="1">
                <a:solidFill>
                  <a:schemeClr val="bg1"/>
                </a:solidFill>
              </a:rPr>
              <a:t>було</a:t>
            </a:r>
            <a:r>
              <a:rPr lang="ru-RU" dirty="0">
                <a:solidFill>
                  <a:schemeClr val="bg1"/>
                </a:solidFill>
              </a:rPr>
              <a:t> сформовано WWW. </a:t>
            </a:r>
            <a:r>
              <a:rPr lang="ru-RU" dirty="0" err="1">
                <a:solidFill>
                  <a:schemeClr val="bg1"/>
                </a:solidFill>
              </a:rPr>
              <a:t>Можна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сказати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тенета </a:t>
            </a:r>
            <a:r>
              <a:rPr lang="ru-RU" dirty="0" err="1">
                <a:solidFill>
                  <a:schemeClr val="bg1"/>
                </a:solidFill>
              </a:rPr>
              <a:t>перетворили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Інтернет</a:t>
            </a:r>
            <a:r>
              <a:rPr lang="ru-RU" dirty="0">
                <a:solidFill>
                  <a:schemeClr val="bg1"/>
                </a:solidFill>
              </a:rPr>
              <a:t> і створили </a:t>
            </a:r>
            <a:r>
              <a:rPr lang="ru-RU" dirty="0" err="1">
                <a:solidFill>
                  <a:schemeClr val="bg1"/>
                </a:solidFill>
              </a:rPr>
              <a:t>його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сучасний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вигляд</a:t>
            </a:r>
            <a:r>
              <a:rPr lang="ru-RU" dirty="0">
                <a:solidFill>
                  <a:schemeClr val="bg1"/>
                </a:solidFill>
              </a:rPr>
              <a:t>. З 1996 року </a:t>
            </a:r>
            <a:r>
              <a:rPr lang="ru-RU" dirty="0" err="1">
                <a:solidFill>
                  <a:schemeClr val="bg1"/>
                </a:solidFill>
              </a:rPr>
              <a:t>Всесвітнє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павутиння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майже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повністю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підмінило</a:t>
            </a:r>
            <a:r>
              <a:rPr lang="ru-RU" dirty="0">
                <a:solidFill>
                  <a:schemeClr val="bg1"/>
                </a:solidFill>
              </a:rPr>
              <a:t> собою </a:t>
            </a:r>
            <a:r>
              <a:rPr lang="ru-RU" dirty="0" err="1">
                <a:solidFill>
                  <a:schemeClr val="bg1"/>
                </a:solidFill>
              </a:rPr>
              <a:t>поняття</a:t>
            </a:r>
            <a:r>
              <a:rPr lang="ru-RU" dirty="0">
                <a:solidFill>
                  <a:schemeClr val="bg1"/>
                </a:solidFill>
              </a:rPr>
              <a:t> «</a:t>
            </a:r>
            <a:r>
              <a:rPr lang="ru-RU" dirty="0" err="1">
                <a:solidFill>
                  <a:schemeClr val="bg1"/>
                </a:solidFill>
              </a:rPr>
              <a:t>Інтернет</a:t>
            </a:r>
            <a:r>
              <a:rPr lang="ru-RU" dirty="0" smtClean="0">
                <a:solidFill>
                  <a:schemeClr val="bg1"/>
                </a:solidFill>
              </a:rPr>
              <a:t>».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86" y="4437112"/>
            <a:ext cx="6403429" cy="2178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559221"/>
            <a:ext cx="8229600" cy="265375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До </a:t>
            </a:r>
            <a:r>
              <a:rPr lang="ru-RU" dirty="0">
                <a:solidFill>
                  <a:schemeClr val="bg1"/>
                </a:solidFill>
              </a:rPr>
              <a:t>1997 року в </a:t>
            </a:r>
            <a:r>
              <a:rPr lang="ru-RU" dirty="0" err="1">
                <a:solidFill>
                  <a:schemeClr val="bg1"/>
                </a:solidFill>
              </a:rPr>
              <a:t>Інтернеті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нараховувалось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близько</a:t>
            </a:r>
            <a:r>
              <a:rPr lang="ru-RU" dirty="0">
                <a:solidFill>
                  <a:schemeClr val="bg1"/>
                </a:solidFill>
              </a:rPr>
              <a:t> 10 </a:t>
            </a:r>
            <a:r>
              <a:rPr lang="ru-RU" dirty="0" err="1">
                <a:solidFill>
                  <a:schemeClr val="bg1"/>
                </a:solidFill>
              </a:rPr>
              <a:t>мільйонів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комп'ютерів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було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зареєстровано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більше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мільйона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доменних</a:t>
            </a:r>
            <a:r>
              <a:rPr lang="ru-RU" dirty="0">
                <a:solidFill>
                  <a:schemeClr val="bg1"/>
                </a:solidFill>
              </a:rPr>
              <a:t> назв. </a:t>
            </a:r>
            <a:r>
              <a:rPr lang="ru-RU" dirty="0" err="1">
                <a:solidFill>
                  <a:schemeClr val="bg1"/>
                </a:solidFill>
              </a:rPr>
              <a:t>Інтернет</a:t>
            </a:r>
            <a:r>
              <a:rPr lang="ru-RU" dirty="0">
                <a:solidFill>
                  <a:schemeClr val="bg1"/>
                </a:solidFill>
              </a:rPr>
              <a:t> став </a:t>
            </a:r>
            <a:r>
              <a:rPr lang="ru-RU" dirty="0" err="1">
                <a:solidFill>
                  <a:schemeClr val="bg1"/>
                </a:solidFill>
              </a:rPr>
              <a:t>дуже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популярним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засобом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обміну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інформацією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535" y="3201455"/>
            <a:ext cx="5806931" cy="325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764705"/>
            <a:ext cx="8229600" cy="1656184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У 2000 р. </a:t>
            </a:r>
            <a:r>
              <a:rPr lang="ru-RU" dirty="0" err="1">
                <a:solidFill>
                  <a:schemeClr val="bg1"/>
                </a:solidFill>
              </a:rPr>
              <a:t>нараховувалося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близько</a:t>
            </a:r>
            <a:r>
              <a:rPr lang="ru-RU" dirty="0">
                <a:solidFill>
                  <a:schemeClr val="bg1"/>
                </a:solidFill>
              </a:rPr>
              <a:t> 327 млн </a:t>
            </a:r>
            <a:r>
              <a:rPr lang="ru-RU" dirty="0" err="1">
                <a:solidFill>
                  <a:schemeClr val="bg1"/>
                </a:solidFill>
              </a:rPr>
              <a:t>користувачів</a:t>
            </a:r>
            <a:r>
              <a:rPr lang="ru-RU" dirty="0">
                <a:solidFill>
                  <a:schemeClr val="bg1"/>
                </a:solidFill>
              </a:rPr>
              <a:t>, з них </a:t>
            </a:r>
            <a:r>
              <a:rPr lang="ru-RU" dirty="0" err="1">
                <a:solidFill>
                  <a:schemeClr val="bg1"/>
                </a:solidFill>
              </a:rPr>
              <a:t>тільки</a:t>
            </a:r>
            <a:r>
              <a:rPr lang="ru-RU" dirty="0">
                <a:solidFill>
                  <a:schemeClr val="bg1"/>
                </a:solidFill>
              </a:rPr>
              <a:t> в США </a:t>
            </a:r>
            <a:r>
              <a:rPr lang="ru-RU" dirty="0" err="1">
                <a:solidFill>
                  <a:schemeClr val="bg1"/>
                </a:solidFill>
              </a:rPr>
              <a:t>чисельність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перевищувала</a:t>
            </a:r>
            <a:r>
              <a:rPr lang="ru-RU" dirty="0">
                <a:solidFill>
                  <a:schemeClr val="bg1"/>
                </a:solidFill>
              </a:rPr>
              <a:t> 100 млн </a:t>
            </a:r>
            <a:r>
              <a:rPr lang="ru-RU" dirty="0" err="1">
                <a:solidFill>
                  <a:schemeClr val="bg1"/>
                </a:solidFill>
              </a:rPr>
              <a:t>чоловік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096" y="2585736"/>
            <a:ext cx="6491808" cy="3728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692697"/>
            <a:ext cx="8229600" cy="2592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У</a:t>
            </a:r>
            <a:r>
              <a:rPr lang="ru-RU" dirty="0">
                <a:solidFill>
                  <a:schemeClr val="bg1"/>
                </a:solidFill>
              </a:rPr>
              <a:t> 2004 р. </a:t>
            </a:r>
            <a:r>
              <a:rPr lang="ru-RU" dirty="0" err="1">
                <a:solidFill>
                  <a:schemeClr val="bg1"/>
                </a:solidFill>
              </a:rPr>
              <a:t>Інтернет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нараховував</a:t>
            </a:r>
            <a:r>
              <a:rPr lang="ru-RU" dirty="0">
                <a:solidFill>
                  <a:schemeClr val="bg1"/>
                </a:solidFill>
              </a:rPr>
              <a:t> 700 млн </a:t>
            </a:r>
            <a:r>
              <a:rPr lang="ru-RU" dirty="0" err="1">
                <a:solidFill>
                  <a:schemeClr val="bg1"/>
                </a:solidFill>
              </a:rPr>
              <a:t>користувачів</a:t>
            </a:r>
            <a:r>
              <a:rPr lang="ru-RU" dirty="0">
                <a:solidFill>
                  <a:schemeClr val="bg1"/>
                </a:solidFill>
              </a:rPr>
              <a:t>, і </a:t>
            </a:r>
            <a:r>
              <a:rPr lang="ru-RU" dirty="0" err="1">
                <a:solidFill>
                  <a:schemeClr val="bg1"/>
                </a:solidFill>
              </a:rPr>
              <a:t>найближчим</a:t>
            </a:r>
            <a:r>
              <a:rPr lang="ru-RU" dirty="0">
                <a:solidFill>
                  <a:schemeClr val="bg1"/>
                </a:solidFill>
              </a:rPr>
              <a:t> часом </a:t>
            </a:r>
            <a:r>
              <a:rPr lang="ru-RU" dirty="0" err="1">
                <a:solidFill>
                  <a:schemeClr val="bg1"/>
                </a:solidFill>
              </a:rPr>
              <a:t>їхня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кількість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зросте</a:t>
            </a:r>
            <a:r>
              <a:rPr lang="ru-RU" dirty="0">
                <a:solidFill>
                  <a:schemeClr val="bg1"/>
                </a:solidFill>
              </a:rPr>
              <a:t> до 1 млрд. Число </a:t>
            </a:r>
            <a:r>
              <a:rPr lang="ru-RU" dirty="0" err="1">
                <a:solidFill>
                  <a:schemeClr val="bg1"/>
                </a:solidFill>
              </a:rPr>
              <a:t>сайтів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складало</a:t>
            </a:r>
            <a:r>
              <a:rPr lang="ru-RU" dirty="0">
                <a:solidFill>
                  <a:schemeClr val="bg1"/>
                </a:solidFill>
              </a:rPr>
              <a:t> в 1993 р. 26 тис., </a:t>
            </a:r>
            <a:r>
              <a:rPr lang="ru-RU" dirty="0" err="1">
                <a:solidFill>
                  <a:schemeClr val="bg1"/>
                </a:solidFill>
              </a:rPr>
              <a:t>сьогодні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перевищує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5 млн.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292" y="2793263"/>
            <a:ext cx="3985188" cy="2651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20" y="3423962"/>
            <a:ext cx="4279592" cy="3029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04665"/>
            <a:ext cx="8229600" cy="244827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400" dirty="0" smtClean="0">
                <a:solidFill>
                  <a:schemeClr val="bg1"/>
                </a:solidFill>
              </a:rPr>
              <a:t>5 </a:t>
            </a:r>
            <a:r>
              <a:rPr lang="ru-RU" sz="4400" dirty="0" err="1" smtClean="0">
                <a:solidFill>
                  <a:schemeClr val="bg1"/>
                </a:solidFill>
              </a:rPr>
              <a:t>січня</a:t>
            </a:r>
            <a:r>
              <a:rPr lang="ru-RU" sz="4400" dirty="0" smtClean="0">
                <a:solidFill>
                  <a:schemeClr val="bg1"/>
                </a:solidFill>
              </a:rPr>
              <a:t> 2011 року </a:t>
            </a:r>
            <a:r>
              <a:rPr lang="ru-RU" sz="4400" dirty="0" err="1" smtClean="0">
                <a:solidFill>
                  <a:schemeClr val="bg1"/>
                </a:solidFill>
              </a:rPr>
              <a:t>кількість</a:t>
            </a:r>
            <a:r>
              <a:rPr lang="ru-RU" sz="4400" dirty="0" smtClean="0">
                <a:solidFill>
                  <a:schemeClr val="bg1"/>
                </a:solidFill>
              </a:rPr>
              <a:t> </a:t>
            </a:r>
            <a:r>
              <a:rPr lang="ru-RU" sz="4400" dirty="0" err="1" smtClean="0">
                <a:solidFill>
                  <a:schemeClr val="bg1"/>
                </a:solidFill>
              </a:rPr>
              <a:t>інтернет-користувачів</a:t>
            </a:r>
            <a:r>
              <a:rPr lang="ru-RU" sz="4400" dirty="0" smtClean="0">
                <a:solidFill>
                  <a:schemeClr val="bg1"/>
                </a:solidFill>
              </a:rPr>
              <a:t> у </a:t>
            </a:r>
            <a:r>
              <a:rPr lang="ru-RU" sz="4400" dirty="0" err="1" smtClean="0">
                <a:solidFill>
                  <a:schemeClr val="bg1"/>
                </a:solidFill>
              </a:rPr>
              <a:t>світі</a:t>
            </a:r>
            <a:r>
              <a:rPr lang="ru-RU" sz="4400" dirty="0" smtClean="0">
                <a:solidFill>
                  <a:schemeClr val="bg1"/>
                </a:solidFill>
              </a:rPr>
              <a:t> </a:t>
            </a:r>
            <a:r>
              <a:rPr lang="ru-RU" sz="4400" dirty="0" err="1" smtClean="0">
                <a:solidFill>
                  <a:schemeClr val="bg1"/>
                </a:solidFill>
              </a:rPr>
              <a:t>сягнула</a:t>
            </a:r>
            <a:r>
              <a:rPr lang="ru-RU" sz="4400" dirty="0" smtClean="0">
                <a:solidFill>
                  <a:schemeClr val="bg1"/>
                </a:solidFill>
              </a:rPr>
              <a:t> 2 </a:t>
            </a:r>
            <a:r>
              <a:rPr lang="ru-RU" sz="4400" dirty="0" err="1" smtClean="0">
                <a:solidFill>
                  <a:schemeClr val="bg1"/>
                </a:solidFill>
              </a:rPr>
              <a:t>мільярдів</a:t>
            </a:r>
            <a:r>
              <a:rPr lang="ru-RU" sz="4400" dirty="0" smtClean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571217"/>
            <a:ext cx="4186058" cy="2480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71217"/>
            <a:ext cx="3785046" cy="2518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100" y="4093551"/>
            <a:ext cx="4104456" cy="2731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Мережа мереж</a:t>
            </a:r>
            <a:endParaRPr lang="ru-RU" sz="6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Інтернет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—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всесвітня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система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взаємосполучених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комп'ютерних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мереж,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базуються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 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комплекті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Інтернет-протоколів</a:t>
            </a:r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Інтернет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складається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мільйонів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локальних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глобальних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приватних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публічних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академічних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ділових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урядових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мереж,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пов'язаних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собою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використанням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різноманітних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дротових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оптичних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бездротових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технологій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1962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рік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Джозеф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Ліклайдер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(1915-1990),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керівник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Агенства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передових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tooltip="Агентство передових оборонних дослідницьких проектів США"/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дослідницьких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проектів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США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висловив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ідею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Всесвітньої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комп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'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ютерної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мережі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852" y="2780928"/>
            <a:ext cx="2664296" cy="373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1969 </a:t>
            </a:r>
            <a:r>
              <a:rPr lang="ru-RU" dirty="0" err="1">
                <a:solidFill>
                  <a:schemeClr val="bg1"/>
                </a:solidFill>
              </a:rPr>
              <a:t>рік</a:t>
            </a:r>
            <a:r>
              <a:rPr lang="ru-RU" dirty="0">
                <a:solidFill>
                  <a:schemeClr val="bg1"/>
                </a:solidFill>
              </a:rPr>
              <a:t>  </a:t>
            </a:r>
            <a:r>
              <a:rPr lang="ru-RU" dirty="0" err="1">
                <a:solidFill>
                  <a:schemeClr val="bg1"/>
                </a:solidFill>
              </a:rPr>
              <a:t>Міністерство</a:t>
            </a:r>
            <a:r>
              <a:rPr lang="ru-RU" dirty="0">
                <a:solidFill>
                  <a:schemeClr val="bg1"/>
                </a:solidFill>
              </a:rPr>
              <a:t> оборони США </a:t>
            </a:r>
            <a:r>
              <a:rPr lang="ru-RU" dirty="0" err="1">
                <a:solidFill>
                  <a:schemeClr val="bg1"/>
                </a:solidFill>
              </a:rPr>
              <a:t>започаткувало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розробку</a:t>
            </a:r>
            <a:r>
              <a:rPr lang="ru-RU" dirty="0">
                <a:solidFill>
                  <a:schemeClr val="bg1"/>
                </a:solidFill>
              </a:rPr>
              <a:t> проекту, </a:t>
            </a:r>
            <a:r>
              <a:rPr lang="ru-RU" dirty="0" err="1">
                <a:solidFill>
                  <a:schemeClr val="bg1"/>
                </a:solidFill>
              </a:rPr>
              <a:t>котрий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мав</a:t>
            </a:r>
            <a:r>
              <a:rPr lang="ru-RU" dirty="0">
                <a:solidFill>
                  <a:schemeClr val="bg1"/>
                </a:solidFill>
              </a:rPr>
              <a:t> на </a:t>
            </a:r>
            <a:r>
              <a:rPr lang="ru-RU" dirty="0" err="1">
                <a:solidFill>
                  <a:schemeClr val="bg1"/>
                </a:solidFill>
              </a:rPr>
              <a:t>меті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створення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надійної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системи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передачі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інформації</a:t>
            </a:r>
            <a:r>
              <a:rPr lang="ru-RU" dirty="0">
                <a:solidFill>
                  <a:schemeClr val="bg1"/>
                </a:solidFill>
              </a:rPr>
              <a:t> на </a:t>
            </a:r>
            <a:r>
              <a:rPr lang="ru-RU" dirty="0" err="1">
                <a:solidFill>
                  <a:schemeClr val="bg1"/>
                </a:solidFill>
              </a:rPr>
              <a:t>випадок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війни</a:t>
            </a:r>
            <a:r>
              <a:rPr lang="ru-RU" dirty="0">
                <a:solidFill>
                  <a:schemeClr val="bg1"/>
                </a:solidFill>
              </a:rPr>
              <a:t>. Агентство </a:t>
            </a:r>
            <a:r>
              <a:rPr lang="ru-RU" dirty="0" err="1">
                <a:solidFill>
                  <a:schemeClr val="bg1"/>
                </a:solidFill>
              </a:rPr>
              <a:t>запропонувало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розробити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для </a:t>
            </a:r>
            <a:r>
              <a:rPr lang="ru-RU" dirty="0" err="1" smtClean="0">
                <a:solidFill>
                  <a:schemeClr val="bg1"/>
                </a:solidFill>
              </a:rPr>
              <a:t>цього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комп'ютерну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мережу. </a:t>
            </a:r>
            <a:r>
              <a:rPr lang="ru-RU" dirty="0" err="1" smtClean="0">
                <a:solidFill>
                  <a:schemeClr val="bg1"/>
                </a:solidFill>
              </a:rPr>
              <a:t>Ця</a:t>
            </a:r>
            <a:r>
              <a:rPr lang="ru-RU" dirty="0" smtClean="0">
                <a:solidFill>
                  <a:schemeClr val="bg1"/>
                </a:solidFill>
              </a:rPr>
              <a:t> мережа </a:t>
            </a:r>
            <a:r>
              <a:rPr lang="ru-RU" dirty="0" err="1" smtClean="0">
                <a:solidFill>
                  <a:schemeClr val="bg1"/>
                </a:solidFill>
              </a:rPr>
              <a:t>була</a:t>
            </a:r>
            <a:r>
              <a:rPr lang="ru-RU" dirty="0" smtClean="0">
                <a:solidFill>
                  <a:schemeClr val="bg1"/>
                </a:solidFill>
              </a:rPr>
              <a:t> названа </a:t>
            </a:r>
            <a:r>
              <a:rPr lang="en-US" dirty="0" smtClean="0">
                <a:solidFill>
                  <a:schemeClr val="bg1"/>
                </a:solidFill>
              </a:rPr>
              <a:t>ARPANET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45488"/>
            <a:ext cx="3984556" cy="318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033432"/>
            <a:ext cx="4286250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982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Перший сервер ARPANET </a:t>
            </a:r>
            <a:r>
              <a:rPr lang="ru-RU" sz="2800" dirty="0" err="1" smtClean="0">
                <a:solidFill>
                  <a:schemeClr val="bg1"/>
                </a:solidFill>
              </a:rPr>
              <a:t>було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встановлено</a:t>
            </a:r>
            <a:r>
              <a:rPr lang="ru-RU" sz="2800" dirty="0" smtClean="0">
                <a:solidFill>
                  <a:schemeClr val="bg1"/>
                </a:solidFill>
              </a:rPr>
              <a:t> 1 </a:t>
            </a:r>
            <a:r>
              <a:rPr lang="ru-RU" sz="2800" dirty="0" err="1" smtClean="0">
                <a:solidFill>
                  <a:schemeClr val="bg1"/>
                </a:solidFill>
              </a:rPr>
              <a:t>вересня</a:t>
            </a:r>
            <a:r>
              <a:rPr lang="ru-RU" sz="2800" dirty="0" smtClean="0">
                <a:solidFill>
                  <a:schemeClr val="bg1"/>
                </a:solidFill>
              </a:rPr>
              <a:t> 1969 року у </a:t>
            </a:r>
            <a:r>
              <a:rPr lang="ru-RU" sz="2800" dirty="0" err="1" smtClean="0">
                <a:solidFill>
                  <a:schemeClr val="bg1"/>
                </a:solidFill>
              </a:rPr>
              <a:t>Каліфорнійському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університеті</a:t>
            </a:r>
            <a:r>
              <a:rPr lang="ru-RU" sz="2800" dirty="0" smtClean="0">
                <a:solidFill>
                  <a:schemeClr val="bg1"/>
                </a:solidFill>
              </a:rPr>
              <a:t> в </a:t>
            </a:r>
            <a:r>
              <a:rPr lang="ru-RU" sz="2800" dirty="0" err="1" smtClean="0">
                <a:solidFill>
                  <a:schemeClr val="bg1"/>
                </a:solidFill>
              </a:rPr>
              <a:t>Лос-Анжелесі</a:t>
            </a:r>
            <a:r>
              <a:rPr lang="ru-RU" sz="2800" dirty="0" smtClean="0">
                <a:solidFill>
                  <a:schemeClr val="bg1"/>
                </a:solidFill>
              </a:rPr>
              <a:t>. </a:t>
            </a:r>
            <a:r>
              <a:rPr lang="ru-RU" sz="2800" dirty="0" err="1" smtClean="0">
                <a:solidFill>
                  <a:schemeClr val="bg1"/>
                </a:solidFill>
              </a:rPr>
              <a:t>Комп'ютер</a:t>
            </a:r>
            <a:r>
              <a:rPr lang="ru-RU" sz="2800" dirty="0" smtClean="0">
                <a:solidFill>
                  <a:schemeClr val="bg1"/>
                </a:solidFill>
              </a:rPr>
              <a:t> «</a:t>
            </a:r>
            <a:r>
              <a:rPr lang="ru-RU" sz="2800" dirty="0" err="1" smtClean="0">
                <a:solidFill>
                  <a:schemeClr val="bg1"/>
                </a:solidFill>
              </a:rPr>
              <a:t>Honeywell</a:t>
            </a:r>
            <a:r>
              <a:rPr lang="ru-RU" sz="2800" dirty="0" smtClean="0">
                <a:solidFill>
                  <a:schemeClr val="bg1"/>
                </a:solidFill>
              </a:rPr>
              <a:t> 516» </a:t>
            </a:r>
            <a:r>
              <a:rPr lang="ru-RU" sz="2800" dirty="0" err="1" smtClean="0">
                <a:solidFill>
                  <a:schemeClr val="bg1"/>
                </a:solidFill>
              </a:rPr>
              <a:t>мав</a:t>
            </a:r>
            <a:r>
              <a:rPr lang="ru-RU" sz="2800" dirty="0" smtClean="0">
                <a:solidFill>
                  <a:schemeClr val="bg1"/>
                </a:solidFill>
              </a:rPr>
              <a:t> 12 </a:t>
            </a:r>
            <a:r>
              <a:rPr lang="ru-RU" sz="2800" dirty="0" err="1" smtClean="0">
                <a:solidFill>
                  <a:schemeClr val="bg1"/>
                </a:solidFill>
              </a:rPr>
              <a:t>кілобайт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оперативної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памяті</a:t>
            </a:r>
            <a:r>
              <a:rPr lang="ru-RU" sz="2800" dirty="0" smtClean="0">
                <a:solidFill>
                  <a:schemeClr val="bg1"/>
                </a:solidFill>
              </a:rPr>
              <a:t>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1298279797_9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00166" y="2113407"/>
            <a:ext cx="5924331" cy="4699969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Подальший розвиток </a:t>
            </a:r>
            <a:r>
              <a:rPr lang="en-US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ARPANET</a:t>
            </a:r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84784"/>
            <a:ext cx="8712968" cy="518457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 1971 року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була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розроблена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перша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програма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відправки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електронної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пошти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мережею,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котра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відразу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стала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дуже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популярною.</a:t>
            </a:r>
          </a:p>
          <a:p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 1973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році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мережі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через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трансатлантичний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кабель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були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підключені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перші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іноземні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організації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 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Великобританії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Норвегії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мережа стала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міжнародною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 1970-х роках мережа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загалом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використовувалась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пересилки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електронної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пошти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тоді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ж появились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перші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списки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поштових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розсилок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 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групи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новин та 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дошки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оголошень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кінця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1970-х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років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почали активно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розвиватись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протоколи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передачі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даних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були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стандартизовані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 1982—1983 роках.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5922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1 </a:t>
            </a:r>
            <a:r>
              <a:rPr lang="ru-RU" dirty="0" err="1">
                <a:solidFill>
                  <a:schemeClr val="bg1"/>
                </a:solidFill>
              </a:rPr>
              <a:t>січня</a:t>
            </a:r>
            <a:r>
              <a:rPr lang="ru-RU" dirty="0">
                <a:solidFill>
                  <a:schemeClr val="bg1"/>
                </a:solidFill>
              </a:rPr>
              <a:t> 1983 року мережа ARPANET </a:t>
            </a:r>
            <a:r>
              <a:rPr lang="ru-RU" dirty="0" err="1">
                <a:solidFill>
                  <a:schemeClr val="bg1"/>
                </a:solidFill>
              </a:rPr>
              <a:t>перейшла</a:t>
            </a:r>
            <a:r>
              <a:rPr lang="ru-RU" dirty="0">
                <a:solidFill>
                  <a:schemeClr val="bg1"/>
                </a:solidFill>
              </a:rPr>
              <a:t> з протоколу </a:t>
            </a:r>
            <a:r>
              <a:rPr lang="en-US" dirty="0">
                <a:solidFill>
                  <a:schemeClr val="bg1"/>
                </a:solidFill>
              </a:rPr>
              <a:t>NCP</a:t>
            </a:r>
            <a:r>
              <a:rPr lang="ru-RU" dirty="0">
                <a:solidFill>
                  <a:schemeClr val="bg1"/>
                </a:solidFill>
              </a:rPr>
              <a:t> на протокол</a:t>
            </a:r>
            <a:r>
              <a:rPr lang="en-US" dirty="0">
                <a:solidFill>
                  <a:schemeClr val="bg1"/>
                </a:solidFill>
              </a:rPr>
              <a:t>TCP\IP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який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досі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успішно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використовується</a:t>
            </a:r>
            <a:r>
              <a:rPr lang="ru-RU" dirty="0">
                <a:solidFill>
                  <a:schemeClr val="bg1"/>
                </a:solidFill>
              </a:rPr>
              <a:t> для </a:t>
            </a:r>
            <a:r>
              <a:rPr lang="ru-RU" dirty="0" err="1">
                <a:solidFill>
                  <a:schemeClr val="bg1"/>
                </a:solidFill>
              </a:rPr>
              <a:t>об'єднання</a:t>
            </a:r>
            <a:r>
              <a:rPr lang="ru-RU" dirty="0">
                <a:solidFill>
                  <a:schemeClr val="bg1"/>
                </a:solidFill>
              </a:rPr>
              <a:t> мереж. </a:t>
            </a:r>
            <a:r>
              <a:rPr lang="ru-RU" dirty="0" err="1">
                <a:solidFill>
                  <a:schemeClr val="bg1"/>
                </a:solidFill>
              </a:rPr>
              <a:t>Саме</a:t>
            </a:r>
            <a:r>
              <a:rPr lang="ru-RU" dirty="0">
                <a:solidFill>
                  <a:schemeClr val="bg1"/>
                </a:solidFill>
              </a:rPr>
              <a:t> у 1983 </a:t>
            </a:r>
            <a:r>
              <a:rPr lang="ru-RU" dirty="0" err="1">
                <a:solidFill>
                  <a:schemeClr val="bg1"/>
                </a:solidFill>
              </a:rPr>
              <a:t>році</a:t>
            </a:r>
            <a:r>
              <a:rPr lang="ru-RU" dirty="0">
                <a:solidFill>
                  <a:schemeClr val="bg1"/>
                </a:solidFill>
              </a:rPr>
              <a:t> за мережею ARPANET </a:t>
            </a:r>
            <a:r>
              <a:rPr lang="ru-RU" dirty="0" err="1">
                <a:solidFill>
                  <a:schemeClr val="bg1"/>
                </a:solidFill>
              </a:rPr>
              <a:t>закріпився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термін</a:t>
            </a:r>
            <a:r>
              <a:rPr lang="ru-RU" dirty="0">
                <a:solidFill>
                  <a:schemeClr val="bg1"/>
                </a:solidFill>
              </a:rPr>
              <a:t> «</a:t>
            </a:r>
            <a:r>
              <a:rPr lang="ru-RU" dirty="0" err="1">
                <a:solidFill>
                  <a:schemeClr val="bg1"/>
                </a:solidFill>
              </a:rPr>
              <a:t>Інтернет</a:t>
            </a:r>
            <a:r>
              <a:rPr lang="ru-RU" dirty="0" smtClean="0">
                <a:solidFill>
                  <a:schemeClr val="bg1"/>
                </a:solidFill>
              </a:rPr>
              <a:t>».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140968"/>
            <a:ext cx="7056784" cy="3199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uk-UA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Нова мережа </a:t>
            </a:r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— </a:t>
            </a:r>
            <a:r>
              <a:rPr lang="en-US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NSFNet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97010"/>
            <a:ext cx="8229600" cy="17871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 1984 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році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була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розроблена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система 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доменних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назв. 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Тоді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ж у 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мережі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ARPANET 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з’явився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серйозний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суперник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 —  мережа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NSFNet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NSFNet</a:t>
            </a:r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була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сформована з 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дрібніших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мереж, 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включаючи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відомі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084118"/>
            <a:ext cx="3220465" cy="3513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2996952"/>
            <a:ext cx="54006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той час 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Usenet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та 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Bitnet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і мала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значно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більшу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пропускну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здатність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аніж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ARPANET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цієї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мережі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рік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під'єдналось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близько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тисяч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комп'ютерів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звання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Інтернет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почало плавно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переходити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 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NSFNet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59221"/>
            <a:ext cx="8435280" cy="21496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У 1988 </a:t>
            </a:r>
            <a:r>
              <a:rPr lang="ru-RU" dirty="0" err="1" smtClean="0">
                <a:solidFill>
                  <a:schemeClr val="bg1"/>
                </a:solidFill>
              </a:rPr>
              <a:t>році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було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винайдено</a:t>
            </a:r>
            <a:r>
              <a:rPr lang="ru-RU" dirty="0" smtClean="0">
                <a:solidFill>
                  <a:schemeClr val="bg1"/>
                </a:solidFill>
              </a:rPr>
              <a:t> протокол </a:t>
            </a:r>
            <a:r>
              <a:rPr lang="ru-RU" dirty="0" err="1" smtClean="0">
                <a:solidFill>
                  <a:schemeClr val="bg1"/>
                </a:solidFill>
              </a:rPr>
              <a:t>Internet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Relay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Chat</a:t>
            </a:r>
            <a:r>
              <a:rPr lang="ru-RU" dirty="0" smtClean="0">
                <a:solidFill>
                  <a:schemeClr val="bg1"/>
                </a:solidFill>
              </a:rPr>
              <a:t> (IRC), </a:t>
            </a:r>
            <a:r>
              <a:rPr lang="ru-RU" dirty="0" err="1" smtClean="0">
                <a:solidFill>
                  <a:schemeClr val="bg1"/>
                </a:solidFill>
              </a:rPr>
              <a:t>завдяки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якому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Інтернеті</a:t>
            </a:r>
            <a:r>
              <a:rPr lang="ru-RU" dirty="0" smtClean="0">
                <a:solidFill>
                  <a:schemeClr val="bg1"/>
                </a:solidFill>
              </a:rPr>
              <a:t> стало </a:t>
            </a:r>
            <a:r>
              <a:rPr lang="ru-RU" dirty="0" err="1" smtClean="0">
                <a:solidFill>
                  <a:schemeClr val="bg1"/>
                </a:solidFill>
              </a:rPr>
              <a:t>можливим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спілкування</a:t>
            </a:r>
            <a:r>
              <a:rPr lang="ru-RU" dirty="0" smtClean="0">
                <a:solidFill>
                  <a:schemeClr val="bg1"/>
                </a:solidFill>
              </a:rPr>
              <a:t> в реальному </a:t>
            </a:r>
            <a:r>
              <a:rPr lang="ru-RU" dirty="0" err="1" smtClean="0">
                <a:solidFill>
                  <a:schemeClr val="bg1"/>
                </a:solidFill>
              </a:rPr>
              <a:t>часі</a:t>
            </a:r>
            <a:r>
              <a:rPr lang="ru-RU" dirty="0" smtClean="0">
                <a:solidFill>
                  <a:schemeClr val="bg1"/>
                </a:solidFill>
              </a:rPr>
              <a:t> (чат).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670" y="2127079"/>
            <a:ext cx="5940660" cy="4686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компьютер</Template>
  <TotalTime>58</TotalTime>
  <Words>100</Words>
  <Application>Microsoft Office PowerPoint</Application>
  <PresentationFormat>Экран (4:3)</PresentationFormat>
  <Paragraphs>28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Історія виникнення Інтернету</vt:lpstr>
      <vt:lpstr>Мережа мереж</vt:lpstr>
      <vt:lpstr>Презентация PowerPoint</vt:lpstr>
      <vt:lpstr>Презентация PowerPoint</vt:lpstr>
      <vt:lpstr>Перший сервер ARPANET було встановлено 1 вересня 1969 року у Каліфорнійському університеті в Лос-Анжелесі. Комп'ютер «Honeywell 516» мав 12 кілобайт оперативної памяті.</vt:lpstr>
      <vt:lpstr>Подальший розвиток ARPANET</vt:lpstr>
      <vt:lpstr>Презентация PowerPoint</vt:lpstr>
      <vt:lpstr>Нова мережа — NSFNet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тему:  ”Історія виникнення інтернету”</dc:title>
  <dc:creator>admin</dc:creator>
  <cp:lastModifiedBy>Nick</cp:lastModifiedBy>
  <cp:revision>8</cp:revision>
  <dcterms:modified xsi:type="dcterms:W3CDTF">2016-04-19T10:02:26Z</dcterms:modified>
</cp:coreProperties>
</file>