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8B"/>
    <a:srgbClr val="F8D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41" autoAdjust="0"/>
  </p:normalViewPr>
  <p:slideViewPr>
    <p:cSldViewPr>
      <p:cViewPr>
        <p:scale>
          <a:sx n="91" d="100"/>
          <a:sy n="91" d="100"/>
        </p:scale>
        <p:origin x="-56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68B"/>
            </a:gs>
            <a:gs pos="95000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6B94FE-F6F6-4AA6-A6AE-5C3FDBEE6BCB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846ACD-4EF4-4290-86EB-86BBA3FE85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va.kreschatic.kiev.ua/index.html" TargetMode="External"/><Relationship Id="rId2" Type="http://schemas.openxmlformats.org/officeDocument/2006/relationships/hyperlink" Target="http://ukrainskamova.at.ua/index/sintaksis_i_punktuacija/0-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avot.net/mova/sin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верх 10"/>
          <p:cNvSpPr/>
          <p:nvPr/>
        </p:nvSpPr>
        <p:spPr>
          <a:xfrm>
            <a:off x="179512" y="404664"/>
            <a:ext cx="8540420" cy="1368152"/>
          </a:xfrm>
          <a:prstGeom prst="ribbon2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b="1" dirty="0" smtClean="0">
                <a:cs typeface="Aharoni" pitchFamily="2" charset="-79"/>
              </a:rPr>
              <a:t>Без усякої іншої науки ще можна обійтися, без знання рідної мови обійтися не можна.</a:t>
            </a:r>
          </a:p>
          <a:p>
            <a:pPr algn="ctr"/>
            <a:r>
              <a:rPr lang="uk-UA" b="1" dirty="0" smtClean="0">
                <a:cs typeface="Aharoni" pitchFamily="2" charset="-79"/>
              </a:rPr>
              <a:t>                   І. Срезневський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420888"/>
            <a:ext cx="4363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dirty="0" err="1" smtClean="0"/>
              <a:t>Штандюк</a:t>
            </a:r>
            <a:r>
              <a:rPr lang="uk-UA" dirty="0" smtClean="0"/>
              <a:t> Світлана Іванівна  - вчитель української мови та                                      літератури </a:t>
            </a:r>
            <a:r>
              <a:rPr lang="uk-UA" dirty="0" err="1" smtClean="0"/>
              <a:t>Пологівської</a:t>
            </a:r>
            <a:r>
              <a:rPr lang="uk-UA" dirty="0" smtClean="0"/>
              <a:t> СРШ І – ІІІ ступенів №2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«Спеціаліст вищої категорії», педагогічне звання «Старший вчитель»</a:t>
            </a:r>
          </a:p>
          <a:p>
            <a:endParaRPr lang="uk-UA" dirty="0" smtClean="0"/>
          </a:p>
        </p:txBody>
      </p:sp>
      <p:pic>
        <p:nvPicPr>
          <p:cNvPr id="2050" name="Picture 2" descr="C:\Users\Администратор\Desktop\Kalu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08" y="4729212"/>
            <a:ext cx="2016224" cy="206963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13022012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304256" cy="27363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kal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49594" y="2129028"/>
            <a:ext cx="6370878" cy="381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    Ви – учень школи, студент чи просто людина, небайдужа до милозвучного українського слова,  і у вас виникла необхідність поповнити або вдосконалити свої знання з української мови? Тож</a:t>
            </a:r>
          </a:p>
          <a:p>
            <a:r>
              <a:rPr lang="uk-UA" sz="2400" b="1" dirty="0">
                <a:solidFill>
                  <a:srgbClr val="C00000"/>
                </a:solidFill>
              </a:rPr>
              <a:t>ц</a:t>
            </a:r>
            <a:r>
              <a:rPr lang="uk-UA" sz="2400" b="1" dirty="0" smtClean="0">
                <a:solidFill>
                  <a:srgbClr val="C00000"/>
                </a:solidFill>
              </a:rPr>
              <a:t>ей курс саме для вас.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633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12776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Електронний навчальний курс містить матеріал з розділів науки про мову, передбачених програмою для 8 класу. Курс спрямований на допомогу учням у підготовці до уроків української мови, олімпіад та до різних мовних змагань.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набуті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та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9764"/>
            <a:ext cx="2736304" cy="220959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scene3d>
            <a:camera prst="perspectiveRigh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default.jpeg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620"/>
            <a:ext cx="2084065" cy="1556792"/>
          </a:xfrm>
          <a:prstGeom prst="rect">
            <a:avLst/>
          </a:prstGeom>
          <a:noFill/>
          <a:scene3d>
            <a:camera prst="orthographicFront">
              <a:rot lat="0" lon="212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Desktop\default.jpeg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68" y="92620"/>
            <a:ext cx="2084065" cy="1556792"/>
          </a:xfrm>
          <a:prstGeom prst="rect">
            <a:avLst/>
          </a:prstGeom>
          <a:noFill/>
          <a:scene3d>
            <a:camera prst="orthographicFront">
              <a:rot lat="0" lon="212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истратор\Desktop\default.jpeg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96" y="92620"/>
            <a:ext cx="2084065" cy="1556792"/>
          </a:xfrm>
          <a:prstGeom prst="rect">
            <a:avLst/>
          </a:prstGeom>
          <a:noFill/>
          <a:scene3d>
            <a:camera prst="orthographicFront">
              <a:rot lat="0" lon="212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дминистратор\Desktop\default.jpeg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44" y="92620"/>
            <a:ext cx="2084065" cy="1556792"/>
          </a:xfrm>
          <a:prstGeom prst="rect">
            <a:avLst/>
          </a:prstGeom>
          <a:noFill/>
          <a:scene3d>
            <a:camera prst="orthographicFront">
              <a:rot lat="0" lon="212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451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174"/>
            <a:ext cx="259228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5976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              </a:t>
            </a:r>
          </a:p>
          <a:p>
            <a:endParaRPr lang="uk-UA" sz="2400" dirty="0">
              <a:solidFill>
                <a:srgbClr val="C00000"/>
              </a:solidFill>
            </a:endParaRPr>
          </a:p>
          <a:p>
            <a:endParaRPr lang="uk-UA" sz="2400" dirty="0" smtClean="0">
              <a:solidFill>
                <a:srgbClr val="C00000"/>
              </a:solidFill>
            </a:endParaRPr>
          </a:p>
          <a:p>
            <a:r>
              <a:rPr lang="uk-UA" sz="2400" dirty="0" smtClean="0">
                <a:solidFill>
                  <a:srgbClr val="C00000"/>
                </a:solidFill>
              </a:rPr>
              <a:t>     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ібраний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теоретичний матеріал допоможе докладніше ознайомитися з такими поняттями: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словосполучення і речення;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двоскладне просте речення;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головні та другорядні члени речення;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односкладні речення;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повні й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неповнй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речення;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речення з однорідними членами;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речення із звертаннями, вставними словами;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речення з відокремленими членами;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пряма й непряма мова. Діалог.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672408" cy="1211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54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828836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9" y="55179"/>
            <a:ext cx="1872208" cy="23657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9"/>
            <a:ext cx="1849388" cy="23657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7912"/>
            <a:ext cx="158417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Горизонтальный свиток 5"/>
          <p:cNvSpPr/>
          <p:nvPr/>
        </p:nvSpPr>
        <p:spPr>
          <a:xfrm>
            <a:off x="3419872" y="2564904"/>
            <a:ext cx="5089748" cy="144016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Слово 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Шевченкове й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Франкове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художні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шедеври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нашої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класики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 хай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стануть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взірцем</a:t>
            </a:r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1400" b="1" i="1" dirty="0" err="1">
                <a:solidFill>
                  <a:schemeClr val="accent3">
                    <a:lumMod val="50000"/>
                  </a:schemeClr>
                </a:solidFill>
              </a:rPr>
              <a:t>мірилом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</a:t>
            </a:r>
            <a:r>
              <a:rPr lang="ru-RU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О.Гончар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39" y="4005064"/>
            <a:ext cx="81666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 Запропоновані вправи і завдання розраховані на самостійну роботу з посібником. Тестові завдання охоплюють основні теми з синтаксису простого речення та побудовані за трьома рівнями складності.  Виконання творчих робіт допоможуть вам виявити власний стиль.  Рубрика «Хто більше читає, той більше знає», без сумніву, розширить ваш кругозір.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148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Администратор\Desktop\stock-vector-old-magic-book-25564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63376"/>
            <a:ext cx="1561591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0217" y="1019637"/>
            <a:ext cx="5496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Якщо вам знадобиться дізнатися про якийсь мовний термін або правило, то скористайтесь словником.  Намагайтеся бути максимально активними у засвоєнні матеріалу. Виявіть працездатність, волю, і робота з дистанційним курсом надасть немало приємних хвилин.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407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467543" y="3429000"/>
            <a:ext cx="7549547" cy="12367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Бажаю вам цікавого й успішного навчання!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142211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/>
              <a:t>         </a:t>
            </a:r>
            <a:r>
              <a:rPr lang="uk-UA" b="1" dirty="0" smtClean="0"/>
              <a:t>Список інформаційних джерел, використаних вчителем</a:t>
            </a:r>
          </a:p>
          <a:p>
            <a:pPr marL="342900" indent="-342900" algn="just">
              <a:buFont typeface="+mj-lt"/>
              <a:buAutoNum type="arabicPeriod"/>
            </a:pPr>
            <a:endParaRPr lang="uk-UA" sz="1600" dirty="0"/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err="1" smtClean="0"/>
              <a:t>Волкотруб</a:t>
            </a:r>
            <a:r>
              <a:rPr lang="uk-UA" sz="1600" dirty="0" smtClean="0"/>
              <a:t> Г. Й. Практична стилістика сучасної української мови: Використання морфолог. засобів мови: </a:t>
            </a:r>
            <a:r>
              <a:rPr lang="uk-UA" sz="1600" dirty="0" err="1" smtClean="0"/>
              <a:t>Навч</a:t>
            </a:r>
            <a:r>
              <a:rPr lang="uk-UA" sz="1600" dirty="0" smtClean="0"/>
              <a:t>. посібник. –    К.:ТОВ «ЛДЛ», 1998.- 176с.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smtClean="0"/>
              <a:t>Горяний В.Д., </a:t>
            </a:r>
            <a:r>
              <a:rPr lang="uk-UA" sz="1600" dirty="0" err="1" smtClean="0"/>
              <a:t>Чернієнко</a:t>
            </a:r>
            <a:r>
              <a:rPr lang="uk-UA" sz="1600" dirty="0" smtClean="0"/>
              <a:t> Н.В. Вивчення синтаксису простого речення в школі. – Х.: Вид. група «Основа», 2004. – 112с.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err="1" smtClean="0"/>
              <a:t>Кобцев</a:t>
            </a:r>
            <a:r>
              <a:rPr lang="uk-UA" sz="1600" dirty="0" smtClean="0"/>
              <a:t> Д.А. Українська мова. Диктанти. Завдання. Вправи.8 </a:t>
            </a:r>
            <a:r>
              <a:rPr lang="uk-UA" sz="1600" dirty="0" err="1" smtClean="0"/>
              <a:t>клас.-</a:t>
            </a:r>
            <a:r>
              <a:rPr lang="uk-UA" sz="1600" dirty="0" smtClean="0"/>
              <a:t> Х.: </a:t>
            </a:r>
            <a:r>
              <a:rPr lang="uk-UA" sz="1600" dirty="0" err="1" smtClean="0"/>
              <a:t>Торсінг</a:t>
            </a:r>
            <a:r>
              <a:rPr lang="uk-UA" sz="1600" dirty="0" smtClean="0"/>
              <a:t>, 1998. – 160с.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smtClean="0"/>
              <a:t> Неживий О.І., </a:t>
            </a:r>
            <a:r>
              <a:rPr lang="uk-UA" sz="1600" dirty="0" err="1" smtClean="0"/>
              <a:t>Ужченко</a:t>
            </a:r>
            <a:r>
              <a:rPr lang="uk-UA" sz="1600" dirty="0" smtClean="0"/>
              <a:t> В.Д. Дидактичний матеріал з </a:t>
            </a:r>
            <a:r>
              <a:rPr lang="uk-UA" sz="1600" dirty="0" err="1" smtClean="0"/>
              <a:t>народознавствана</a:t>
            </a:r>
            <a:r>
              <a:rPr lang="uk-UA" sz="1600" dirty="0" smtClean="0"/>
              <a:t>    уроках української мови. – 2- </a:t>
            </a:r>
            <a:r>
              <a:rPr lang="uk-UA" sz="1600" dirty="0" err="1" smtClean="0"/>
              <a:t>ге</a:t>
            </a:r>
            <a:r>
              <a:rPr lang="uk-UA" sz="1600" dirty="0" smtClean="0"/>
              <a:t> вид. – К.: Освіта, 1995.- 287с.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err="1" smtClean="0"/>
              <a:t>Пентилюк</a:t>
            </a:r>
            <a:r>
              <a:rPr lang="uk-UA" sz="1600" dirty="0" smtClean="0"/>
              <a:t> М.І </a:t>
            </a:r>
            <a:r>
              <a:rPr lang="uk-UA" sz="1600" dirty="0" err="1" smtClean="0"/>
              <a:t>культара</a:t>
            </a:r>
            <a:r>
              <a:rPr lang="uk-UA" sz="1600" dirty="0" smtClean="0"/>
              <a:t> мови і стилістика: Пробний підручник для гімназій гуманітарного профілю. – К.:Вежа, 1994. – 240с.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smtClean="0"/>
              <a:t>Плющ М.Я та ін. Сучасна українська літературна мова: Зб. Вправ:</a:t>
            </a:r>
            <a:r>
              <a:rPr lang="uk-UA" sz="1600" dirty="0" err="1" smtClean="0"/>
              <a:t>Навч</a:t>
            </a:r>
            <a:r>
              <a:rPr lang="uk-UA" sz="1600" dirty="0" smtClean="0"/>
              <a:t>. посібник. – К.: Вища шк., 1995.- 284с      </a:t>
            </a:r>
          </a:p>
        </p:txBody>
      </p:sp>
      <p:pic>
        <p:nvPicPr>
          <p:cNvPr id="3" name="Picture 6" descr="C:\Users\Администратор\Desktop\1290525490_kni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45091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164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дминистратор\Desktop\1290525490_kni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45091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08613"/>
            <a:ext cx="83529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Список </a:t>
            </a: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язкової</a:t>
            </a:r>
            <a:r>
              <a:rPr lang="uk-UA" b="1" dirty="0" smtClean="0"/>
              <a:t> та додаткової літератури для учнів</a:t>
            </a:r>
          </a:p>
          <a:p>
            <a:pPr algn="ctr"/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/>
              <a:t>Баран Г.В., Васильєва О.М. Українська мова. Завдання для перевірочних робіт. 8 клас. – Х .: Країна мрій, 2009. – 80с.</a:t>
            </a:r>
          </a:p>
          <a:p>
            <a:pPr marL="342900" indent="-342900">
              <a:buFont typeface="+mj-lt"/>
              <a:buAutoNum type="arabicPeriod"/>
            </a:pPr>
            <a:endParaRPr lang="uk-UA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cs typeface="Times New Roman" pitchFamily="18" charset="0"/>
              </a:rPr>
              <a:t>Дмитренко </a:t>
            </a:r>
            <a:r>
              <a:rPr lang="uk-UA" sz="1600" dirty="0">
                <a:cs typeface="Times New Roman" pitchFamily="18" charset="0"/>
              </a:rPr>
              <a:t>Г.  </a:t>
            </a:r>
            <a:r>
              <a:rPr lang="uk-UA" sz="1600" dirty="0" err="1">
                <a:cs typeface="Times New Roman" pitchFamily="18" charset="0"/>
              </a:rPr>
              <a:t>Росоха</a:t>
            </a:r>
            <a:r>
              <a:rPr lang="uk-UA" sz="1600" dirty="0">
                <a:cs typeface="Times New Roman" pitchFamily="18" charset="0"/>
              </a:rPr>
              <a:t> Ю. Українська мова: </a:t>
            </a:r>
            <a:r>
              <a:rPr lang="uk-UA" sz="1600" dirty="0" err="1">
                <a:cs typeface="Times New Roman" pitchFamily="18" charset="0"/>
              </a:rPr>
              <a:t>Навч</a:t>
            </a:r>
            <a:r>
              <a:rPr lang="uk-UA" sz="1600" dirty="0">
                <a:cs typeface="Times New Roman" pitchFamily="18" charset="0"/>
              </a:rPr>
              <a:t> посібник для   8 класу /За редакцією М. Дмитренка. - К.: Ред. часопису «Народознавство», 2002. – 84 </a:t>
            </a:r>
            <a:r>
              <a:rPr lang="uk-UA" sz="1600" dirty="0" smtClean="0">
                <a:cs typeface="Times New Roman" pitchFamily="18" charset="0"/>
              </a:rPr>
              <a:t>с.</a:t>
            </a:r>
          </a:p>
          <a:p>
            <a:pPr marL="342900" indent="-342900">
              <a:buFont typeface="+mj-lt"/>
              <a:buAutoNum type="arabicPeriod"/>
            </a:pPr>
            <a:endParaRPr lang="uk-UA" sz="1600" dirty="0" smtClean="0"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cs typeface="Times New Roman" pitchFamily="18" charset="0"/>
              </a:rPr>
              <a:t>М.І.</a:t>
            </a:r>
            <a:r>
              <a:rPr lang="uk-UA" sz="1600" dirty="0" err="1" smtClean="0">
                <a:cs typeface="Times New Roman" pitchFamily="18" charset="0"/>
              </a:rPr>
              <a:t>Пентилюк</a:t>
            </a:r>
            <a:r>
              <a:rPr lang="uk-UA" sz="1600" dirty="0" smtClean="0">
                <a:cs typeface="Times New Roman" pitchFamily="18" charset="0"/>
              </a:rPr>
              <a:t>, І.В.</a:t>
            </a:r>
            <a:r>
              <a:rPr lang="uk-UA" sz="1600" dirty="0" err="1" smtClean="0">
                <a:cs typeface="Times New Roman" pitchFamily="18" charset="0"/>
              </a:rPr>
              <a:t>Гайдаєнко</a:t>
            </a:r>
            <a:r>
              <a:rPr lang="uk-UA" sz="1600" dirty="0" smtClean="0">
                <a:cs typeface="Times New Roman" pitchFamily="18" charset="0"/>
              </a:rPr>
              <a:t>, А.І.</a:t>
            </a:r>
            <a:r>
              <a:rPr lang="uk-UA" sz="1600" dirty="0" err="1" smtClean="0">
                <a:cs typeface="Times New Roman" pitchFamily="18" charset="0"/>
              </a:rPr>
              <a:t>Ляшкевич</a:t>
            </a:r>
            <a:r>
              <a:rPr lang="uk-UA" sz="1600" dirty="0" smtClean="0">
                <a:cs typeface="Times New Roman" pitchFamily="18" charset="0"/>
              </a:rPr>
              <a:t>, С.А.</a:t>
            </a:r>
            <a:r>
              <a:rPr lang="uk-UA" sz="1600" dirty="0" err="1" smtClean="0">
                <a:cs typeface="Times New Roman" pitchFamily="18" charset="0"/>
              </a:rPr>
              <a:t>Омельчук</a:t>
            </a:r>
            <a:r>
              <a:rPr lang="uk-UA" sz="1600" dirty="0" smtClean="0">
                <a:cs typeface="Times New Roman" pitchFamily="18" charset="0"/>
              </a:rPr>
              <a:t>; Рідна </a:t>
            </a:r>
            <a:r>
              <a:rPr lang="uk-UA" sz="1600" dirty="0">
                <a:cs typeface="Times New Roman" pitchFamily="18" charset="0"/>
              </a:rPr>
              <a:t>мова: </a:t>
            </a:r>
            <a:r>
              <a:rPr lang="uk-UA" sz="1600" dirty="0" err="1">
                <a:cs typeface="Times New Roman" pitchFamily="18" charset="0"/>
              </a:rPr>
              <a:t>підрч</a:t>
            </a:r>
            <a:r>
              <a:rPr lang="uk-UA" sz="1600" dirty="0">
                <a:cs typeface="Times New Roman" pitchFamily="18" charset="0"/>
              </a:rPr>
              <a:t>. Для 8 кл. </a:t>
            </a:r>
            <a:r>
              <a:rPr lang="uk-UA" sz="1600" dirty="0" err="1">
                <a:cs typeface="Times New Roman" pitchFamily="18" charset="0"/>
              </a:rPr>
              <a:t>загальноосвіт.навч.закл</a:t>
            </a:r>
            <a:r>
              <a:rPr lang="uk-UA" sz="1600" dirty="0" smtClean="0">
                <a:cs typeface="Times New Roman" pitchFamily="18" charset="0"/>
              </a:rPr>
              <a:t>./ </a:t>
            </a:r>
            <a:r>
              <a:rPr lang="uk-UA" sz="1600" dirty="0">
                <a:cs typeface="Times New Roman" pitchFamily="18" charset="0"/>
              </a:rPr>
              <a:t>за </a:t>
            </a:r>
            <a:r>
              <a:rPr lang="uk-UA" sz="1600" dirty="0" err="1">
                <a:cs typeface="Times New Roman" pitchFamily="18" charset="0"/>
              </a:rPr>
              <a:t>заг.ред</a:t>
            </a:r>
            <a:r>
              <a:rPr lang="uk-UA" sz="1600" dirty="0" smtClean="0">
                <a:cs typeface="Times New Roman" pitchFamily="18" charset="0"/>
              </a:rPr>
              <a:t>. </a:t>
            </a:r>
            <a:r>
              <a:rPr lang="uk-UA" sz="1600" dirty="0">
                <a:cs typeface="Times New Roman" pitchFamily="18" charset="0"/>
              </a:rPr>
              <a:t>М.І.</a:t>
            </a:r>
            <a:r>
              <a:rPr lang="uk-UA" sz="1600" dirty="0" err="1">
                <a:cs typeface="Times New Roman" pitchFamily="18" charset="0"/>
              </a:rPr>
              <a:t>Пентилюк</a:t>
            </a:r>
            <a:r>
              <a:rPr lang="uk-UA" sz="1600" dirty="0">
                <a:cs typeface="Times New Roman" pitchFamily="18" charset="0"/>
              </a:rPr>
              <a:t>.</a:t>
            </a:r>
            <a:r>
              <a:rPr lang="uk-UA" sz="1600" dirty="0" smtClean="0">
                <a:cs typeface="Times New Roman" pitchFamily="18" charset="0"/>
              </a:rPr>
              <a:t>  – К.:Освіта, 2008. – 272 с.</a:t>
            </a:r>
          </a:p>
          <a:p>
            <a:pPr marL="342900" indent="-342900">
              <a:buFont typeface="+mj-lt"/>
              <a:buAutoNum type="arabicPeriod"/>
            </a:pPr>
            <a:endParaRPr lang="uk-UA" sz="1600" dirty="0" smtClean="0"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600" dirty="0" err="1" smtClean="0">
                <a:cs typeface="Times New Roman" pitchFamily="18" charset="0"/>
              </a:rPr>
              <a:t>Ющук</a:t>
            </a:r>
            <a:r>
              <a:rPr lang="uk-UA" sz="1600" dirty="0" smtClean="0">
                <a:cs typeface="Times New Roman" pitchFamily="18" charset="0"/>
              </a:rPr>
              <a:t> І.П. Практичний довідник з української мови. – К.: «Рідна мова», 1998. – 223с.</a:t>
            </a:r>
          </a:p>
          <a:p>
            <a:pPr marL="342900" indent="-342900">
              <a:buFont typeface="+mj-lt"/>
              <a:buAutoNum type="arabicPeriod"/>
            </a:pPr>
            <a:endParaRPr lang="uk-UA" sz="1600" dirty="0" smtClean="0"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600" dirty="0" err="1" smtClean="0">
                <a:cs typeface="Times New Roman" pitchFamily="18" charset="0"/>
              </a:rPr>
              <a:t>Ющук</a:t>
            </a:r>
            <a:r>
              <a:rPr lang="uk-UA" sz="1600" dirty="0" smtClean="0">
                <a:cs typeface="Times New Roman" pitchFamily="18" charset="0"/>
              </a:rPr>
              <a:t> І.П. Рідна мова: Пробний підручник для 8 кл. – К.: Освіта, 1998. – 240 с.</a:t>
            </a:r>
            <a:endParaRPr lang="uk-UA" sz="1600" dirty="0"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9219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Інтернет ресурси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124744"/>
            <a:ext cx="799288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dirty="0" smtClean="0">
                <a:hlinkClick r:id="rId2"/>
              </a:rPr>
              <a:t>Офіційний сайт української мови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>
                <a:hlinkClick r:id="rId3"/>
              </a:rPr>
              <a:t>     Уроки державної мови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  </a:t>
            </a:r>
            <a:r>
              <a:rPr lang="uk-UA" dirty="0" smtClean="0">
                <a:hlinkClick r:id="rId4"/>
              </a:rPr>
              <a:t>Довідник з української мови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0790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777</TotalTime>
  <Words>655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Admin</cp:lastModifiedBy>
  <cp:revision>38</cp:revision>
  <dcterms:created xsi:type="dcterms:W3CDTF">2012-02-12T15:34:48Z</dcterms:created>
  <dcterms:modified xsi:type="dcterms:W3CDTF">2012-08-26T14:56:13Z</dcterms:modified>
</cp:coreProperties>
</file>