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</p:sldMasterIdLst>
  <p:sldIdLst>
    <p:sldId id="257" r:id="rId7"/>
    <p:sldId id="258" r:id="rId8"/>
    <p:sldId id="259" r:id="rId9"/>
    <p:sldId id="260" r:id="rId10"/>
    <p:sldId id="261" r:id="rId11"/>
    <p:sldId id="262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9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E819DA1-C4C0-4DD5-8322-15FC2A94FA3C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5373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9ECEF3-57E7-49D8-8E1D-111D40D45CE9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81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11D1BE-A10C-4AD8-851B-512C3C7FD3C6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8167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9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4A57613-DB95-40EC-B047-833E6AD13131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663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5F8DD-8C6D-4B60-B797-D30F84A9E014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54535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EB7092F-4002-4DF0-A7BF-3188D5F05A3E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53618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0117C4-21FA-47AF-AD36-4D3889AD7191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51259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8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5E0641-6D07-43DB-8C95-83238A31F089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99665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4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B57D6-BAF1-4342-BD40-791CA1F7E176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0033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23B1331-F5A9-49EF-811C-F5161FD81E92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71577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C74E9-5F68-4BD1-AB49-1D08AC511920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655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09B818-E653-47D8-A8C2-6F13A546D5BA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303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с одним скругленным углом 5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0C2F8B0-3140-4062-B0F4-1AB7E70066FB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791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030B04-CC12-46C8-B05C-0A1404773992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91789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F9BA56-3816-468B-93DF-91D8A7605B8C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62161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9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F77673D-EB49-427D-AC1A-322098C4F661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4241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425B10-E677-4EB6-ADB7-DC2C280BF282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432543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1FB518F-771A-4863-9DDB-08AC385BE8C9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349978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83667-A2F6-49A3-BE1D-AD0DA3A42FD2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600155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8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601202-7A0E-4121-B64D-A5BE2E255185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300075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4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792DC9-C58E-4E7B-916B-0C6A7A2184D7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395308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0958D3C-7CAA-451B-A65A-CAA57CD2FAE2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7681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61211FA-3B8A-4EFC-8981-4E3CE3825673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02043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7351D-A8CD-4018-9339-1F6C4F06FB4D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875282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с одним скругленным углом 5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7A0F01B-8731-430C-AC21-D1B1A3BAC3A9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929125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F0E3B-5597-4B33-AFA9-8D190742D10A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17548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4039D0-ABE9-4053-AB34-89666769CC5E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558316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9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1635EEF-3FF8-4CE4-94C7-53A49E80CED5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121347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40E02-AA9A-4B52-A43C-A63298E7BA1E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223278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1B165DA-6310-4A35-A45E-896B29DCA8B1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24833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33AD08-6A12-4803-B78E-B29A6F087F1D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642878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8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B8D457-702F-46AE-BA91-FE2380E2D4D3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15106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4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693533-4812-46D1-BA96-A766234984A5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606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7D2B8B-173C-4D8F-9E5B-FF3B022417BD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42569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3F3117F-CD35-4991-B4C4-BFE0F290952C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221796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DAA1BC-F59C-41CA-8613-7279C82B1DBE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73623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с одним скругленным углом 5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3F0EAE3-854E-47DB-A2AE-734239A5BF24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626124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CF78DA-AAFC-4892-9CBC-955E1DA58081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06831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5C7FEE-690A-4E1F-8CBD-D4717767D670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346219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9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9C2B782-9B97-4F0E-8313-C0D40FCE89A3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097026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AA00D2-6912-4A80-997C-CBA2F889007E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490793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4BC0909-8160-4145-BCD5-9EC20A46E5EA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55400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05E0C8-7033-4498-B9F2-0B432362B008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92806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8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FBFED-F772-45EB-B8DB-07C6FD268F29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312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8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0AF99-5A80-4302-B8CF-0EF6B7676C5D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885184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4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EB51D-9EAD-419C-956F-1F144EB8E0C0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958017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CF7BD9D-CE6D-4E7A-9AEE-10116B3634B7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71139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399AF8-FD17-40D7-88A0-8D13B21BF149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778296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с одним скругленным углом 5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BF88C4A-5610-45B0-A937-2C535E1D2882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04475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86052-2EDD-49E9-A564-F93F4CEEBAAD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332656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645235-2B02-4FA3-B3F1-C9E01421790D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142659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9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04BA816-CCF9-454C-9800-5E63ECE7BF2A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47707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45FDD-3CE6-4069-A173-CAA1178FAB21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82742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98F3194-76CE-495E-9E33-84E320C8580F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055313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409DF8-084C-425C-BB77-DA30D84E2193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6341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4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F71B8-E57E-49D8-9D41-A560D248CEDF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238910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8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CC6F3F-C735-4C44-8D99-7C089606AEFB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35701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4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56362-CFEE-49F1-83CA-F8680C77E0D8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893463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94382DE-9E6A-4725-B565-CC4FA8ECC086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634293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EE8063-2D20-4BF1-BD6B-83FC9F65C846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834557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с одним скругленным углом 5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7B1A4A7-08CE-4327-A67B-8D59D2D4A23C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194510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C630E9-2885-4CB2-9063-766F10F1BFDA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9101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4C06FB-AB20-4A37-B587-BC3DF2E891B1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4818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9C37648-85C2-4DDB-BCC6-3DEBC4E5EA01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9954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9412A3-E7F0-4E55-A4AB-4F89DE6F6E1F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2872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с одним скругленным углом 5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F0EF0B-460F-4E5D-924B-B19281D4549C}" type="slidenum">
              <a:rPr lang="ru-RU">
                <a:solidFill>
                  <a:srgbClr val="F4E7ED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7817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079" name="Текст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F4E7ED">
                  <a:shade val="50000"/>
                </a:srgbClr>
              </a:solidFill>
              <a:latin typeface="Arial" charset="0"/>
            </a:endParaRPr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F4E7ED">
                  <a:shade val="50000"/>
                </a:srgbClr>
              </a:solidFill>
              <a:latin typeface="Arial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E034DF3-365D-4579-8AA6-EA48E8F3A46D}" type="slidenum">
              <a:rPr lang="ru-RU">
                <a:solidFill>
                  <a:srgbClr val="F4E7ED">
                    <a:shade val="50000"/>
                  </a:srgb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9154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A95D71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A95D71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A95D71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A95D71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A95D71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A95D71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A95D71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A95D71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A95D71"/>
          </a:solidFill>
          <a:latin typeface="Verdana" pitchFamily="34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B850D1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B850D1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FF4400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127" name="Текст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F4E7ED">
                  <a:shade val="50000"/>
                </a:srgbClr>
              </a:solidFill>
              <a:latin typeface="Arial" charset="0"/>
            </a:endParaRPr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F4E7ED">
                  <a:shade val="50000"/>
                </a:srgbClr>
              </a:solidFill>
              <a:latin typeface="Arial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9519969-71C4-45A4-9130-C243B2652AA6}" type="slidenum">
              <a:rPr lang="ru-RU">
                <a:solidFill>
                  <a:srgbClr val="F4E7ED">
                    <a:shade val="50000"/>
                  </a:srgb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325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A95D71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A95D71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A95D71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A95D71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A95D71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A95D71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A95D71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A95D71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A95D71"/>
          </a:solidFill>
          <a:latin typeface="Verdana" pitchFamily="34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B850D1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B850D1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FF4400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103" name="Текст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F4E7ED">
                  <a:shade val="50000"/>
                </a:srgbClr>
              </a:solidFill>
              <a:latin typeface="Arial" charset="0"/>
            </a:endParaRPr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F4E7ED">
                  <a:shade val="50000"/>
                </a:srgbClr>
              </a:solidFill>
              <a:latin typeface="Arial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C41FB05-1CCD-4278-98A7-88D540B61AE6}" type="slidenum">
              <a:rPr lang="ru-RU">
                <a:solidFill>
                  <a:srgbClr val="F4E7ED">
                    <a:shade val="50000"/>
                  </a:srgb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7212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A95D71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A95D71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A95D71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A95D71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A95D71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A95D71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A95D71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A95D71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A95D71"/>
          </a:solidFill>
          <a:latin typeface="Verdana" pitchFamily="34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B850D1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B850D1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FF4400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6151" name="Текст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F4E7ED">
                  <a:shade val="50000"/>
                </a:srgbClr>
              </a:solidFill>
              <a:latin typeface="Arial" charset="0"/>
            </a:endParaRPr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F4E7ED">
                  <a:shade val="50000"/>
                </a:srgbClr>
              </a:solidFill>
              <a:latin typeface="Arial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83FBAA0-469C-45BE-892B-568E3D21285B}" type="slidenum">
              <a:rPr lang="ru-RU">
                <a:solidFill>
                  <a:srgbClr val="F4E7ED">
                    <a:shade val="50000"/>
                  </a:srgb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517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A95D71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A95D71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A95D71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A95D71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A95D71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A95D71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A95D71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A95D71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A95D71"/>
          </a:solidFill>
          <a:latin typeface="Verdana" pitchFamily="34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B850D1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B850D1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FF4400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175" name="Текст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F4E7ED">
                  <a:shade val="50000"/>
                </a:srgbClr>
              </a:solidFill>
              <a:latin typeface="Arial" charset="0"/>
            </a:endParaRPr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F4E7ED">
                  <a:shade val="50000"/>
                </a:srgbClr>
              </a:solidFill>
              <a:latin typeface="Arial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88647CC-5033-432F-97C3-3666723642EF}" type="slidenum">
              <a:rPr lang="ru-RU">
                <a:solidFill>
                  <a:srgbClr val="F4E7ED">
                    <a:shade val="50000"/>
                  </a:srgb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434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A95D71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A95D71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A95D71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A95D71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A95D71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A95D71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A95D71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A95D71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A95D71"/>
          </a:solidFill>
          <a:latin typeface="Verdana" pitchFamily="34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B850D1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B850D1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FF4400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199" name="Текст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F4E7ED">
                  <a:shade val="50000"/>
                </a:srgbClr>
              </a:solidFill>
              <a:latin typeface="Arial" charset="0"/>
            </a:endParaRPr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F4E7ED">
                  <a:shade val="50000"/>
                </a:srgbClr>
              </a:solidFill>
              <a:latin typeface="Arial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3559B10-DB33-4A7D-8A7B-4D35A36261DF}" type="slidenum">
              <a:rPr lang="ru-RU">
                <a:solidFill>
                  <a:srgbClr val="F4E7ED">
                    <a:shade val="50000"/>
                  </a:srgb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F4E7ED">
                  <a:shade val="50000"/>
                </a:srgb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696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A95D71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A95D71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A95D71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A95D71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A95D71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A95D71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A95D71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A95D71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A95D71"/>
          </a:solidFill>
          <a:latin typeface="Verdana" pitchFamily="34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B850D1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B850D1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FF4400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3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4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5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6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722313" y="428625"/>
            <a:ext cx="7772400" cy="5929313"/>
          </a:xfrm>
        </p:spPr>
        <p:txBody>
          <a:bodyPr anchor="t"/>
          <a:lstStyle/>
          <a:p>
            <a:pPr algn="l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uk-UA" sz="2800" u="sng" dirty="0" smtClean="0">
                <a:solidFill>
                  <a:srgbClr val="DE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Економічний район</a:t>
            </a:r>
            <a:r>
              <a:rPr lang="uk-UA" sz="2400" dirty="0" smtClean="0">
                <a:solidFill>
                  <a:srgbClr val="DE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— </a:t>
            </a:r>
            <a:r>
              <a:rPr lang="uk-UA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географічно цілісна територіальна частина народного господарства країни, що виділяється за ознаками природно-географічного, виробничого і трудового потенціалів, спеціалізації і рівня розвитку господарства, особливостями економічної ситуації.</a:t>
            </a:r>
            <a:br>
              <a:rPr lang="uk-UA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uk-UA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81486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13" y="1820863"/>
            <a:ext cx="7772400" cy="1828800"/>
          </a:xfrm>
        </p:spPr>
        <p:txBody>
          <a:bodyPr/>
          <a:lstStyle/>
          <a:p>
            <a:pPr>
              <a:defRPr/>
            </a:pP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13" y="3684588"/>
            <a:ext cx="7772400" cy="914400"/>
          </a:xfrm>
        </p:spPr>
        <p:txBody>
          <a:bodyPr/>
          <a:lstStyle/>
          <a:p>
            <a:pPr>
              <a:defRPr/>
            </a:pPr>
            <a:endParaRPr lang="uk-UA"/>
          </a:p>
        </p:txBody>
      </p:sp>
      <p:pic>
        <p:nvPicPr>
          <p:cNvPr id="143364" name="Picture 2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71563"/>
            <a:ext cx="9093200" cy="542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5986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357313" y="571500"/>
            <a:ext cx="7358062" cy="5929313"/>
          </a:xfrm>
        </p:spPr>
        <p:txBody>
          <a:bodyPr anchor="t">
            <a:normAutofit fontScale="90000"/>
          </a:bodyPr>
          <a:lstStyle/>
          <a:p>
            <a:pPr algn="l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uk-UA" sz="2400" dirty="0" smtClean="0">
                <a:solidFill>
                  <a:schemeClr val="tx1"/>
                </a:solidFill>
                <a:effectLst/>
              </a:rPr>
              <a:t>У межах України виділяють </a:t>
            </a:r>
            <a:r>
              <a:rPr lang="uk-UA" sz="2400" dirty="0" smtClean="0">
                <a:solidFill>
                  <a:srgbClr val="A2024A"/>
                </a:solidFill>
                <a:effectLst/>
              </a:rPr>
              <a:t>дев’ять економічних районів:</a:t>
            </a:r>
            <a:r>
              <a:rPr lang="uk-UA" sz="2400" dirty="0" smtClean="0">
                <a:solidFill>
                  <a:schemeClr val="tx1"/>
                </a:solidFill>
                <a:effectLst/>
              </a:rPr>
              <a:t/>
            </a:r>
            <a:br>
              <a:rPr lang="uk-UA" sz="2400" dirty="0" smtClean="0">
                <a:solidFill>
                  <a:schemeClr val="tx1"/>
                </a:solidFill>
                <a:effectLst/>
              </a:rPr>
            </a:br>
            <a:r>
              <a:rPr lang="uk-UA" sz="2400" dirty="0" smtClean="0">
                <a:solidFill>
                  <a:schemeClr val="tx1"/>
                </a:solidFill>
                <a:effectLst/>
              </a:rPr>
              <a:t>Донецький;</a:t>
            </a:r>
            <a:br>
              <a:rPr lang="uk-UA" sz="2400" dirty="0" smtClean="0">
                <a:solidFill>
                  <a:schemeClr val="tx1"/>
                </a:solidFill>
                <a:effectLst/>
              </a:rPr>
            </a:br>
            <a:r>
              <a:rPr lang="uk-UA" sz="2400" dirty="0" smtClean="0">
                <a:solidFill>
                  <a:schemeClr val="tx1"/>
                </a:solidFill>
                <a:effectLst/>
              </a:rPr>
              <a:t>Придніпровський;</a:t>
            </a:r>
            <a:br>
              <a:rPr lang="uk-UA" sz="2400" dirty="0" smtClean="0">
                <a:solidFill>
                  <a:schemeClr val="tx1"/>
                </a:solidFill>
                <a:effectLst/>
              </a:rPr>
            </a:br>
            <a:r>
              <a:rPr lang="uk-UA" sz="2400" dirty="0" smtClean="0">
                <a:solidFill>
                  <a:schemeClr val="tx1"/>
                </a:solidFill>
                <a:effectLst/>
              </a:rPr>
              <a:t>Північно-Східний;</a:t>
            </a:r>
            <a:br>
              <a:rPr lang="uk-UA" sz="2400" dirty="0" smtClean="0">
                <a:solidFill>
                  <a:schemeClr val="tx1"/>
                </a:solidFill>
                <a:effectLst/>
              </a:rPr>
            </a:br>
            <a:r>
              <a:rPr lang="uk-UA" sz="2400" dirty="0" smtClean="0">
                <a:solidFill>
                  <a:schemeClr val="tx1"/>
                </a:solidFill>
                <a:effectLst/>
              </a:rPr>
              <a:t>Столичний;</a:t>
            </a:r>
            <a:br>
              <a:rPr lang="uk-UA" sz="2400" dirty="0" smtClean="0">
                <a:solidFill>
                  <a:schemeClr val="tx1"/>
                </a:solidFill>
                <a:effectLst/>
              </a:rPr>
            </a:br>
            <a:r>
              <a:rPr lang="uk-UA" sz="2400" dirty="0" smtClean="0">
                <a:solidFill>
                  <a:schemeClr val="tx1"/>
                </a:solidFill>
                <a:effectLst/>
              </a:rPr>
              <a:t>Центральний;</a:t>
            </a:r>
            <a:br>
              <a:rPr lang="uk-UA" sz="2400" dirty="0" smtClean="0">
                <a:solidFill>
                  <a:schemeClr val="tx1"/>
                </a:solidFill>
                <a:effectLst/>
              </a:rPr>
            </a:br>
            <a:r>
              <a:rPr lang="uk-UA" sz="2400" dirty="0" smtClean="0">
                <a:solidFill>
                  <a:schemeClr val="tx1"/>
                </a:solidFill>
                <a:effectLst/>
              </a:rPr>
              <a:t>Подільський;</a:t>
            </a:r>
            <a:br>
              <a:rPr lang="uk-UA" sz="2400" dirty="0" smtClean="0">
                <a:solidFill>
                  <a:schemeClr val="tx1"/>
                </a:solidFill>
                <a:effectLst/>
              </a:rPr>
            </a:br>
            <a:r>
              <a:rPr lang="uk-UA" sz="2400" dirty="0" smtClean="0">
                <a:solidFill>
                  <a:schemeClr val="tx1"/>
                </a:solidFill>
                <a:effectLst/>
              </a:rPr>
              <a:t>Північно-Західний;</a:t>
            </a:r>
            <a:br>
              <a:rPr lang="uk-UA" sz="2400" dirty="0" smtClean="0">
                <a:solidFill>
                  <a:schemeClr val="tx1"/>
                </a:solidFill>
                <a:effectLst/>
              </a:rPr>
            </a:br>
            <a:r>
              <a:rPr lang="uk-UA" sz="2400" dirty="0" smtClean="0">
                <a:solidFill>
                  <a:schemeClr val="tx1"/>
                </a:solidFill>
                <a:effectLst/>
              </a:rPr>
              <a:t>Карпатський;</a:t>
            </a:r>
            <a:br>
              <a:rPr lang="uk-UA" sz="2400" dirty="0" smtClean="0">
                <a:solidFill>
                  <a:schemeClr val="tx1"/>
                </a:solidFill>
                <a:effectLst/>
              </a:rPr>
            </a:br>
            <a:r>
              <a:rPr lang="uk-UA" sz="2400" dirty="0" smtClean="0">
                <a:solidFill>
                  <a:schemeClr val="tx1"/>
                </a:solidFill>
                <a:effectLst/>
              </a:rPr>
              <a:t>Причорноморський.</a:t>
            </a:r>
            <a:br>
              <a:rPr lang="uk-UA" sz="2400" dirty="0" smtClean="0">
                <a:solidFill>
                  <a:schemeClr val="tx1"/>
                </a:solidFill>
                <a:effectLst/>
              </a:rPr>
            </a:br>
            <a:endParaRPr lang="uk-UA" sz="2400" dirty="0">
              <a:solidFill>
                <a:schemeClr val="tx1"/>
              </a:solidFill>
              <a:effectLst/>
            </a:endParaRPr>
          </a:p>
        </p:txBody>
      </p:sp>
      <p:pic>
        <p:nvPicPr>
          <p:cNvPr id="142339" name="Picture 2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3638" y="1285875"/>
            <a:ext cx="3641725" cy="217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43348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Заголовок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 bwMode="auto">
          <a:xfrm>
            <a:off x="722313" y="642938"/>
            <a:ext cx="7772400" cy="5857875"/>
          </a:xfrm>
        </p:spPr>
        <p:txBody>
          <a:bodyPr wrap="square" t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uk-UA" sz="2400" smtClean="0">
                <a:solidFill>
                  <a:srgbClr val="67012F"/>
                </a:solidFill>
                <a:effectLst/>
              </a:rPr>
              <a:t>Кожний із цих районів має різний рівень розвитку господарства, сформованості взаємозв’язків об’єктів господарського комплексу. </a:t>
            </a:r>
            <a:r>
              <a:rPr lang="en-US" sz="2400" smtClean="0">
                <a:solidFill>
                  <a:srgbClr val="67012F"/>
                </a:solidFill>
                <a:effectLst/>
              </a:rPr>
              <a:t/>
            </a:r>
            <a:br>
              <a:rPr lang="en-US" sz="2400" smtClean="0">
                <a:solidFill>
                  <a:srgbClr val="67012F"/>
                </a:solidFill>
                <a:effectLst/>
              </a:rPr>
            </a:br>
            <a:r>
              <a:rPr lang="uk-UA" sz="2400" smtClean="0">
                <a:solidFill>
                  <a:srgbClr val="67012F"/>
                </a:solidFill>
                <a:effectLst/>
              </a:rPr>
              <a:t>Райони відрізняються такими ознаками:</a:t>
            </a:r>
            <a:r>
              <a:rPr lang="en-US" sz="2400" smtClean="0">
                <a:solidFill>
                  <a:srgbClr val="67012F"/>
                </a:solidFill>
                <a:effectLst/>
              </a:rPr>
              <a:t/>
            </a:r>
            <a:br>
              <a:rPr lang="en-US" sz="2400" smtClean="0">
                <a:solidFill>
                  <a:srgbClr val="67012F"/>
                </a:solidFill>
                <a:effectLst/>
              </a:rPr>
            </a:br>
            <a:r>
              <a:rPr lang="uk-UA" sz="2400" smtClean="0">
                <a:solidFill>
                  <a:srgbClr val="67012F"/>
                </a:solidFill>
                <a:effectLst/>
              </a:rPr>
              <a:t/>
            </a:r>
            <a:br>
              <a:rPr lang="uk-UA" sz="2400" smtClean="0">
                <a:solidFill>
                  <a:srgbClr val="67012F"/>
                </a:solidFill>
                <a:effectLst/>
              </a:rPr>
            </a:br>
            <a:r>
              <a:rPr lang="uk-UA" sz="2400" smtClean="0">
                <a:solidFill>
                  <a:schemeClr val="tx1"/>
                </a:solidFill>
                <a:effectLst/>
              </a:rPr>
              <a:t>•</a:t>
            </a:r>
            <a:r>
              <a:rPr lang="uk-UA" sz="2400" smtClean="0">
                <a:solidFill>
                  <a:srgbClr val="67012F"/>
                </a:solidFill>
                <a:effectLst/>
              </a:rPr>
              <a:t> спеціалізацією господарства, що є наслідком географічного поділу праці;</a:t>
            </a:r>
            <a:r>
              <a:rPr lang="en-US" sz="2400" smtClean="0">
                <a:solidFill>
                  <a:srgbClr val="67012F"/>
                </a:solidFill>
                <a:effectLst/>
              </a:rPr>
              <a:t/>
            </a:r>
            <a:br>
              <a:rPr lang="en-US" sz="2400" smtClean="0">
                <a:solidFill>
                  <a:srgbClr val="67012F"/>
                </a:solidFill>
                <a:effectLst/>
              </a:rPr>
            </a:br>
            <a:r>
              <a:rPr lang="uk-UA" sz="2400" smtClean="0">
                <a:solidFill>
                  <a:srgbClr val="67012F"/>
                </a:solidFill>
                <a:effectLst/>
              </a:rPr>
              <a:t/>
            </a:r>
            <a:br>
              <a:rPr lang="uk-UA" sz="2400" smtClean="0">
                <a:solidFill>
                  <a:srgbClr val="67012F"/>
                </a:solidFill>
                <a:effectLst/>
              </a:rPr>
            </a:br>
            <a:r>
              <a:rPr lang="uk-UA" sz="2400" smtClean="0">
                <a:solidFill>
                  <a:schemeClr val="tx1"/>
                </a:solidFill>
                <a:effectLst/>
              </a:rPr>
              <a:t>•</a:t>
            </a:r>
            <a:r>
              <a:rPr lang="uk-UA" sz="2400" smtClean="0">
                <a:solidFill>
                  <a:srgbClr val="67012F"/>
                </a:solidFill>
                <a:effectLst/>
              </a:rPr>
              <a:t> особливостями населення (етнічний склад, зайнятість та ін.);</a:t>
            </a:r>
            <a:r>
              <a:rPr lang="en-US" sz="2400" smtClean="0">
                <a:solidFill>
                  <a:srgbClr val="67012F"/>
                </a:solidFill>
                <a:effectLst/>
              </a:rPr>
              <a:t/>
            </a:r>
            <a:br>
              <a:rPr lang="en-US" sz="2400" smtClean="0">
                <a:solidFill>
                  <a:srgbClr val="67012F"/>
                </a:solidFill>
                <a:effectLst/>
              </a:rPr>
            </a:br>
            <a:r>
              <a:rPr lang="uk-UA" sz="2400" smtClean="0">
                <a:solidFill>
                  <a:srgbClr val="67012F"/>
                </a:solidFill>
                <a:effectLst/>
              </a:rPr>
              <a:t/>
            </a:r>
            <a:br>
              <a:rPr lang="uk-UA" sz="2400" smtClean="0">
                <a:solidFill>
                  <a:srgbClr val="67012F"/>
                </a:solidFill>
                <a:effectLst/>
              </a:rPr>
            </a:br>
            <a:r>
              <a:rPr lang="uk-UA" sz="2400" smtClean="0">
                <a:solidFill>
                  <a:schemeClr val="tx1"/>
                </a:solidFill>
                <a:effectLst/>
              </a:rPr>
              <a:t>•</a:t>
            </a:r>
            <a:r>
              <a:rPr lang="uk-UA" sz="2400" smtClean="0">
                <a:solidFill>
                  <a:srgbClr val="67012F"/>
                </a:solidFill>
                <a:effectLst/>
              </a:rPr>
              <a:t> проблемами (економічними, екологічними, соціальними).</a:t>
            </a:r>
            <a:br>
              <a:rPr lang="uk-UA" sz="2400" smtClean="0">
                <a:solidFill>
                  <a:srgbClr val="67012F"/>
                </a:solidFill>
                <a:effectLst/>
              </a:rPr>
            </a:br>
            <a:endParaRPr lang="uk-UA" sz="2400" smtClean="0">
              <a:solidFill>
                <a:srgbClr val="67012F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106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Заголовок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 bwMode="auto">
          <a:xfrm>
            <a:off x="722313" y="571500"/>
            <a:ext cx="7772400" cy="4786313"/>
          </a:xfrm>
        </p:spPr>
        <p:txBody>
          <a:bodyPr wrap="square" t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>
              <a:lnSpc>
                <a:spcPct val="150000"/>
              </a:lnSpc>
            </a:pPr>
            <a:r>
              <a:rPr lang="uk-UA" sz="2400" smtClean="0">
                <a:solidFill>
                  <a:schemeClr val="tx1"/>
                </a:solidFill>
                <a:effectLst/>
              </a:rPr>
              <a:t>Економічні райони відрізняються від адміністративних областей тим, що в них </a:t>
            </a:r>
            <a:r>
              <a:rPr lang="uk-UA" sz="2400" smtClean="0">
                <a:solidFill>
                  <a:srgbClr val="67012F"/>
                </a:solidFill>
                <a:effectLst/>
              </a:rPr>
              <a:t>немає органів територіального управління</a:t>
            </a:r>
            <a:r>
              <a:rPr lang="uk-UA" sz="2400" smtClean="0">
                <a:solidFill>
                  <a:schemeClr val="tx1"/>
                </a:solidFill>
                <a:effectLst/>
              </a:rPr>
              <a:t>; під час формування районів </a:t>
            </a:r>
            <a:r>
              <a:rPr lang="uk-UA" sz="2400" smtClean="0">
                <a:solidFill>
                  <a:srgbClr val="67012F"/>
                </a:solidFill>
                <a:effectLst/>
              </a:rPr>
              <a:t>ураховуються господарські, історичні та природні чинники</a:t>
            </a:r>
            <a:r>
              <a:rPr lang="uk-UA" sz="2400" smtClean="0">
                <a:solidFill>
                  <a:schemeClr val="tx1"/>
                </a:solidFill>
                <a:effectLst/>
              </a:rPr>
              <a:t>.</a:t>
            </a:r>
            <a:br>
              <a:rPr lang="uk-UA" sz="2400" smtClean="0">
                <a:solidFill>
                  <a:schemeClr val="tx1"/>
                </a:solidFill>
                <a:effectLst/>
              </a:rPr>
            </a:br>
            <a:endParaRPr lang="uk-UA" sz="2400" smtClean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08925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722313" y="285750"/>
            <a:ext cx="7772400" cy="6572250"/>
          </a:xfrm>
        </p:spPr>
        <p:txBody>
          <a:bodyPr anchor="t">
            <a:normAutofit fontScale="90000"/>
          </a:bodyPr>
          <a:lstStyle/>
          <a:p>
            <a:pPr algn="l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uk-UA" sz="2400" dirty="0" smtClean="0">
                <a:solidFill>
                  <a:srgbClr val="A2024A"/>
                </a:solidFill>
                <a:effectLst/>
              </a:rPr>
              <a:t>План характеристики економічного району</a:t>
            </a:r>
            <a:br>
              <a:rPr lang="uk-UA" sz="2400" dirty="0" smtClean="0">
                <a:solidFill>
                  <a:srgbClr val="A2024A"/>
                </a:solidFill>
                <a:effectLst/>
              </a:rPr>
            </a:br>
            <a:r>
              <a:rPr lang="uk-UA" sz="2400" dirty="0" smtClean="0">
                <a:solidFill>
                  <a:srgbClr val="A2024A"/>
                </a:solidFill>
                <a:effectLst/>
              </a:rPr>
              <a:t>1. </a:t>
            </a:r>
            <a:r>
              <a:rPr lang="uk-UA" sz="2400" dirty="0" smtClean="0">
                <a:solidFill>
                  <a:schemeClr val="tx1"/>
                </a:solidFill>
                <a:effectLst/>
              </a:rPr>
              <a:t>Склад району, географічне положення, рівень соціально-економічного розвитку, місце і роль серед інших районів України.</a:t>
            </a:r>
            <a:br>
              <a:rPr lang="uk-UA" sz="2400" dirty="0" smtClean="0">
                <a:solidFill>
                  <a:schemeClr val="tx1"/>
                </a:solidFill>
                <a:effectLst/>
              </a:rPr>
            </a:br>
            <a:r>
              <a:rPr lang="uk-UA" sz="2400" dirty="0" smtClean="0">
                <a:solidFill>
                  <a:srgbClr val="A2024A"/>
                </a:solidFill>
                <a:effectLst/>
              </a:rPr>
              <a:t>2. </a:t>
            </a:r>
            <a:r>
              <a:rPr lang="uk-UA" sz="2400" dirty="0" smtClean="0">
                <a:solidFill>
                  <a:schemeClr val="tx1"/>
                </a:solidFill>
                <a:effectLst/>
              </a:rPr>
              <a:t>Природні умови і природні ресурси.</a:t>
            </a:r>
            <a:br>
              <a:rPr lang="uk-UA" sz="2400" dirty="0" smtClean="0">
                <a:solidFill>
                  <a:schemeClr val="tx1"/>
                </a:solidFill>
                <a:effectLst/>
              </a:rPr>
            </a:br>
            <a:r>
              <a:rPr lang="uk-UA" sz="2400" dirty="0" smtClean="0">
                <a:solidFill>
                  <a:srgbClr val="A2024A"/>
                </a:solidFill>
                <a:effectLst/>
              </a:rPr>
              <a:t>3. </a:t>
            </a:r>
            <a:r>
              <a:rPr lang="uk-UA" sz="2400" dirty="0" smtClean="0">
                <a:solidFill>
                  <a:schemeClr val="tx1"/>
                </a:solidFill>
                <a:effectLst/>
              </a:rPr>
              <a:t>Характеристика населення.</a:t>
            </a:r>
            <a:br>
              <a:rPr lang="uk-UA" sz="2400" dirty="0" smtClean="0">
                <a:solidFill>
                  <a:schemeClr val="tx1"/>
                </a:solidFill>
                <a:effectLst/>
              </a:rPr>
            </a:br>
            <a:r>
              <a:rPr lang="uk-UA" sz="2400" dirty="0" smtClean="0">
                <a:solidFill>
                  <a:srgbClr val="A2024A"/>
                </a:solidFill>
                <a:effectLst/>
              </a:rPr>
              <a:t>4. </a:t>
            </a:r>
            <a:r>
              <a:rPr lang="uk-UA" sz="2400" dirty="0" smtClean="0">
                <a:solidFill>
                  <a:schemeClr val="tx1"/>
                </a:solidFill>
                <a:effectLst/>
              </a:rPr>
              <a:t>Загальна характеристика господарства і галузей спеціалізації.</a:t>
            </a:r>
            <a:br>
              <a:rPr lang="uk-UA" sz="2400" dirty="0" smtClean="0">
                <a:solidFill>
                  <a:schemeClr val="tx1"/>
                </a:solidFill>
                <a:effectLst/>
              </a:rPr>
            </a:br>
            <a:r>
              <a:rPr lang="uk-UA" sz="2400" dirty="0" smtClean="0">
                <a:solidFill>
                  <a:srgbClr val="A2024A"/>
                </a:solidFill>
                <a:effectLst/>
              </a:rPr>
              <a:t>5. </a:t>
            </a:r>
            <a:r>
              <a:rPr lang="uk-UA" sz="2400" dirty="0" smtClean="0">
                <a:solidFill>
                  <a:schemeClr val="tx1"/>
                </a:solidFill>
                <a:effectLst/>
              </a:rPr>
              <a:t>Промислові вузли, найбільші міста.</a:t>
            </a:r>
            <a:br>
              <a:rPr lang="uk-UA" sz="2400" dirty="0" smtClean="0">
                <a:solidFill>
                  <a:schemeClr val="tx1"/>
                </a:solidFill>
                <a:effectLst/>
              </a:rPr>
            </a:br>
            <a:r>
              <a:rPr lang="uk-UA" sz="2400" dirty="0" smtClean="0">
                <a:solidFill>
                  <a:srgbClr val="A2024A"/>
                </a:solidFill>
                <a:effectLst/>
              </a:rPr>
              <a:t>6. </a:t>
            </a:r>
            <a:r>
              <a:rPr lang="uk-UA" sz="2400" dirty="0" smtClean="0">
                <a:solidFill>
                  <a:schemeClr val="tx1"/>
                </a:solidFill>
                <a:effectLst/>
              </a:rPr>
              <a:t>Економічні зв’язки.</a:t>
            </a:r>
            <a:br>
              <a:rPr lang="uk-UA" sz="2400" dirty="0" smtClean="0">
                <a:solidFill>
                  <a:schemeClr val="tx1"/>
                </a:solidFill>
                <a:effectLst/>
              </a:rPr>
            </a:br>
            <a:r>
              <a:rPr lang="uk-UA" sz="2400" dirty="0" smtClean="0">
                <a:solidFill>
                  <a:srgbClr val="A2024A"/>
                </a:solidFill>
                <a:effectLst/>
              </a:rPr>
              <a:t>7. </a:t>
            </a:r>
            <a:r>
              <a:rPr lang="uk-UA" sz="2400" dirty="0" smtClean="0">
                <a:solidFill>
                  <a:schemeClr val="tx1"/>
                </a:solidFill>
                <a:effectLst/>
              </a:rPr>
              <a:t>Економічні, соціальні та екологічні проблеми.</a:t>
            </a:r>
            <a:br>
              <a:rPr lang="uk-UA" sz="2400" dirty="0" smtClean="0">
                <a:solidFill>
                  <a:schemeClr val="tx1"/>
                </a:solidFill>
                <a:effectLst/>
              </a:rPr>
            </a:br>
            <a:endParaRPr lang="uk-UA" sz="240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12620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61222482SlideId25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614161855SlideId28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612224820SlideId25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614161855SlideId28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612224842SlideId26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612224846SlideId26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612224853SlideId26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Аспект">
  <a:themeElements>
    <a:clrScheme name="Другая 18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872D4D"/>
      </a:accent1>
      <a:accent2>
        <a:srgbClr val="834090"/>
      </a:accent2>
      <a:accent3>
        <a:srgbClr val="FF6600"/>
      </a:accent3>
      <a:accent4>
        <a:srgbClr val="000099"/>
      </a:accent4>
      <a:accent5>
        <a:srgbClr val="0099CC"/>
      </a:accent5>
      <a:accent6>
        <a:srgbClr val="00C000"/>
      </a:accent6>
      <a:hlink>
        <a:srgbClr val="FFDE66"/>
      </a:hlink>
      <a:folHlink>
        <a:srgbClr val="D490C5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Аспект">
  <a:themeElements>
    <a:clrScheme name="Другая 18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872D4D"/>
      </a:accent1>
      <a:accent2>
        <a:srgbClr val="834090"/>
      </a:accent2>
      <a:accent3>
        <a:srgbClr val="FF6600"/>
      </a:accent3>
      <a:accent4>
        <a:srgbClr val="000099"/>
      </a:accent4>
      <a:accent5>
        <a:srgbClr val="0099CC"/>
      </a:accent5>
      <a:accent6>
        <a:srgbClr val="00C000"/>
      </a:accent6>
      <a:hlink>
        <a:srgbClr val="FFDE66"/>
      </a:hlink>
      <a:folHlink>
        <a:srgbClr val="D490C5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Аспект">
  <a:themeElements>
    <a:clrScheme name="Другая 18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872D4D"/>
      </a:accent1>
      <a:accent2>
        <a:srgbClr val="834090"/>
      </a:accent2>
      <a:accent3>
        <a:srgbClr val="FF6600"/>
      </a:accent3>
      <a:accent4>
        <a:srgbClr val="000099"/>
      </a:accent4>
      <a:accent5>
        <a:srgbClr val="0099CC"/>
      </a:accent5>
      <a:accent6>
        <a:srgbClr val="00C000"/>
      </a:accent6>
      <a:hlink>
        <a:srgbClr val="FFDE66"/>
      </a:hlink>
      <a:folHlink>
        <a:srgbClr val="D490C5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5_Аспект">
  <a:themeElements>
    <a:clrScheme name="Другая 18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872D4D"/>
      </a:accent1>
      <a:accent2>
        <a:srgbClr val="834090"/>
      </a:accent2>
      <a:accent3>
        <a:srgbClr val="FF6600"/>
      </a:accent3>
      <a:accent4>
        <a:srgbClr val="000099"/>
      </a:accent4>
      <a:accent5>
        <a:srgbClr val="0099CC"/>
      </a:accent5>
      <a:accent6>
        <a:srgbClr val="00C000"/>
      </a:accent6>
      <a:hlink>
        <a:srgbClr val="FFDE66"/>
      </a:hlink>
      <a:folHlink>
        <a:srgbClr val="D490C5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6_Аспект">
  <a:themeElements>
    <a:clrScheme name="Другая 18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872D4D"/>
      </a:accent1>
      <a:accent2>
        <a:srgbClr val="834090"/>
      </a:accent2>
      <a:accent3>
        <a:srgbClr val="FF6600"/>
      </a:accent3>
      <a:accent4>
        <a:srgbClr val="000099"/>
      </a:accent4>
      <a:accent5>
        <a:srgbClr val="0099CC"/>
      </a:accent5>
      <a:accent6>
        <a:srgbClr val="00C000"/>
      </a:accent6>
      <a:hlink>
        <a:srgbClr val="FFDE66"/>
      </a:hlink>
      <a:folHlink>
        <a:srgbClr val="D490C5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7_Аспект">
  <a:themeElements>
    <a:clrScheme name="Другая 18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872D4D"/>
      </a:accent1>
      <a:accent2>
        <a:srgbClr val="834090"/>
      </a:accent2>
      <a:accent3>
        <a:srgbClr val="FF6600"/>
      </a:accent3>
      <a:accent4>
        <a:srgbClr val="000099"/>
      </a:accent4>
      <a:accent5>
        <a:srgbClr val="0099CC"/>
      </a:accent5>
      <a:accent6>
        <a:srgbClr val="00C000"/>
      </a:accent6>
      <a:hlink>
        <a:srgbClr val="FFDE66"/>
      </a:hlink>
      <a:folHlink>
        <a:srgbClr val="D490C5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58</Words>
  <Application>Microsoft Office PowerPoint</Application>
  <PresentationFormat>Экран (4:3)</PresentationFormat>
  <Paragraphs>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2_Аспект</vt:lpstr>
      <vt:lpstr>4_Аспект</vt:lpstr>
      <vt:lpstr>3_Аспект</vt:lpstr>
      <vt:lpstr>5_Аспект</vt:lpstr>
      <vt:lpstr>6_Аспект</vt:lpstr>
      <vt:lpstr>7_Аспект</vt:lpstr>
      <vt:lpstr>Економічний район — географічно цілісна територіальна частина народного господарства країни, що виділяється за ознаками природно-географічного, виробничого і трудового потенціалів, спеціалізації і рівня розвитку господарства, особливостями економічної ситуації. </vt:lpstr>
      <vt:lpstr>Презентация PowerPoint</vt:lpstr>
      <vt:lpstr>У межах України виділяють дев’ять економічних районів: Донецький; Придніпровський; Північно-Східний; Столичний; Центральний; Подільський; Північно-Західний; Карпатський; Причорноморський. </vt:lpstr>
      <vt:lpstr>Кожний із цих районів має різний рівень розвитку господарства, сформованості взаємозв’язків об’єктів господарського комплексу.  Райони відрізняються такими ознаками:  • спеціалізацією господарства, що є наслідком географічного поділу праці;  • особливостями населення (етнічний склад, зайнятість та ін.);  • проблемами (економічними, екологічними, соціальними). </vt:lpstr>
      <vt:lpstr>Економічні райони відрізняються від адміністративних областей тим, що в них немає органів територіального управління; під час формування районів ураховуються господарські, історичні та природні чинники. </vt:lpstr>
      <vt:lpstr>План характеристики економічного району 1. Склад району, географічне положення, рівень соціально-економічного розвитку, місце і роль серед інших районів України. 2. Природні умови і природні ресурси. 3. Характеристика населення. 4. Загальна характеристика господарства і галузей спеціалізації. 5. Промислові вузли, найбільші міста. 6. Економічні зв’язки. 7. Економічні, соціальні та екологічні проблеми. </vt:lpstr>
    </vt:vector>
  </TitlesOfParts>
  <Company>Лицей 99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Економічний район — географічно цілісна територіальна частина народного господарства країни, що виділяється за ознаками природно-географічного, виробничого і трудового потенціалів, спеціалізації і рівня розвитку господарства, особливостями економічної ситуації. </dc:title>
  <dc:creator>Светлана В.</dc:creator>
  <cp:lastModifiedBy>Светлана В.</cp:lastModifiedBy>
  <cp:revision>1</cp:revision>
  <dcterms:created xsi:type="dcterms:W3CDTF">2013-06-02T12:38:00Z</dcterms:created>
  <dcterms:modified xsi:type="dcterms:W3CDTF">2013-06-02T12:42:13Z</dcterms:modified>
</cp:coreProperties>
</file>