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19DA1-C4C0-4DD5-8322-15FC2A94FA3C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7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CEF3-57E7-49D8-8E1D-111D40D45CE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D1BE-A10C-4AD8-851B-512C3C7FD3C6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67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A57613-DB95-40EC-B047-833E6AD1313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63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F8DD-8C6D-4B60-B797-D30F84A9E014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7092F-4002-4DF0-A7BF-3188D5F05A3E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61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117C4-21FA-47AF-AD36-4D3889AD719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125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0641-6D07-43DB-8C95-83238A31F08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66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57D6-BAF1-4342-BD40-791CA1F7E176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03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3B1331-F5A9-49EF-811C-F5161FD81E9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57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74E9-5F68-4BD1-AB49-1D08AC511920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9B818-E653-47D8-A8C2-6F13A546D5BA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30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C2F8B0-3140-4062-B0F4-1AB7E70066FB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91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0B04-CC12-46C8-B05C-0A140477399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78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BA56-3816-468B-93DF-91D8A7605B8C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2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7673D-EB49-427D-AC1A-322098C4F66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24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5B10-E677-4EB6-ADB7-DC2C280BF28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25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FB518F-771A-4863-9DDB-08AC385BE8C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99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83667-A2F6-49A3-BE1D-AD0DA3A42FD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01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1202-7A0E-4121-B64D-A5BE2E255185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00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2DC9-C58E-4E7B-916B-0C6A7A2184D7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53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958D3C-7CAA-451B-A65A-CAA57CD2FAE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68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211FA-3B8A-4EFC-8981-4E3CE3825673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20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351D-A8CD-4018-9339-1F6C4F06FB4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5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A0F01B-8731-430C-AC21-D1B1A3BAC3A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91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0E3B-5597-4B33-AFA9-8D190742D10A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5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39D0-ABE9-4053-AB34-89666769CC5E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831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35EEF-3FF8-4CE4-94C7-53A49E80CED5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134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0E02-AA9A-4B52-A43C-A63298E7BA1E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2327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B165DA-6310-4A35-A45E-896B29DCA8B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483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AD08-6A12-4803-B78E-B29A6F087F1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287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D457-702F-46AE-BA91-FE2380E2D4D3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10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3533-4812-46D1-BA96-A766234984A5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0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2B8B-173C-4D8F-9E5B-FF3B022417B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69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F3117F-CD35-4991-B4C4-BFE0F290952C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17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AA1BC-F59C-41CA-8613-7279C82B1DBE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F0EAE3-854E-47DB-A2AE-734239A5BF24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612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78DA-AAFC-4892-9CBC-955E1DA5808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683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C7FEE-690A-4E1F-8CBD-D4717767D670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4621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C2B782-9B97-4F0E-8313-C0D40FCE89A3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702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00D2-6912-4A80-997C-CBA2F889007E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07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BC0909-8160-4145-BCD5-9EC20A46E5EA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540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E0C8-7033-4498-B9F2-0B432362B008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280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BFED-F772-45EB-B8DB-07C6FD268F2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AF99-5A80-4302-B8CF-0EF6B7676C5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8518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B51D-9EAD-419C-956F-1F144EB8E0C0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801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7BD9D-CE6D-4E7A-9AEE-10116B3634B7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3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9AF8-FD17-40D7-88A0-8D13B21BF149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829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88C4A-5610-45B0-A937-2C535E1D2882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447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6052-2EDD-49E9-A564-F93F4CEEBAA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265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5235-2B02-4FA3-B3F1-C9E01421790D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265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4BA816-CCF9-454C-9800-5E63ECE7BF2A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70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5FDD-3CE6-4069-A173-CAA1178FAB2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74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F3194-76CE-495E-9E33-84E320C8580F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531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9DF8-084C-425C-BB77-DA30D84E2193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4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F71B8-E57E-49D8-9D41-A560D248CEDF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891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6F3F-C735-4C44-8D99-7C089606AEFB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570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6362-CFEE-49F1-83CA-F8680C77E0D8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346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4382DE-9E6A-4725-B565-CC4FA8ECC086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429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8063-2D20-4BF1-BD6B-83FC9F65C846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455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B1A4A7-08CE-4327-A67B-8D59D2D4A23C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451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30E9-2885-4CB2-9063-766F10F1BFDA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10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C06FB-AB20-4A37-B587-BC3DF2E891B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C37648-85C2-4DDB-BCC6-3DEBC4E5EA01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5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12A3-E7F0-4E55-A4AB-4F89DE6F6E1F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7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F0EF0B-460F-4E5D-924B-B19281D4549C}" type="slidenum">
              <a:rPr lang="ru-RU">
                <a:solidFill>
                  <a:srgbClr val="F4E7E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9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034DF3-365D-4579-8AA6-EA48E8F3A46D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5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7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19969-71C4-45A4-9130-C243B2652AA6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5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3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41FB05-1CCD-4278-98A7-88D540B61AE6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1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FBAA0-469C-45BE-892B-568E3D21285B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1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8647CC-5033-432F-97C3-3666723642EF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3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9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559B10-DB33-4A7D-8A7B-4D35A36261DF}" type="slidenum">
              <a:rPr lang="ru-RU">
                <a:solidFill>
                  <a:srgbClr val="F4E7ED">
                    <a:shade val="5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4E7ED">
                  <a:shade val="5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9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A95D7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95D7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B850D1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B850D1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4400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22313" y="428625"/>
            <a:ext cx="7772400" cy="5929313"/>
          </a:xfrm>
        </p:spPr>
        <p:txBody>
          <a:bodyPr anchor="t"/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800" u="sng" dirty="0" smtClean="0">
                <a:solidFill>
                  <a:srgbClr val="D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район</a:t>
            </a:r>
            <a:r>
              <a:rPr lang="uk-UA" sz="2400" dirty="0" smtClean="0">
                <a:solidFill>
                  <a:srgbClr val="D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географічно цілісна територіальна частина народного господарства країни, що виділяється за ознаками природно-географічного, виробничого і трудового потенціалів, спеціалізації і рівня розвитку господарства, особливостями економічної ситуації.</a:t>
            </a:r>
            <a:b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14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pic>
        <p:nvPicPr>
          <p:cNvPr id="14336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90932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98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357313" y="571500"/>
            <a:ext cx="7358062" cy="5929313"/>
          </a:xfrm>
        </p:spPr>
        <p:txBody>
          <a:bodyPr anchor="t"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tx1"/>
                </a:solidFill>
                <a:effectLst/>
              </a:rPr>
              <a:t>У межах України виділяють </a:t>
            </a:r>
            <a:r>
              <a:rPr lang="uk-UA" sz="2400" dirty="0" smtClean="0">
                <a:solidFill>
                  <a:srgbClr val="A2024A"/>
                </a:solidFill>
                <a:effectLst/>
              </a:rPr>
              <a:t>дев’ять економічних районів: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Донецький;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Придніпровський;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Північно-Східний;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Столичний;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Центральний;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Подільський;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Північно-Західний;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Карпатський;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chemeClr val="tx1"/>
                </a:solidFill>
                <a:effectLst/>
              </a:rPr>
              <a:t>Причорноморський.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endParaRPr lang="uk-UA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142339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1285875"/>
            <a:ext cx="3641725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33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auto">
          <a:xfrm>
            <a:off x="722313" y="642938"/>
            <a:ext cx="7772400" cy="5857875"/>
          </a:xfrm>
        </p:spPr>
        <p:txBody>
          <a:bodyPr wrap="square" t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uk-UA" sz="2400" smtClean="0">
                <a:solidFill>
                  <a:srgbClr val="67012F"/>
                </a:solidFill>
                <a:effectLst/>
              </a:rPr>
              <a:t>Кожний із цих районів має різний рівень розвитку господарства, сформованості взаємозв’язків об’єктів господарського комплексу. </a:t>
            </a:r>
            <a:r>
              <a:rPr lang="en-US" sz="2400" smtClean="0">
                <a:solidFill>
                  <a:srgbClr val="67012F"/>
                </a:solidFill>
                <a:effectLst/>
              </a:rPr>
              <a:t/>
            </a:r>
            <a:br>
              <a:rPr lang="en-US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rgbClr val="67012F"/>
                </a:solidFill>
                <a:effectLst/>
              </a:rPr>
              <a:t>Райони відрізняються такими ознаками:</a:t>
            </a:r>
            <a:r>
              <a:rPr lang="en-US" sz="2400" smtClean="0">
                <a:solidFill>
                  <a:srgbClr val="67012F"/>
                </a:solidFill>
                <a:effectLst/>
              </a:rPr>
              <a:t/>
            </a:r>
            <a:br>
              <a:rPr lang="en-US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rgbClr val="67012F"/>
                </a:solidFill>
                <a:effectLst/>
              </a:rPr>
              <a:t/>
            </a:r>
            <a:br>
              <a:rPr lang="uk-UA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chemeClr val="tx1"/>
                </a:solidFill>
                <a:effectLst/>
              </a:rPr>
              <a:t>•</a:t>
            </a:r>
            <a:r>
              <a:rPr lang="uk-UA" sz="2400" smtClean="0">
                <a:solidFill>
                  <a:srgbClr val="67012F"/>
                </a:solidFill>
                <a:effectLst/>
              </a:rPr>
              <a:t> спеціалізацією господарства, що є наслідком географічного поділу праці;</a:t>
            </a:r>
            <a:r>
              <a:rPr lang="en-US" sz="2400" smtClean="0">
                <a:solidFill>
                  <a:srgbClr val="67012F"/>
                </a:solidFill>
                <a:effectLst/>
              </a:rPr>
              <a:t/>
            </a:r>
            <a:br>
              <a:rPr lang="en-US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rgbClr val="67012F"/>
                </a:solidFill>
                <a:effectLst/>
              </a:rPr>
              <a:t/>
            </a:r>
            <a:br>
              <a:rPr lang="uk-UA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chemeClr val="tx1"/>
                </a:solidFill>
                <a:effectLst/>
              </a:rPr>
              <a:t>•</a:t>
            </a:r>
            <a:r>
              <a:rPr lang="uk-UA" sz="2400" smtClean="0">
                <a:solidFill>
                  <a:srgbClr val="67012F"/>
                </a:solidFill>
                <a:effectLst/>
              </a:rPr>
              <a:t> особливостями населення (етнічний склад, зайнятість та ін.);</a:t>
            </a:r>
            <a:r>
              <a:rPr lang="en-US" sz="2400" smtClean="0">
                <a:solidFill>
                  <a:srgbClr val="67012F"/>
                </a:solidFill>
                <a:effectLst/>
              </a:rPr>
              <a:t/>
            </a:r>
            <a:br>
              <a:rPr lang="en-US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rgbClr val="67012F"/>
                </a:solidFill>
                <a:effectLst/>
              </a:rPr>
              <a:t/>
            </a:r>
            <a:br>
              <a:rPr lang="uk-UA" sz="2400" smtClean="0">
                <a:solidFill>
                  <a:srgbClr val="67012F"/>
                </a:solidFill>
                <a:effectLst/>
              </a:rPr>
            </a:br>
            <a:r>
              <a:rPr lang="uk-UA" sz="2400" smtClean="0">
                <a:solidFill>
                  <a:schemeClr val="tx1"/>
                </a:solidFill>
                <a:effectLst/>
              </a:rPr>
              <a:t>•</a:t>
            </a:r>
            <a:r>
              <a:rPr lang="uk-UA" sz="2400" smtClean="0">
                <a:solidFill>
                  <a:srgbClr val="67012F"/>
                </a:solidFill>
                <a:effectLst/>
              </a:rPr>
              <a:t> проблемами (економічними, екологічними, соціальними).</a:t>
            </a:r>
            <a:br>
              <a:rPr lang="uk-UA" sz="2400" smtClean="0">
                <a:solidFill>
                  <a:srgbClr val="67012F"/>
                </a:solidFill>
                <a:effectLst/>
              </a:rPr>
            </a:br>
            <a:endParaRPr lang="uk-UA" sz="2400" smtClean="0">
              <a:solidFill>
                <a:srgbClr val="67012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0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 bwMode="auto">
          <a:xfrm>
            <a:off x="722313" y="571500"/>
            <a:ext cx="7772400" cy="4786313"/>
          </a:xfrm>
        </p:spPr>
        <p:txBody>
          <a:bodyPr wrap="square" t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50000"/>
              </a:lnSpc>
            </a:pPr>
            <a:r>
              <a:rPr lang="uk-UA" sz="2400" smtClean="0">
                <a:solidFill>
                  <a:schemeClr val="tx1"/>
                </a:solidFill>
                <a:effectLst/>
              </a:rPr>
              <a:t>Економічні райони відрізняються від адміністративних областей тим, що в них </a:t>
            </a:r>
            <a:r>
              <a:rPr lang="uk-UA" sz="2400" smtClean="0">
                <a:solidFill>
                  <a:srgbClr val="67012F"/>
                </a:solidFill>
                <a:effectLst/>
              </a:rPr>
              <a:t>немає органів територіального управління</a:t>
            </a:r>
            <a:r>
              <a:rPr lang="uk-UA" sz="2400" smtClean="0">
                <a:solidFill>
                  <a:schemeClr val="tx1"/>
                </a:solidFill>
                <a:effectLst/>
              </a:rPr>
              <a:t>; під час формування районів </a:t>
            </a:r>
            <a:r>
              <a:rPr lang="uk-UA" sz="2400" smtClean="0">
                <a:solidFill>
                  <a:srgbClr val="67012F"/>
                </a:solidFill>
                <a:effectLst/>
              </a:rPr>
              <a:t>ураховуються господарські, історичні та природні чинники</a:t>
            </a:r>
            <a:r>
              <a:rPr lang="uk-UA" sz="2400" smtClean="0">
                <a:solidFill>
                  <a:schemeClr val="tx1"/>
                </a:solidFill>
                <a:effectLst/>
              </a:rPr>
              <a:t>.</a:t>
            </a:r>
            <a:br>
              <a:rPr lang="uk-UA" sz="2400" smtClean="0">
                <a:solidFill>
                  <a:schemeClr val="tx1"/>
                </a:solidFill>
                <a:effectLst/>
              </a:rPr>
            </a:br>
            <a:endParaRPr lang="uk-UA" sz="240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892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22313" y="285750"/>
            <a:ext cx="7772400" cy="6572250"/>
          </a:xfrm>
        </p:spPr>
        <p:txBody>
          <a:bodyPr anchor="t"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dirty="0" smtClean="0">
                <a:solidFill>
                  <a:srgbClr val="A2024A"/>
                </a:solidFill>
                <a:effectLst/>
              </a:rPr>
              <a:t>План характеристики економічного району</a:t>
            </a:r>
            <a:br>
              <a:rPr lang="uk-UA" sz="2400" dirty="0" smtClean="0">
                <a:solidFill>
                  <a:srgbClr val="A2024A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1.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Склад району, географічне положення, рівень соціально-економічного розвитку, місце і роль серед інших районів України.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2.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Природні умови і природні ресурси.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3.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Характеристика населення.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4.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Загальна характеристика господарства і галузей спеціалізації.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5.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Промислові вузли, найбільші міста.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6.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Економічні зв’язки.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r>
              <a:rPr lang="uk-UA" sz="2400" dirty="0" smtClean="0">
                <a:solidFill>
                  <a:srgbClr val="A2024A"/>
                </a:solidFill>
                <a:effectLst/>
              </a:rPr>
              <a:t>7. </a:t>
            </a:r>
            <a:r>
              <a:rPr lang="uk-UA" sz="2400" dirty="0" smtClean="0">
                <a:solidFill>
                  <a:schemeClr val="tx1"/>
                </a:solidFill>
                <a:effectLst/>
              </a:rPr>
              <a:t>Економічні, соціальні та екологічні проблеми.</a:t>
            </a:r>
            <a:br>
              <a:rPr lang="uk-UA" sz="2400" dirty="0" smtClean="0">
                <a:solidFill>
                  <a:schemeClr val="tx1"/>
                </a:solidFill>
                <a:effectLst/>
              </a:rPr>
            </a:br>
            <a:endParaRPr lang="uk-UA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26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222482SlideId2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4161855SlideId2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2224820SlideId2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4161855SlideId2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2224842SlideId2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2224846SlideId2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2224853SlideId26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Аспект">
  <a:themeElements>
    <a:clrScheme name="Другая 1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2D4D"/>
      </a:accent1>
      <a:accent2>
        <a:srgbClr val="834090"/>
      </a:accent2>
      <a:accent3>
        <a:srgbClr val="FF6600"/>
      </a:accent3>
      <a:accent4>
        <a:srgbClr val="000099"/>
      </a:accent4>
      <a:accent5>
        <a:srgbClr val="0099CC"/>
      </a:accent5>
      <a:accent6>
        <a:srgbClr val="00C000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2_Аспект</vt:lpstr>
      <vt:lpstr>4_Аспект</vt:lpstr>
      <vt:lpstr>3_Аспект</vt:lpstr>
      <vt:lpstr>5_Аспект</vt:lpstr>
      <vt:lpstr>6_Аспект</vt:lpstr>
      <vt:lpstr>7_Аспект</vt:lpstr>
      <vt:lpstr>Економічний район — географічно цілісна територіальна частина народного господарства країни, що виділяється за ознаками природно-географічного, виробничого і трудового потенціалів, спеціалізації і рівня розвитку господарства, особливостями економічної ситуації. </vt:lpstr>
      <vt:lpstr>Презентация PowerPoint</vt:lpstr>
      <vt:lpstr>У межах України виділяють дев’ять економічних районів: Донецький; Придніпровський; Північно-Східний; Столичний; Центральний; Подільський; Північно-Західний; Карпатський; Причорноморський. </vt:lpstr>
      <vt:lpstr>Кожний із цих районів має різний рівень розвитку господарства, сформованості взаємозв’язків об’єктів господарського комплексу.  Райони відрізняються такими ознаками:  • спеціалізацією господарства, що є наслідком географічного поділу праці;  • особливостями населення (етнічний склад, зайнятість та ін.);  • проблемами (економічними, екологічними, соціальними). </vt:lpstr>
      <vt:lpstr>Економічні райони відрізняються від адміністративних областей тим, що в них немає органів територіального управління; під час формування районів ураховуються господарські, історичні та природні чинники. </vt:lpstr>
      <vt:lpstr>План характеристики економічного району 1. Склад району, географічне положення, рівень соціально-економічного розвитку, місце і роль серед інших районів України. 2. Природні умови і природні ресурси. 3. Характеристика населення. 4. Загальна характеристика господарства і галузей спеціалізації. 5. Промислові вузли, найбільші міста. 6. Економічні зв’язки. 7. Економічні, соціальні та екологічні проблеми. 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район — географічно цілісна територіальна частина народного господарства країни, що виділяється за ознаками природно-географічного, виробничого і трудового потенціалів, спеціалізації і рівня розвитку господарства, особливостями економічної ситуації. </dc:title>
  <dc:creator>Светлана В.</dc:creator>
  <cp:lastModifiedBy>Светлана В.</cp:lastModifiedBy>
  <cp:revision>1</cp:revision>
  <dcterms:created xsi:type="dcterms:W3CDTF">2013-06-02T12:38:00Z</dcterms:created>
  <dcterms:modified xsi:type="dcterms:W3CDTF">2013-06-02T12:42:13Z</dcterms:modified>
</cp:coreProperties>
</file>