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308" r:id="rId2"/>
    <p:sldId id="257" r:id="rId3"/>
    <p:sldId id="258" r:id="rId4"/>
    <p:sldId id="280" r:id="rId5"/>
    <p:sldId id="261" r:id="rId6"/>
    <p:sldId id="262" r:id="rId7"/>
    <p:sldId id="277" r:id="rId8"/>
    <p:sldId id="318" r:id="rId9"/>
    <p:sldId id="263" r:id="rId10"/>
    <p:sldId id="278" r:id="rId11"/>
    <p:sldId id="319" r:id="rId12"/>
    <p:sldId id="265" r:id="rId13"/>
    <p:sldId id="279" r:id="rId14"/>
    <p:sldId id="268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0" r:id="rId24"/>
    <p:sldId id="291" r:id="rId25"/>
    <p:sldId id="292" r:id="rId26"/>
    <p:sldId id="293" r:id="rId27"/>
    <p:sldId id="294" r:id="rId28"/>
    <p:sldId id="269" r:id="rId29"/>
    <p:sldId id="281" r:id="rId30"/>
    <p:sldId id="266" r:id="rId31"/>
    <p:sldId id="298" r:id="rId32"/>
    <p:sldId id="299" r:id="rId33"/>
    <p:sldId id="301" r:id="rId34"/>
    <p:sldId id="302" r:id="rId35"/>
    <p:sldId id="303" r:id="rId36"/>
    <p:sldId id="304" r:id="rId37"/>
    <p:sldId id="295" r:id="rId38"/>
    <p:sldId id="296" r:id="rId39"/>
    <p:sldId id="297" r:id="rId40"/>
    <p:sldId id="260" r:id="rId4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34" autoAdjust="0"/>
  </p:normalViewPr>
  <p:slideViewPr>
    <p:cSldViewPr>
      <p:cViewPr varScale="1">
        <p:scale>
          <a:sx n="96" d="100"/>
          <a:sy n="96" d="100"/>
        </p:scale>
        <p:origin x="-42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362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07.09.2010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07.09.2010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07.09.2010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07.09.2010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07.09.2010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07.09.2010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07.09.2010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07.09.2010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>
    <p:pull dir="d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500174"/>
            <a:ext cx="7772400" cy="3153758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Небесна сфера.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Небесні координати. Сузір’я. Зоряні карти.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Вимірювання часу та календар.</a:t>
            </a:r>
            <a:endParaRPr lang="ru-RU" dirty="0"/>
          </a:p>
        </p:txBody>
      </p:sp>
    </p:spTree>
  </p:cSld>
  <p:clrMapOvr>
    <a:masterClrMapping/>
  </p:clrMapOvr>
  <p:transition>
    <p:pull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idx="1"/>
          </p:nvPr>
        </p:nvSpPr>
        <p:spPr>
          <a:xfrm>
            <a:off x="457200" y="500063"/>
            <a:ext cx="8229600" cy="5507037"/>
          </a:xfrm>
        </p:spPr>
        <p:txBody>
          <a:bodyPr>
            <a:normAutofit lnSpcReduction="10000"/>
          </a:bodyPr>
          <a:lstStyle/>
          <a:p>
            <a:r>
              <a:rPr lang="uk-UA" b="1" dirty="0" smtClean="0"/>
              <a:t>Зеніт</a:t>
            </a:r>
            <a:r>
              <a:rPr lang="uk-UA" dirty="0" smtClean="0"/>
              <a:t> – точка перетину прямовисної лінії з небесною сферою.</a:t>
            </a:r>
          </a:p>
          <a:p>
            <a:pPr>
              <a:buNone/>
            </a:pPr>
            <a:endParaRPr lang="ru-RU" dirty="0" smtClean="0"/>
          </a:p>
          <a:p>
            <a:r>
              <a:rPr lang="uk-UA" b="1" dirty="0" smtClean="0"/>
              <a:t>Зенітна відстань</a:t>
            </a:r>
            <a:r>
              <a:rPr lang="uk-UA" dirty="0" smtClean="0"/>
              <a:t> – кутова відстань світила від зеніту (або величина відповідної дуги на небесній сфері), яка доповнює висоту світила до 90</a:t>
            </a:r>
            <a:r>
              <a:rPr lang="uk-UA" baseline="30000" dirty="0" smtClean="0"/>
              <a:t>0</a:t>
            </a:r>
            <a:r>
              <a:rPr lang="uk-UA" dirty="0" smtClean="0"/>
              <a:t> .</a:t>
            </a:r>
          </a:p>
          <a:p>
            <a:pPr>
              <a:buNone/>
            </a:pPr>
            <a:endParaRPr lang="ru-RU" dirty="0" smtClean="0"/>
          </a:p>
          <a:p>
            <a:r>
              <a:rPr lang="uk-UA" b="1" dirty="0" smtClean="0"/>
              <a:t>Кульмінація</a:t>
            </a:r>
            <a:r>
              <a:rPr lang="uk-UA" dirty="0" smtClean="0"/>
              <a:t> – перетин світилом у його добовому русі небесного меридіана; верхня кульмінація – зенітна відстань світила найменша, нижня кульмінація – зенітна відстань найбільша.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5429264"/>
            <a:ext cx="8229600" cy="121444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 полюсах Землі видно тільки половину небесної сфери.</a:t>
            </a:r>
          </a:p>
          <a:p>
            <a:pPr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 екваторі Землі протягом року можна побачити всі сузір’я.</a:t>
            </a:r>
          </a:p>
          <a:p>
            <a:pPr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 середніх широтах частина зірок  не заходить, частина – не сходить, решта сходять і заходять кожну добу.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36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6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uk-UA" sz="36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Вид зоряного неба залежить від широти спостереження.</a:t>
            </a:r>
            <a:r>
              <a:rPr lang="uk-UA" dirty="0" smtClean="0">
                <a:solidFill>
                  <a:schemeClr val="accent1"/>
                </a:solidFill>
              </a:rPr>
              <a:t/>
            </a:r>
            <a:br>
              <a:rPr lang="uk-UA" dirty="0" smtClean="0">
                <a:solidFill>
                  <a:schemeClr val="accent1"/>
                </a:solidFill>
              </a:rPr>
            </a:br>
            <a:endParaRPr lang="ru-RU" dirty="0"/>
          </a:p>
        </p:txBody>
      </p:sp>
      <p:pic>
        <p:nvPicPr>
          <p:cNvPr id="4" name="Picture 2" descr="Equator&amp;Polu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285860"/>
            <a:ext cx="8837612" cy="415925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846158"/>
          </a:xfrm>
        </p:spPr>
        <p:txBody>
          <a:bodyPr>
            <a:noAutofit/>
          </a:bodyPr>
          <a:lstStyle/>
          <a:p>
            <a:pPr algn="ctr"/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3200" dirty="0" smtClean="0"/>
              <a:t>Екваторіальна система небесних координат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5" name="Содержимое 1"/>
          <p:cNvSpPr txBox="1">
            <a:spLocks/>
          </p:cNvSpPr>
          <p:nvPr/>
        </p:nvSpPr>
        <p:spPr>
          <a:xfrm>
            <a:off x="500034" y="1428736"/>
            <a:ext cx="3786214" cy="464999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uk-UA" sz="2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uk-UA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1"/>
          <p:cNvSpPr txBox="1">
            <a:spLocks/>
          </p:cNvSpPr>
          <p:nvPr/>
        </p:nvSpPr>
        <p:spPr>
          <a:xfrm>
            <a:off x="500034" y="1357298"/>
            <a:ext cx="3786214" cy="464999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uk-UA" sz="2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kumimoji="0" lang="uk-UA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0" y="1428736"/>
            <a:ext cx="3929058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uk-UA" b="1" dirty="0" smtClean="0"/>
              <a:t>Пряме сходження </a:t>
            </a:r>
            <a:r>
              <a:rPr lang="uk-UA" dirty="0" smtClean="0"/>
              <a:t>– кут між площинами, які проходять через полюс світу та точку весняного рівнодення й через полюс світу та світило, відлічується в напрямку річного руху Сонця; вимірюється відповідною дугою небесного екватора.</a:t>
            </a:r>
            <a:endParaRPr lang="ru-RU" dirty="0" smtClean="0"/>
          </a:p>
          <a:p>
            <a:pPr>
              <a:buNone/>
            </a:pPr>
            <a:r>
              <a:rPr lang="uk-UA" b="1" dirty="0" smtClean="0"/>
              <a:t>Схилення</a:t>
            </a:r>
            <a:r>
              <a:rPr lang="uk-UA" dirty="0" smtClean="0"/>
              <a:t> – кутова відстань від небесного екватора (або відповідна їй дуга на небесній сфері</a:t>
            </a:r>
            <a:r>
              <a:rPr lang="uk-UA" dirty="0" smtClean="0"/>
              <a:t>) до даного світила.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1214422"/>
            <a:ext cx="4581522" cy="5287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8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07223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b="1" dirty="0" smtClean="0"/>
              <a:t>Азимут</a:t>
            </a:r>
            <a:r>
              <a:rPr lang="uk-UA" dirty="0" smtClean="0"/>
              <a:t> – кут між площиною небесного меридіана та площиною, що проходить через зеніт та світило, відлічується від півдня на захід; вимірюється відповідною дугою математичного горизонту.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uk-UA" b="1" dirty="0" smtClean="0"/>
              <a:t>Годинний кут</a:t>
            </a:r>
            <a:r>
              <a:rPr lang="uk-UA" dirty="0" smtClean="0"/>
              <a:t> – </a:t>
            </a:r>
            <a:r>
              <a:rPr lang="uk-UA" dirty="0" err="1" smtClean="0"/>
              <a:t>кут</a:t>
            </a:r>
            <a:r>
              <a:rPr lang="uk-UA" dirty="0" smtClean="0"/>
              <a:t> між площиною небесного меридіана та площиною, що проходить через полюс світу та світило, відлічується від півдня на захід; вимірюється відповідною дугою небесного екватора.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uk-UA" b="1" dirty="0" smtClean="0"/>
              <a:t>Точка весняного рівнодення</a:t>
            </a:r>
            <a:r>
              <a:rPr lang="uk-UA" dirty="0" smtClean="0"/>
              <a:t> – точка перетину екліптики з небесним екватором, у якій Сонце у своєму річному русі переходить із Південної півкулі небесної сфери в Північну.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917596"/>
          </a:xfrm>
        </p:spPr>
        <p:txBody>
          <a:bodyPr>
            <a:noAutofit/>
          </a:bodyPr>
          <a:lstStyle/>
          <a:p>
            <a:pPr algn="ctr"/>
            <a:r>
              <a:rPr lang="uk-UA" sz="3200" i="1" dirty="0" smtClean="0"/>
              <a:t/>
            </a:r>
            <a:br>
              <a:rPr lang="uk-UA" sz="3200" i="1" dirty="0" smtClean="0"/>
            </a:br>
            <a:r>
              <a:rPr lang="uk-UA" sz="3200" i="1" dirty="0" smtClean="0"/>
              <a:t/>
            </a:r>
            <a:br>
              <a:rPr lang="uk-UA" sz="3200" i="1" dirty="0" smtClean="0"/>
            </a:br>
            <a:r>
              <a:rPr lang="uk-UA" sz="4000" b="0" dirty="0" smtClean="0">
                <a:effectLst/>
                <a:latin typeface="Times New Roman" pitchFamily="18" charset="0"/>
                <a:cs typeface="Times New Roman" pitchFamily="18" charset="0"/>
              </a:rPr>
              <a:t>Орбіта Землі та зодіак</a:t>
            </a:r>
            <a:r>
              <a:rPr lang="ru-RU" sz="3200" b="0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5" name="Содержимое 1"/>
          <p:cNvSpPr txBox="1">
            <a:spLocks/>
          </p:cNvSpPr>
          <p:nvPr/>
        </p:nvSpPr>
        <p:spPr>
          <a:xfrm>
            <a:off x="4714876" y="1571612"/>
            <a:ext cx="4114800" cy="4578555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1"/>
          <p:cNvSpPr txBox="1">
            <a:spLocks/>
          </p:cNvSpPr>
          <p:nvPr/>
        </p:nvSpPr>
        <p:spPr>
          <a:xfrm>
            <a:off x="214282" y="928670"/>
            <a:ext cx="4071966" cy="5286412"/>
          </a:xfrm>
          <a:prstGeom prst="rect">
            <a:avLst/>
          </a:prstGeom>
        </p:spPr>
        <p:txBody>
          <a:bodyPr vert="horz">
            <a:normAutofit fontScale="55000" lnSpcReduction="20000"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uk-UA" sz="2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r>
              <a:rPr kumimoji="0" lang="uk-UA" sz="5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5100" dirty="0" smtClean="0">
                <a:latin typeface="Times New Roman" pitchFamily="18" charset="0"/>
                <a:cs typeface="Times New Roman" pitchFamily="18" charset="0"/>
              </a:rPr>
              <a:t>Площина, в якій обертається Земля навколо Сонця, залишається сталою відносно зір. </a:t>
            </a:r>
          </a:p>
          <a:p>
            <a:endParaRPr lang="ru-RU" sz="5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5100" dirty="0" smtClean="0">
                <a:latin typeface="Times New Roman" pitchFamily="18" charset="0"/>
                <a:cs typeface="Times New Roman" pitchFamily="18" charset="0"/>
              </a:rPr>
              <a:t>Лінія перетину площини орбіти Землі з уявною небесною сферою має назву </a:t>
            </a:r>
            <a:r>
              <a:rPr lang="uk-UA" sz="5100" b="1" dirty="0" smtClean="0">
                <a:latin typeface="Times New Roman" pitchFamily="18" charset="0"/>
                <a:cs typeface="Times New Roman" pitchFamily="18" charset="0"/>
              </a:rPr>
              <a:t>екліптика.</a:t>
            </a:r>
            <a:r>
              <a:rPr lang="uk-UA" sz="51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5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5100" dirty="0" smtClean="0">
                <a:latin typeface="Times New Roman" pitchFamily="18" charset="0"/>
                <a:cs typeface="Times New Roman" pitchFamily="18" charset="0"/>
              </a:rPr>
              <a:t>12 сузір’їв, які перетинає екліптика, називають </a:t>
            </a:r>
            <a:r>
              <a:rPr lang="uk-UA" sz="5100" b="1" dirty="0" smtClean="0">
                <a:latin typeface="Times New Roman" pitchFamily="18" charset="0"/>
                <a:cs typeface="Times New Roman" pitchFamily="18" charset="0"/>
              </a:rPr>
              <a:t>зодіакальними.</a:t>
            </a:r>
            <a:endParaRPr lang="ru-RU" sz="5100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</a:pPr>
            <a:endParaRPr lang="ru-RU" sz="4200" dirty="0" smtClean="0"/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</a:pPr>
            <a:endParaRPr lang="ru-RU" sz="2800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2" y="1428736"/>
            <a:ext cx="5000628" cy="472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6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zodiak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0166" y="133953"/>
            <a:ext cx="6215106" cy="6022734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Aries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5852" y="428604"/>
            <a:ext cx="6572296" cy="5227156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Taurus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5984" y="285728"/>
            <a:ext cx="5000660" cy="5759688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Gemini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728" y="642918"/>
            <a:ext cx="6572295" cy="5131792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Cancer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1604" y="285728"/>
            <a:ext cx="6072230" cy="5634592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662316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осмислити уявлення про небесну сферу та системи координат космічних тіл;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показати зв'язок небесних координат із географічними координатами на Землі;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з'ясувати причину зміни пір року на Землі; 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пояснити, чому протягом року на небосхилі ми спостерігаємо різні сузір'я; 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з'ясувати, чому в різні пори року різні райони поверхні Землі отримують від Сонця неоднакову кількість енергії, хоча протягом року відстань до Сонця майже не змінюється; 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ознайомитися з основами вимірювання часу.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Мета заняття:</a:t>
            </a:r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Leo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0" y="785794"/>
            <a:ext cx="6307379" cy="5102599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Virgo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7622" y="1071546"/>
            <a:ext cx="7827937" cy="4572032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Libra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3281" y="214290"/>
            <a:ext cx="4576173" cy="6072230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Scorpius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8860" y="285728"/>
            <a:ext cx="4429156" cy="6037194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Sagittarius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728" y="428604"/>
            <a:ext cx="6357981" cy="5683650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Capricornus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4414" y="928670"/>
            <a:ext cx="6929486" cy="4967714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Aquarius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00" y="857232"/>
            <a:ext cx="7429552" cy="5000660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isces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0" y="571480"/>
            <a:ext cx="6429420" cy="5455519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785818"/>
          </a:xfrm>
        </p:spPr>
        <p:txBody>
          <a:bodyPr>
            <a:noAutofit/>
          </a:bodyPr>
          <a:lstStyle/>
          <a:p>
            <a:r>
              <a:rPr lang="uk-UA" sz="32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200" b="0" dirty="0" smtClean="0">
                <a:latin typeface="Times New Roman" pitchFamily="18" charset="0"/>
                <a:cs typeface="Times New Roman" pitchFamily="18" charset="0"/>
              </a:rPr>
              <a:t>Кут між площиною екватора і екліптики та </a:t>
            </a:r>
            <a:r>
              <a:rPr lang="ru-RU" sz="32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200" b="0" dirty="0" smtClean="0">
                <a:latin typeface="Times New Roman" pitchFamily="18" charset="0"/>
                <a:cs typeface="Times New Roman" pitchFamily="18" charset="0"/>
              </a:rPr>
              <a:t>кут між площиною екліптики і полюсом світу.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5" name="Содержимое 1"/>
          <p:cNvSpPr txBox="1">
            <a:spLocks/>
          </p:cNvSpPr>
          <p:nvPr/>
        </p:nvSpPr>
        <p:spPr>
          <a:xfrm>
            <a:off x="500034" y="1214422"/>
            <a:ext cx="3786214" cy="479286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uk-UA" sz="2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kumimoji="0" lang="uk-UA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lang="ru-RU" sz="4200" dirty="0" smtClean="0"/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</a:pPr>
            <a:endParaRPr lang="ru-RU" sz="2800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1"/>
          <p:cNvSpPr txBox="1">
            <a:spLocks/>
          </p:cNvSpPr>
          <p:nvPr/>
        </p:nvSpPr>
        <p:spPr>
          <a:xfrm>
            <a:off x="214282" y="1071546"/>
            <a:ext cx="3714776" cy="5000660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uk-UA" sz="2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r>
              <a:rPr lang="uk-UA" sz="2800" dirty="0" smtClean="0"/>
              <a:t>Кут між площиною екватора і екліптики  дорівнює 23,5</a:t>
            </a:r>
            <a:r>
              <a:rPr lang="uk-UA" sz="2800" baseline="30000" dirty="0" smtClean="0"/>
              <a:t>0</a:t>
            </a:r>
            <a:r>
              <a:rPr lang="uk-UA" sz="2800" dirty="0" smtClean="0"/>
              <a:t>, </a:t>
            </a:r>
          </a:p>
          <a:p>
            <a:r>
              <a:rPr lang="uk-UA" sz="2800" dirty="0" smtClean="0"/>
              <a:t>а  кут між площиною екліптики і полюсом світу дорівнює 66,5</a:t>
            </a:r>
            <a:r>
              <a:rPr lang="uk-UA" sz="2800" baseline="30000" dirty="0" smtClean="0"/>
              <a:t>0</a:t>
            </a:r>
            <a:r>
              <a:rPr lang="uk-UA" sz="2800" dirty="0" smtClean="0"/>
              <a:t>. </a:t>
            </a:r>
            <a:endParaRPr lang="ru-RU" sz="2800" dirty="0" smtClean="0"/>
          </a:p>
          <a:p>
            <a:endParaRPr lang="uk-UA" sz="2800" dirty="0" smtClean="0"/>
          </a:p>
          <a:p>
            <a:r>
              <a:rPr lang="uk-UA" sz="2800" dirty="0" smtClean="0"/>
              <a:t>Це є причиною зміни пір року на Землі.</a:t>
            </a:r>
            <a:endParaRPr lang="ru-RU" sz="2800" dirty="0" smtClean="0"/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</a:pP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496" y="1214422"/>
            <a:ext cx="4501622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5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00043"/>
            <a:ext cx="8229600" cy="5357850"/>
          </a:xfrm>
        </p:spPr>
        <p:txBody>
          <a:bodyPr/>
          <a:lstStyle/>
          <a:p>
            <a:pPr>
              <a:buNone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Прецесія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– зміщення осі обертання Землі відносно зір. Вісь Землі описує у космосі конус з періодом 26000 р.</a:t>
            </a:r>
          </a:p>
          <a:p>
            <a:pPr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День весняного рівнодення – 21 березня.</a:t>
            </a:r>
          </a:p>
          <a:p>
            <a:pPr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День літнього сонцестояння – 22 червня.</a:t>
            </a:r>
          </a:p>
          <a:p>
            <a:pPr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День осіннього рівнодення – 23 вересня.</a:t>
            </a:r>
          </a:p>
          <a:p>
            <a:pPr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День зимового сонцестояння – 22 грудня.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357850"/>
          </a:xfrm>
        </p:spPr>
        <p:txBody>
          <a:bodyPr>
            <a:normAutofit fontScale="92500" lnSpcReduction="20000"/>
          </a:bodyPr>
          <a:lstStyle/>
          <a:p>
            <a:pPr marL="624078" lvl="0" indent="-514350">
              <a:buFont typeface="+mj-lt"/>
              <a:buAutoNum type="arabicParenR"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Поняття уявної небесної сфери та її зв'язок зі спостерігачем на Землі.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624078" lvl="0" indent="-514350">
              <a:buFont typeface="+mj-lt"/>
              <a:buAutoNum type="arabicParenR"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Основні точки й лінії небесної сфери та їхній зв'язок із відповідними точками й лініями на Землі.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624078" lvl="0" indent="-514350">
              <a:buFont typeface="+mj-lt"/>
              <a:buAutoNum type="arabicParenR"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Екваторіальна система небесних координат та їхній зв'язок із географічними координатами. Карти зоряного неба.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624078" lvl="0" indent="-514350">
              <a:buFont typeface="+mj-lt"/>
              <a:buAutoNum type="arabicParenR"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Горизонтальна система небесних координат та рухома карта зоряного неба.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624078" lvl="0" indent="-514350">
              <a:buFont typeface="+mj-lt"/>
              <a:buAutoNum type="arabicParenR"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Визначення моментів сходу, заходу та кульмінації небесних світил за допомогою рухомої карти зоряного неба.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pPr algn="ctr"/>
            <a:r>
              <a:rPr lang="uk-UA" dirty="0" smtClean="0"/>
              <a:t>План заняття:</a:t>
            </a:r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0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0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0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0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2" build="p"/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264320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100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10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uk-UA" sz="3100" dirty="0" smtClean="0">
                <a:effectLst/>
                <a:latin typeface="Times New Roman" pitchFamily="18" charset="0"/>
                <a:cs typeface="Times New Roman" pitchFamily="18" charset="0"/>
              </a:rPr>
              <a:t>Освітлення Землі сонячними променями взимку і влітку.</a:t>
            </a:r>
            <a:r>
              <a:rPr lang="ru-RU" sz="3100" b="0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uk-UA" sz="3100" b="0" dirty="0" smtClean="0">
                <a:effectLst/>
                <a:latin typeface="Times New Roman" pitchFamily="18" charset="0"/>
                <a:cs typeface="Times New Roman" pitchFamily="18" charset="0"/>
              </a:rPr>
              <a:t>Найбільше енергії від Сонця отримує опівдні тропічна зона, де сонячні промені падають перпендикулярно до горизонту.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285992"/>
            <a:ext cx="7700984" cy="3475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5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214282" y="1481328"/>
            <a:ext cx="3714776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  Вертикальний обеліск зі шкалою, нанесеною на землі чи плоскому камені – </a:t>
            </a:r>
            <a:r>
              <a:rPr lang="uk-UA" dirty="0" err="1" smtClean="0"/>
              <a:t>кадрані</a:t>
            </a:r>
            <a:r>
              <a:rPr lang="uk-UA" dirty="0" smtClean="0"/>
              <a:t>, що вимірював час по довжині утвореної тіні.</a:t>
            </a:r>
            <a:endParaRPr lang="ru-RU" dirty="0"/>
          </a:p>
        </p:txBody>
      </p:sp>
      <p:pic>
        <p:nvPicPr>
          <p:cNvPr id="5" name="Содержимое 4" descr="13-07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214809" y="1785926"/>
            <a:ext cx="4736009" cy="3656095"/>
          </a:xfr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Гномон-перший сонячний годинник в Пекіні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142844" y="1481328"/>
            <a:ext cx="4352956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посудини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водою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просвердлений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отвір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вставлена трубочка маленького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діаметру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Вода по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повільно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стікає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падає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посудину,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нанесені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поділки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Роль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годинникової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стрілки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води. Чим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вище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піднімається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спливло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часу.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13-08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04563" y="1661170"/>
            <a:ext cx="4325156" cy="3982407"/>
          </a:xfr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Клепсідра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– найдревніший годинник.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214282" y="1481328"/>
            <a:ext cx="4281518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найпростіший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прилад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відліку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проміжків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двох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посудин,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з'єднаних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вузькою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горловиною, один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частково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заповнений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піском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Час,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пісок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через горловину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пересипається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посудину,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становити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кількох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секунд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кількох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годин.</a:t>
            </a:r>
            <a:endParaRPr lang="ru-RU" dirty="0"/>
          </a:p>
        </p:txBody>
      </p:sp>
      <p:pic>
        <p:nvPicPr>
          <p:cNvPr id="5" name="Содержимое 4" descr="13-10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143504" y="1357298"/>
            <a:ext cx="3357586" cy="4899876"/>
          </a:xfr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Пісочний годинник</a:t>
            </a:r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142844" y="1481328"/>
            <a:ext cx="4352956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Біг-Бен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вежі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13-тонного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дзвону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дзвонить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всередині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середині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XIV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містах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Європи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будували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міські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дзвіниці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годинником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дзвони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відбивали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церковні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годинник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час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комерційних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ремісників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Час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знати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мануфактурах, де результат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залежав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точного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дотримання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тривалості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технологічних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13-11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1500174"/>
            <a:ext cx="4352956" cy="4286279"/>
          </a:xfr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Годинник</a:t>
            </a:r>
            <a:r>
              <a:rPr lang="ru-RU" dirty="0" smtClean="0"/>
              <a:t> </a:t>
            </a:r>
            <a:r>
              <a:rPr lang="ru-RU" dirty="0" err="1" smtClean="0"/>
              <a:t>Біг</a:t>
            </a:r>
            <a:r>
              <a:rPr lang="ru-RU" dirty="0" smtClean="0"/>
              <a:t> Бен у </a:t>
            </a:r>
            <a:r>
              <a:rPr lang="ru-RU" dirty="0" err="1" smtClean="0"/>
              <a:t>Лондоні</a:t>
            </a:r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John_Harrisons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85786" y="1714488"/>
            <a:ext cx="3276628" cy="3982013"/>
          </a:xfrm>
        </p:spPr>
      </p:pic>
      <p:pic>
        <p:nvPicPr>
          <p:cNvPr id="5" name="Содержимое 4" descr="harrisonss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714876" y="1643050"/>
            <a:ext cx="3357586" cy="4080400"/>
          </a:xfr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Джон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Гаррісон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створив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унікальний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точний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морськиї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хронометр,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використовували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флоті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100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142844" y="1428736"/>
            <a:ext cx="4038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Перший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світі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атомний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годинник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створений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1949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Американським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національним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бюро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стандартів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nbs_historys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286248" y="1571612"/>
            <a:ext cx="4574575" cy="3894924"/>
          </a:xfr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Атомний годинник</a:t>
            </a:r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Годинні пояси</a:t>
            </a:r>
            <a:endParaRPr lang="ru-RU" dirty="0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071546"/>
            <a:ext cx="8229626" cy="4839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578687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uk-UA" b="1" u="sng" dirty="0" smtClean="0">
                <a:latin typeface="Times New Roman" pitchFamily="18" charset="0"/>
                <a:cs typeface="Times New Roman" pitchFamily="18" charset="0"/>
              </a:rPr>
              <a:t>Лінія зміни дат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проходить по меридіану 180°</a:t>
            </a:r>
          </a:p>
          <a:p>
            <a:pPr algn="just">
              <a:buNone/>
            </a:pPr>
            <a:endParaRPr lang="uk-UA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b="1" u="sng" dirty="0" smtClean="0">
                <a:latin typeface="Times New Roman" pitchFamily="18" charset="0"/>
                <a:cs typeface="Times New Roman" pitchFamily="18" charset="0"/>
              </a:rPr>
              <a:t>Місцевий час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визначається за допомогою сонячного годинника. Кожен меридіан має свій місцевий час.</a:t>
            </a:r>
          </a:p>
          <a:p>
            <a:pPr algn="just"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b="1" u="sng" dirty="0" smtClean="0">
                <a:latin typeface="Times New Roman" pitchFamily="18" charset="0"/>
                <a:cs typeface="Times New Roman" pitchFamily="18" charset="0"/>
              </a:rPr>
              <a:t>Поясний час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дорівнює місцевому часу середнього меридіана відповідного поясу.</a:t>
            </a:r>
          </a:p>
          <a:p>
            <a:pPr algn="just"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b="1" u="sng" dirty="0" smtClean="0">
                <a:latin typeface="Times New Roman" pitchFamily="18" charset="0"/>
                <a:cs typeface="Times New Roman" pitchFamily="18" charset="0"/>
              </a:rPr>
              <a:t>Всесвітній час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 місцевий час Гринвіцького меридіана. Всесвітній час застосовують в астрономії для визначення моментів різних космічних подій.</a:t>
            </a:r>
          </a:p>
          <a:p>
            <a:pPr algn="just"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b="1" u="sng" dirty="0" smtClean="0">
                <a:latin typeface="Times New Roman" pitchFamily="18" charset="0"/>
                <a:cs typeface="Times New Roman" pitchFamily="18" charset="0"/>
              </a:rPr>
              <a:t>Київський час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 це час другого поясу, який на 2 години попереду всесвітнього часу.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578687"/>
          </a:xfrm>
        </p:spPr>
        <p:txBody>
          <a:bodyPr/>
          <a:lstStyle/>
          <a:p>
            <a:pPr>
              <a:buNone/>
            </a:pPr>
            <a:endParaRPr lang="uk-UA" b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b="1" u="sng" dirty="0" smtClean="0">
                <a:latin typeface="Times New Roman" pitchFamily="18" charset="0"/>
                <a:cs typeface="Times New Roman" pitchFamily="18" charset="0"/>
              </a:rPr>
              <a:t>Тропічний рік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 365 діб 5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год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48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хв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46 с – 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період обертання Землі навколо Сонця відносно точки весняного рівнодення.</a:t>
            </a:r>
          </a:p>
          <a:p>
            <a:pPr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За григоріанським календарем рік вважається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високосним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якщо він ділиться на 4 без остачі, крім тих років, які закінчуються на два нулі і число сотень не ділиться на 4.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507249"/>
          </a:xfrm>
        </p:spPr>
        <p:txBody>
          <a:bodyPr>
            <a:normAutofit/>
          </a:bodyPr>
          <a:lstStyle/>
          <a:p>
            <a:pPr marL="624078" lvl="0" indent="-514350">
              <a:buFont typeface="+mj-lt"/>
              <a:buAutoNum type="arabicParenR" startAt="6"/>
            </a:pP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Зодіакальні сузір'я та екліптика.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624078" lvl="0" indent="-514350">
              <a:buFont typeface="+mj-lt"/>
              <a:buAutoNum type="arabicParenR" startAt="6"/>
            </a:pP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Визначення кута нахилу осі обертання Землі до площини екліптики.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624078" lvl="0" indent="-514350">
              <a:buFont typeface="+mj-lt"/>
              <a:buAutoNum type="arabicParenR" startAt="6"/>
            </a:pP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Зміна екваторіальних координат Сонця. Координати Сонця в дні рівнодень та сонцестоянь.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624078" lvl="0" indent="-514350">
              <a:buFont typeface="+mj-lt"/>
              <a:buAutoNum type="arabicParenR" startAt="6"/>
            </a:pP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Обертання Землі навколо осі та одиниці вимірювання часу — година, хвилина, секунда, зоряний та сонячний час.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624078" lvl="0" indent="-514350">
              <a:buFont typeface="+mj-lt"/>
              <a:buAutoNum type="arabicParenR" startAt="6"/>
            </a:pP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  Обертання Землі навколо Сонця та календар.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000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214422"/>
            <a:ext cx="8229600" cy="3500462"/>
          </a:xfrm>
        </p:spPr>
        <p:txBody>
          <a:bodyPr>
            <a:normAutofit fontScale="90000"/>
          </a:bodyPr>
          <a:lstStyle/>
          <a:p>
            <a:pPr lvl="0"/>
            <a:r>
              <a:rPr lang="uk-UA" b="0" dirty="0" smtClean="0">
                <a:effectLst/>
                <a:latin typeface="Times New Roman" pitchFamily="18" charset="0"/>
                <a:cs typeface="Times New Roman" pitchFamily="18" charset="0"/>
              </a:rPr>
              <a:t>Домашнє завдання:</a:t>
            </a:r>
            <a:br>
              <a:rPr lang="uk-UA" b="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uk-UA" sz="3100" b="0" dirty="0" err="1" smtClean="0">
                <a:effectLst/>
                <a:latin typeface="Times New Roman" pitchFamily="18" charset="0"/>
                <a:cs typeface="Times New Roman" pitchFamily="18" charset="0"/>
              </a:rPr>
              <a:t>Климішин</a:t>
            </a:r>
            <a:r>
              <a:rPr lang="uk-UA" sz="3100" b="0" dirty="0" smtClean="0">
                <a:effectLst/>
                <a:latin typeface="Times New Roman" pitchFamily="18" charset="0"/>
                <a:cs typeface="Times New Roman" pitchFamily="18" charset="0"/>
              </a:rPr>
              <a:t> І.А., Крячко І.П. Астрономія для 11 класу загальноосвітніх навчальних закладів. – К.: Знання України, 2003.</a:t>
            </a:r>
            <a:br>
              <a:rPr lang="uk-UA" sz="3100" b="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uk-UA" sz="3100" b="0" dirty="0" smtClean="0">
                <a:effectLst/>
                <a:latin typeface="Times New Roman" pitchFamily="18" charset="0"/>
                <a:cs typeface="Times New Roman" pitchFamily="18" charset="0"/>
              </a:rPr>
              <a:t>§3 , ст.16-21, </a:t>
            </a:r>
            <a:br>
              <a:rPr lang="uk-UA" sz="3100" b="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uk-UA" sz="3100" b="0" dirty="0" smtClean="0">
                <a:effectLst/>
                <a:latin typeface="Times New Roman" pitchFamily="18" charset="0"/>
                <a:cs typeface="Times New Roman" pitchFamily="18" charset="0"/>
              </a:rPr>
              <a:t>§4,5,ст.21-27,</a:t>
            </a:r>
            <a:br>
              <a:rPr lang="uk-UA" sz="3100" b="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uk-UA" sz="3100" b="0" dirty="0" smtClean="0">
                <a:effectLst/>
                <a:latin typeface="Times New Roman" pitchFamily="18" charset="0"/>
                <a:cs typeface="Times New Roman" pitchFamily="18" charset="0"/>
              </a:rPr>
              <a:t>§6,7, ст.27-35, </a:t>
            </a:r>
            <a:br>
              <a:rPr lang="uk-UA" sz="3100" b="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uk-UA" sz="3100" b="0" dirty="0" smtClean="0">
                <a:effectLst/>
                <a:latin typeface="Times New Roman" pitchFamily="18" charset="0"/>
                <a:cs typeface="Times New Roman" pitchFamily="18" charset="0"/>
              </a:rPr>
              <a:t>§10, ст.47-49.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  <p:pic>
        <p:nvPicPr>
          <p:cNvPr id="16385" name="Picture 1" descr="C:\Documents and Settings\Лена\Local Settings\Temporary Internet Files\Content.IE5\Y596UXZ7\MCj04404240000[1].wm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57620" y="2571744"/>
            <a:ext cx="3857652" cy="3178366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58204" cy="1939916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uk-UA" sz="2400" dirty="0" smtClean="0"/>
              <a:t>Сузір’я Оріон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uk-UA" sz="2400" dirty="0" smtClean="0"/>
              <a:t>Зорі у сузір’ї Оріон знаходяться на різній відстані від Землі, а нам здається, що вони розташовані на поверхні сфери 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7048" y="1998994"/>
            <a:ext cx="3059134" cy="400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92578" y="2857496"/>
            <a:ext cx="5075197" cy="2633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5786454"/>
            <a:ext cx="8229600" cy="642942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effectLst/>
              </a:rPr>
              <a:t>а –система </a:t>
            </a:r>
            <a:r>
              <a:rPr lang="ru-RU" sz="2000" dirty="0" err="1" smtClean="0">
                <a:effectLst/>
              </a:rPr>
              <a:t>географічних</a:t>
            </a:r>
            <a:r>
              <a:rPr lang="ru-RU" sz="2000" dirty="0" smtClean="0">
                <a:effectLst/>
              </a:rPr>
              <a:t> координат</a:t>
            </a:r>
            <a:br>
              <a:rPr lang="ru-RU" sz="2000" dirty="0" smtClean="0">
                <a:effectLst/>
              </a:rPr>
            </a:br>
            <a:r>
              <a:rPr lang="ru-RU" sz="2000" dirty="0" smtClean="0">
                <a:effectLst/>
              </a:rPr>
              <a:t>б - </a:t>
            </a:r>
            <a:r>
              <a:rPr lang="uk-UA" sz="2000" dirty="0" smtClean="0"/>
              <a:t>точки і лінії небесної сфери </a:t>
            </a:r>
            <a:endParaRPr lang="ru-RU" sz="2000" dirty="0">
              <a:effectLst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14290"/>
            <a:ext cx="8048623" cy="5611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650125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uk-UA" b="1" dirty="0" smtClean="0"/>
              <a:t>Географічний меридіан</a:t>
            </a:r>
            <a:r>
              <a:rPr lang="uk-UA" dirty="0" smtClean="0"/>
              <a:t> – коло, що проходить через два полюси Землі й точку спостереження.</a:t>
            </a:r>
            <a:endParaRPr lang="ru-RU" dirty="0" smtClean="0"/>
          </a:p>
          <a:p>
            <a:pPr>
              <a:buNone/>
            </a:pPr>
            <a:r>
              <a:rPr lang="uk-UA" b="1" dirty="0" smtClean="0"/>
              <a:t>Небесна сфера</a:t>
            </a:r>
            <a:r>
              <a:rPr lang="uk-UA" dirty="0" smtClean="0"/>
              <a:t> – </a:t>
            </a:r>
            <a:r>
              <a:rPr lang="uk-UA" dirty="0" err="1" smtClean="0"/>
              <a:t>сфера</a:t>
            </a:r>
            <a:r>
              <a:rPr lang="uk-UA" dirty="0" smtClean="0"/>
              <a:t> довільного радіуса з центром у місці перебування спостерігача, на яку проектуються спостережувані на небі об’єкти .</a:t>
            </a:r>
            <a:endParaRPr lang="uk-UA" b="1" dirty="0" smtClean="0"/>
          </a:p>
          <a:p>
            <a:pPr>
              <a:buNone/>
            </a:pPr>
            <a:r>
              <a:rPr lang="uk-UA" b="1" dirty="0" smtClean="0"/>
              <a:t>Полюс світу</a:t>
            </a:r>
            <a:r>
              <a:rPr lang="uk-UA" dirty="0" smtClean="0"/>
              <a:t> – точка перетину небесної сфери з віссю світу – прямою, що проходить через центр небесної сфери перпендикулярно до площини небесного екватора.</a:t>
            </a:r>
            <a:endParaRPr lang="ru-RU" dirty="0" smtClean="0"/>
          </a:p>
          <a:p>
            <a:pPr>
              <a:buNone/>
            </a:pPr>
            <a:r>
              <a:rPr lang="uk-UA" b="1" dirty="0" smtClean="0"/>
              <a:t>Небесний екватор </a:t>
            </a:r>
            <a:r>
              <a:rPr lang="uk-UA" dirty="0" smtClean="0"/>
              <a:t>– лінія перерізу площини земного екватора з небесною сферою, (велике коло на небесній сфері, паралельне екватору Землі).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3471858" cy="4525963"/>
          </a:xfrm>
        </p:spPr>
        <p:txBody>
          <a:bodyPr/>
          <a:lstStyle/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Висота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полюсу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світу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над горизонтом </a:t>
            </a: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дорівнює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широті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місця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спостереження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Києва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=5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Теорема про висоту полюсу світу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Sphere_7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496" y="1285860"/>
            <a:ext cx="4854575" cy="5070475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5572140"/>
            <a:ext cx="842965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N</a:t>
            </a:r>
            <a:r>
              <a:rPr kumimoji="0" lang="uk-U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 – північ, 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S</a:t>
            </a:r>
            <a:r>
              <a:rPr kumimoji="0" lang="uk-U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 – південь, Е – схід, 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W</a:t>
            </a:r>
            <a:r>
              <a:rPr kumimoji="0" lang="uk-U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 – захід, </a:t>
            </a:r>
            <a:br>
              <a:rPr kumimoji="0" lang="uk-U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</a:br>
            <a:r>
              <a:rPr kumimoji="0" lang="uk-U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Р</a:t>
            </a:r>
            <a:r>
              <a:rPr kumimoji="0" lang="uk-UA" sz="1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1</a:t>
            </a:r>
            <a:r>
              <a:rPr kumimoji="0" lang="uk-U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 – Полярна зоря, 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Q </a:t>
            </a:r>
            <a:r>
              <a:rPr kumimoji="0" lang="uk-U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– кульмінація Сонця, 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Z </a:t>
            </a:r>
            <a:r>
              <a:rPr kumimoji="0" lang="uk-U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– зеніт.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8172478" cy="5252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7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598</TotalTime>
  <Words>1057</Words>
  <PresentationFormat>Экран (4:3)</PresentationFormat>
  <Paragraphs>110</Paragraphs>
  <Slides>40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1" baseType="lpstr">
      <vt:lpstr>Открытая</vt:lpstr>
      <vt:lpstr>Небесна сфера.  Небесні координати. Сузір’я. Зоряні карти.  Вимірювання часу та календар.</vt:lpstr>
      <vt:lpstr>Мета заняття:</vt:lpstr>
      <vt:lpstr>План заняття:</vt:lpstr>
      <vt:lpstr>Слайд 4</vt:lpstr>
      <vt:lpstr> Сузір’я Оріон Зорі у сузір’ї Оріон знаходяться на різній відстані від Землі, а нам здається, що вони розташовані на поверхні сфери  </vt:lpstr>
      <vt:lpstr>а –система географічних координат б - точки і лінії небесної сфери </vt:lpstr>
      <vt:lpstr>Слайд 7</vt:lpstr>
      <vt:lpstr>Теорема про висоту полюсу світу</vt:lpstr>
      <vt:lpstr>N – північ, S – південь, Е – схід, W – захід,  Р1 – Полярна зоря, Q – кульмінація Сонця, Z – зеніт.</vt:lpstr>
      <vt:lpstr>Слайд 10</vt:lpstr>
      <vt:lpstr> Вид зоряного неба залежить від широти спостереження. </vt:lpstr>
      <vt:lpstr>  Екваторіальна система небесних координат  </vt:lpstr>
      <vt:lpstr>Слайд 13</vt:lpstr>
      <vt:lpstr>  Орбіта Землі та зодіак  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 Кут між площиною екватора і екліптики та  кут між площиною екліптики і полюсом світу.  </vt:lpstr>
      <vt:lpstr>Слайд 29</vt:lpstr>
      <vt:lpstr> Освітлення Землі сонячними променями взимку і влітку. Найбільше енергії від Сонця отримує опівдні тропічна зона, де сонячні промені падають перпендикулярно до горизонту.  </vt:lpstr>
      <vt:lpstr>Гномон-перший сонячний годинник в Пекіні</vt:lpstr>
      <vt:lpstr>Клепсідра – найдревніший годинник.</vt:lpstr>
      <vt:lpstr>Пісочний годинник</vt:lpstr>
      <vt:lpstr>Годинник Біг Бен у Лондоні</vt:lpstr>
      <vt:lpstr>Джон Гаррісон створив унікальний точний морськиї хронометр, який використовували у флоті більше 100 років</vt:lpstr>
      <vt:lpstr>Атомний годинник</vt:lpstr>
      <vt:lpstr>Годинні пояси</vt:lpstr>
      <vt:lpstr>Слайд 38</vt:lpstr>
      <vt:lpstr>Слайд 39</vt:lpstr>
      <vt:lpstr>Домашнє завдання: Климішин І.А., Крячко І.П. Астрономія для 11 класу загальноосвітніх навчальних закладів. – К.: Знання України, 2003. §3 , ст.16-21,  §4,5,ст.21-27, §6,7, ст.27-35,  §10, ст.47-49.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Предмет астрономії. Її розвиток і значення в житті суспільства. Стислий огляд об’єктів дослідження в астрономії.</dc:title>
  <cp:lastModifiedBy>www.PHILka.RU</cp:lastModifiedBy>
  <cp:revision>104</cp:revision>
  <dcterms:modified xsi:type="dcterms:W3CDTF">2010-09-07T17:41:12Z</dcterms:modified>
</cp:coreProperties>
</file>