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08" r:id="rId2"/>
    <p:sldMasterId id="2147483713" r:id="rId3"/>
  </p:sldMasterIdLst>
  <p:sldIdLst>
    <p:sldId id="271" r:id="rId4"/>
    <p:sldId id="307" r:id="rId5"/>
    <p:sldId id="306" r:id="rId6"/>
    <p:sldId id="305" r:id="rId7"/>
    <p:sldId id="304" r:id="rId8"/>
    <p:sldId id="303" r:id="rId9"/>
    <p:sldId id="302" r:id="rId10"/>
    <p:sldId id="301" r:id="rId11"/>
    <p:sldId id="300" r:id="rId12"/>
    <p:sldId id="299" r:id="rId13"/>
    <p:sldId id="298" r:id="rId14"/>
    <p:sldId id="297" r:id="rId15"/>
    <p:sldId id="296" r:id="rId16"/>
    <p:sldId id="295" r:id="rId17"/>
    <p:sldId id="294" r:id="rId18"/>
    <p:sldId id="293" r:id="rId19"/>
    <p:sldId id="292" r:id="rId20"/>
    <p:sldId id="288" r:id="rId21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DC3F2"/>
    <a:srgbClr val="006600"/>
    <a:srgbClr val="B3FFB3"/>
    <a:srgbClr val="FFDA71"/>
    <a:srgbClr val="F8F8F8"/>
    <a:srgbClr val="FF0066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828" autoAdjust="0"/>
    <p:restoredTop sz="94660"/>
  </p:normalViewPr>
  <p:slideViewPr>
    <p:cSldViewPr>
      <p:cViewPr varScale="1">
        <p:scale>
          <a:sx n="85" d="100"/>
          <a:sy n="85" d="100"/>
        </p:scale>
        <p:origin x="-9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2400" b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2400" b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sz="1800" b="0">
              <a:latin typeface="Arial" charset="0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27D43-4278-4372-8AE1-7F20A0803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F7BCF-1C57-48BE-9E6B-3ED81887E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B00B0-BB0F-4CDF-8254-D082AE8AFA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ru-RU" sz="1800" b="0">
                  <a:latin typeface="Tahoma" pitchFamily="34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ru-RU" sz="1800" b="0">
                  <a:latin typeface="Tahoma" pitchFamily="34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ru-RU" sz="1800" b="0">
                  <a:latin typeface="Tahoma" pitchFamily="34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>
                  <a:defRPr/>
                </a:pPr>
                <a:endParaRPr lang="ru-RU" sz="1800" b="0">
                  <a:latin typeface="Tahoma" pitchFamily="34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defRPr/>
              </a:pPr>
              <a:endParaRPr lang="ru-RU" sz="1800" b="0">
                <a:latin typeface="Tahoma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defRPr/>
              </a:pPr>
              <a:endParaRPr lang="ru-RU" sz="1800" b="0">
                <a:latin typeface="Tahoma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>
                <a:defRPr/>
              </a:pPr>
              <a:endParaRPr lang="ru-RU" sz="1800" b="0">
                <a:latin typeface="Tahoma" pitchFamily="34" charset="0"/>
              </a:endParaRPr>
            </a:p>
          </p:txBody>
        </p:sp>
      </p:grpSp>
      <p:sp>
        <p:nvSpPr>
          <p:cNvPr id="20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A063129-A830-4DE8-AC02-DF31B9055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19804-0A48-4CC9-A1EE-EB86A729523D}" type="datetimeFigureOut">
              <a:rPr lang="ru-RU"/>
              <a:pPr>
                <a:defRPr/>
              </a:pPr>
              <a:t>29.02.2012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EDCE6-75B9-4955-8882-48449D709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1B4AA-83C6-4A06-92B4-5B0267A182A6}" type="datetimeFigureOut">
              <a:rPr lang="ru-RU"/>
              <a:pPr>
                <a:defRPr/>
              </a:pPr>
              <a:t>29.02.2012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39A53-7D8E-4996-ADEE-FCB2774CE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80E7E-D3F4-4C85-A645-0E5C2E7DA36D}" type="datetimeFigureOut">
              <a:rPr lang="ru-RU"/>
              <a:pPr>
                <a:defRPr/>
              </a:pPr>
              <a:t>29.02.2012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E836D-5B20-43D9-8782-E8C2E69DE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56089-2E23-4981-90BF-80ECD33ED86C}" type="datetimeFigureOut">
              <a:rPr lang="ru-RU"/>
              <a:pPr>
                <a:defRPr/>
              </a:pPr>
              <a:t>29.02.2012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419A7-711E-4E69-836F-B616E25596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2E849-0ADF-416A-9C4F-5BB176B931B3}" type="datetimeFigureOut">
              <a:rPr lang="ru-RU"/>
              <a:pPr>
                <a:defRPr/>
              </a:pPr>
              <a:t>29.02.2012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4DBAC-820B-4435-AA54-DA521EF2B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E21CF-5112-44F5-87D8-7AFEAFE6A7BE}" type="datetimeFigureOut">
              <a:rPr lang="ru-RU"/>
              <a:pPr>
                <a:defRPr/>
              </a:pPr>
              <a:t>29.02.2012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545A5-E147-40B4-BA68-6714536F2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782D9-9452-49B5-A8CF-650C2AE26E24}" type="datetimeFigureOut">
              <a:rPr lang="ru-RU"/>
              <a:pPr>
                <a:defRPr/>
              </a:pPr>
              <a:t>29.02.2012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3ED81-FE7A-4BF3-B567-90B6ED2A61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AB13E-381B-4D34-8172-FC5BF3320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B58D0-A8B4-40B3-A323-C88DD5AAE8FC}" type="datetimeFigureOut">
              <a:rPr lang="ru-RU"/>
              <a:pPr>
                <a:defRPr/>
              </a:pPr>
              <a:t>29.02.2012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BAB85-903C-4B0B-9E36-3B54B57209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2C39A-E21B-4E33-B8AA-A4619CA5BCB4}" type="datetimeFigureOut">
              <a:rPr lang="ru-RU"/>
              <a:pPr>
                <a:defRPr/>
              </a:pPr>
              <a:t>29.02.2012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470A2-5A85-47EE-A62E-EB7AFFF204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06F81-35E4-429F-92FF-3CC5E9E5CA39}" type="datetimeFigureOut">
              <a:rPr lang="ru-RU"/>
              <a:pPr>
                <a:defRPr/>
              </a:pPr>
              <a:t>29.02.2012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6D881-294C-42F7-99ED-DCA827D0EB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F8BDA-5EE4-4E42-87A0-15E8DA374913}" type="datetimeFigureOut">
              <a:rPr lang="ru-RU"/>
              <a:pPr>
                <a:defRPr/>
              </a:pPr>
              <a:t>29.02.2012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25668-5509-4F63-B023-4EED36DC6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1E774-9E72-4150-8A67-202564B397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4D4E9-806F-43FA-A8E9-727E0A8E5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A5525-F7C8-49C6-A189-0A665CF7EE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96137-4889-4D17-8205-01A20CB1C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6884A-DC10-4D52-9621-5C5C09198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2D180-83FD-4345-91F0-2A3BFA8034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8FF87-3B11-4F7D-A3F0-00590776AE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fld id="{BECCE606-3D9D-4C44-A4D0-EBD019295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 sz="2400" b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ransition advClick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122E5D3C-8BFC-4615-8533-8CBFD2FF3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</p:sldLayoutIdLst>
  <p:transition advClick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</a:defRPr>
            </a:lvl1pPr>
          </a:lstStyle>
          <a:p>
            <a:pPr>
              <a:defRPr/>
            </a:pPr>
            <a:fld id="{2E16CD47-F02D-4481-8484-5EDD0F37BD25}" type="datetimeFigureOut">
              <a:rPr lang="ru-RU"/>
              <a:pPr>
                <a:defRPr/>
              </a:pPr>
              <a:t>29.02.2012</a:t>
            </a:fld>
            <a:endParaRPr lang="ru-RU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424D68CE-060C-47EF-97DD-C1DACAA89A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04250" y="6237288"/>
            <a:ext cx="539750" cy="620712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 sz="1800" b="0">
              <a:latin typeface="Tahoma" pitchFamily="34" charset="0"/>
            </a:endParaRP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 rot="-1109610">
            <a:off x="854075" y="2281238"/>
            <a:ext cx="6840538" cy="2160587"/>
          </a:xfrm>
          <a:prstGeom prst="rect">
            <a:avLst/>
          </a:prstGeom>
        </p:spPr>
        <p:txBody>
          <a:bodyPr wrap="none" fromWordArt="1">
            <a:prstTxWarp prst="textFadeRight">
              <a:avLst>
                <a:gd name="adj" fmla="val 33333"/>
              </a:avLst>
            </a:prstTxWarp>
          </a:bodyPr>
          <a:lstStyle/>
          <a:p>
            <a:r>
              <a:rPr lang="ru-RU" sz="3600" kern="1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Проценти</a:t>
            </a:r>
          </a:p>
        </p:txBody>
      </p:sp>
      <p:pic>
        <p:nvPicPr>
          <p:cNvPr id="6149" name="Рисунок 31" descr="188236-yana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49" r="8327"/>
          <a:stretch>
            <a:fillRect/>
          </a:stretch>
        </p:blipFill>
        <p:spPr bwMode="auto">
          <a:xfrm>
            <a:off x="6156325" y="2997200"/>
            <a:ext cx="2411413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773238"/>
            <a:ext cx="3978275" cy="2735262"/>
            <a:chOff x="340" y="2387"/>
            <a:chExt cx="2506" cy="1723"/>
          </a:xfrm>
        </p:grpSpPr>
        <p:pic>
          <p:nvPicPr>
            <p:cNvPr id="15391" name="Picture 3" descr="MCj0429829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" y="2905"/>
              <a:ext cx="1390" cy="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92" name="AutoShape 4"/>
            <p:cNvSpPr>
              <a:spLocks noChangeArrowheads="1"/>
            </p:cNvSpPr>
            <p:nvPr/>
          </p:nvSpPr>
          <p:spPr bwMode="auto">
            <a:xfrm>
              <a:off x="839" y="2387"/>
              <a:ext cx="2007" cy="593"/>
            </a:xfrm>
            <a:prstGeom prst="wedgeEllipseCallout">
              <a:avLst>
                <a:gd name="adj1" fmla="val -58222"/>
                <a:gd name="adj2" fmla="val 75384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 i="1">
                  <a:solidFill>
                    <a:srgbClr val="FF0066"/>
                  </a:solidFill>
                </a:rPr>
                <a:t>ПРАВИЛЬНО!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5389" name="Picture 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90" name="AutoShape 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6042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3258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4</a:t>
            </a:r>
          </a:p>
        </p:txBody>
      </p:sp>
      <p:sp>
        <p:nvSpPr>
          <p:cNvPr id="6042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87675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2</a:t>
            </a:r>
          </a:p>
        </p:txBody>
      </p:sp>
      <p:sp>
        <p:nvSpPr>
          <p:cNvPr id="6042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5933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3</a:t>
            </a:r>
          </a:p>
        </p:txBody>
      </p:sp>
      <p:sp>
        <p:nvSpPr>
          <p:cNvPr id="6042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16013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1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5387" name="Picture 13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8" name="AutoShape 14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5385" name="Picture 1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86" name="AutoShape 1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15370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 sz="1800" b="0">
              <a:latin typeface="Tahoma" pitchFamily="34" charset="0"/>
            </a:endParaRPr>
          </a:p>
        </p:txBody>
      </p:sp>
      <p:sp>
        <p:nvSpPr>
          <p:cNvPr id="15371" name="AutoShape 19"/>
          <p:cNvSpPr>
            <a:spLocks noChangeArrowheads="1"/>
          </p:cNvSpPr>
          <p:nvPr/>
        </p:nvSpPr>
        <p:spPr bwMode="auto">
          <a:xfrm>
            <a:off x="323850" y="188913"/>
            <a:ext cx="8496300" cy="1439862"/>
          </a:xfrm>
          <a:prstGeom prst="roundRect">
            <a:avLst>
              <a:gd name="adj" fmla="val 35676"/>
            </a:avLst>
          </a:prstGeom>
          <a:solidFill>
            <a:srgbClr val="F8F8F8"/>
          </a:solidFill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3200" i="1">
                <a:solidFill>
                  <a:srgbClr val="003300"/>
                </a:solidFill>
              </a:rPr>
              <a:t>Після уцінки комп</a:t>
            </a:r>
            <a:r>
              <a:rPr lang="en-US" sz="3200" i="1">
                <a:solidFill>
                  <a:srgbClr val="003300"/>
                </a:solidFill>
              </a:rPr>
              <a:t>’</a:t>
            </a:r>
            <a:r>
              <a:rPr lang="ru-RU" sz="3200" i="1">
                <a:solidFill>
                  <a:srgbClr val="003300"/>
                </a:solidFill>
              </a:rPr>
              <a:t>ютера його нова ціна</a:t>
            </a:r>
          </a:p>
          <a:p>
            <a:r>
              <a:rPr lang="ru-RU" sz="3200" i="1">
                <a:solidFill>
                  <a:srgbClr val="003300"/>
                </a:solidFill>
              </a:rPr>
              <a:t>склала 0,9 старої. Скільки процентів</a:t>
            </a:r>
          </a:p>
          <a:p>
            <a:r>
              <a:rPr lang="ru-RU" sz="3200" i="1">
                <a:solidFill>
                  <a:srgbClr val="003300"/>
                </a:solidFill>
              </a:rPr>
              <a:t> від старої ціни складає нова?</a:t>
            </a:r>
          </a:p>
        </p:txBody>
      </p:sp>
      <p:grpSp>
        <p:nvGrpSpPr>
          <p:cNvPr id="15372" name="Group 28"/>
          <p:cNvGrpSpPr>
            <a:grpSpLocks/>
          </p:cNvGrpSpPr>
          <p:nvPr/>
        </p:nvGrpSpPr>
        <p:grpSpPr bwMode="auto">
          <a:xfrm>
            <a:off x="4284663" y="1816018"/>
            <a:ext cx="1944687" cy="1181181"/>
            <a:chOff x="295" y="1298"/>
            <a:chExt cx="1089" cy="621"/>
          </a:xfrm>
        </p:grpSpPr>
        <p:sp>
          <p:nvSpPr>
            <p:cNvPr id="15383" name="AutoShape 25"/>
            <p:cNvSpPr>
              <a:spLocks noChangeArrowheads="1"/>
            </p:cNvSpPr>
            <p:nvPr/>
          </p:nvSpPr>
          <p:spPr bwMode="auto">
            <a:xfrm>
              <a:off x="295" y="1298"/>
              <a:ext cx="1089" cy="621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0,9</a:t>
              </a:r>
            </a:p>
          </p:txBody>
        </p:sp>
        <p:sp>
          <p:nvSpPr>
            <p:cNvPr id="15384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296" y="1320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 dirty="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1</a:t>
              </a:r>
            </a:p>
          </p:txBody>
        </p:sp>
      </p:grpSp>
      <p:grpSp>
        <p:nvGrpSpPr>
          <p:cNvPr id="15373" name="Group 29"/>
          <p:cNvGrpSpPr>
            <a:grpSpLocks/>
          </p:cNvGrpSpPr>
          <p:nvPr/>
        </p:nvGrpSpPr>
        <p:grpSpPr bwMode="auto">
          <a:xfrm>
            <a:off x="2411413" y="2924175"/>
            <a:ext cx="1943100" cy="1490663"/>
            <a:chOff x="1610" y="1162"/>
            <a:chExt cx="1089" cy="757"/>
          </a:xfrm>
        </p:grpSpPr>
        <p:sp>
          <p:nvSpPr>
            <p:cNvPr id="15381" name="AutoShape 23"/>
            <p:cNvSpPr>
              <a:spLocks noChangeArrowheads="1"/>
            </p:cNvSpPr>
            <p:nvPr/>
          </p:nvSpPr>
          <p:spPr bwMode="auto">
            <a:xfrm>
              <a:off x="1610" y="1298"/>
              <a:ext cx="1089" cy="621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9</a:t>
              </a:r>
            </a:p>
          </p:txBody>
        </p:sp>
        <p:sp>
          <p:nvSpPr>
            <p:cNvPr id="15382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1701" y="1162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2</a:t>
              </a:r>
            </a:p>
          </p:txBody>
        </p:sp>
      </p:grpSp>
      <p:grpSp>
        <p:nvGrpSpPr>
          <p:cNvPr id="15374" name="Group 30"/>
          <p:cNvGrpSpPr>
            <a:grpSpLocks/>
          </p:cNvGrpSpPr>
          <p:nvPr/>
        </p:nvGrpSpPr>
        <p:grpSpPr bwMode="auto">
          <a:xfrm>
            <a:off x="179388" y="4221163"/>
            <a:ext cx="2089150" cy="1655762"/>
            <a:chOff x="3016" y="1162"/>
            <a:chExt cx="1089" cy="757"/>
          </a:xfrm>
        </p:grpSpPr>
        <p:sp>
          <p:nvSpPr>
            <p:cNvPr id="15379" name="AutoShape 24"/>
            <p:cNvSpPr>
              <a:spLocks noChangeArrowheads="1"/>
            </p:cNvSpPr>
            <p:nvPr/>
          </p:nvSpPr>
          <p:spPr bwMode="auto">
            <a:xfrm>
              <a:off x="3016" y="1298"/>
              <a:ext cx="1089" cy="621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10</a:t>
              </a:r>
            </a:p>
          </p:txBody>
        </p:sp>
        <p:sp>
          <p:nvSpPr>
            <p:cNvPr id="15380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3107" y="1162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3</a:t>
              </a:r>
            </a:p>
          </p:txBody>
        </p:sp>
      </p:grpSp>
      <p:grpSp>
        <p:nvGrpSpPr>
          <p:cNvPr id="15375" name="Group 31"/>
          <p:cNvGrpSpPr>
            <a:grpSpLocks/>
          </p:cNvGrpSpPr>
          <p:nvPr/>
        </p:nvGrpSpPr>
        <p:grpSpPr bwMode="auto">
          <a:xfrm>
            <a:off x="6516688" y="3860800"/>
            <a:ext cx="2087562" cy="1728788"/>
            <a:chOff x="4332" y="1162"/>
            <a:chExt cx="1089" cy="757"/>
          </a:xfrm>
        </p:grpSpPr>
        <p:sp>
          <p:nvSpPr>
            <p:cNvPr id="15377" name="AutoShape 22"/>
            <p:cNvSpPr>
              <a:spLocks noChangeArrowheads="1"/>
            </p:cNvSpPr>
            <p:nvPr/>
          </p:nvSpPr>
          <p:spPr bwMode="auto">
            <a:xfrm>
              <a:off x="4332" y="1298"/>
              <a:ext cx="1089" cy="621"/>
            </a:xfrm>
            <a:prstGeom prst="star16">
              <a:avLst>
                <a:gd name="adj" fmla="val 37500"/>
              </a:avLst>
            </a:prstGeom>
            <a:solidFill>
              <a:srgbClr val="FFFF00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90</a:t>
              </a:r>
            </a:p>
          </p:txBody>
        </p:sp>
        <p:sp>
          <p:nvSpPr>
            <p:cNvPr id="15378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4468" y="1162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4</a:t>
              </a:r>
            </a:p>
          </p:txBody>
        </p:sp>
      </p:grpSp>
      <p:pic>
        <p:nvPicPr>
          <p:cNvPr id="15376" name="Рисунок 31" descr="188236-yana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49" r="8327"/>
          <a:stretch>
            <a:fillRect/>
          </a:stretch>
        </p:blipFill>
        <p:spPr bwMode="auto">
          <a:xfrm>
            <a:off x="2195513" y="4508500"/>
            <a:ext cx="2087562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04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04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2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04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2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0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427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27313" y="1773238"/>
            <a:ext cx="3978275" cy="2735262"/>
            <a:chOff x="340" y="2387"/>
            <a:chExt cx="2506" cy="1723"/>
          </a:xfrm>
        </p:grpSpPr>
        <p:pic>
          <p:nvPicPr>
            <p:cNvPr id="16415" name="Picture 3" descr="MCj0429829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" y="2905"/>
              <a:ext cx="1390" cy="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16" name="AutoShape 4"/>
            <p:cNvSpPr>
              <a:spLocks noChangeArrowheads="1"/>
            </p:cNvSpPr>
            <p:nvPr/>
          </p:nvSpPr>
          <p:spPr bwMode="auto">
            <a:xfrm>
              <a:off x="839" y="2387"/>
              <a:ext cx="2007" cy="593"/>
            </a:xfrm>
            <a:prstGeom prst="wedgeEllipseCallout">
              <a:avLst>
                <a:gd name="adj1" fmla="val -58222"/>
                <a:gd name="adj2" fmla="val 75384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 i="1">
                  <a:solidFill>
                    <a:srgbClr val="FF0066"/>
                  </a:solidFill>
                </a:rPr>
                <a:t>ПРАВИЛЬНО!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6413" name="Picture 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14" name="AutoShape 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5940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1623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2</a:t>
            </a:r>
          </a:p>
        </p:txBody>
      </p:sp>
      <p:sp>
        <p:nvSpPr>
          <p:cNvPr id="5940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87450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1</a:t>
            </a:r>
          </a:p>
        </p:txBody>
      </p:sp>
      <p:sp>
        <p:nvSpPr>
          <p:cNvPr id="5940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5933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3</a:t>
            </a:r>
          </a:p>
        </p:txBody>
      </p:sp>
      <p:sp>
        <p:nvSpPr>
          <p:cNvPr id="5940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3258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4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6411" name="Picture 13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12" name="AutoShape 14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6409" name="Picture 1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10" name="AutoShape 1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16394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 sz="1800" b="0">
              <a:latin typeface="Tahoma" pitchFamily="34" charset="0"/>
            </a:endParaRPr>
          </a:p>
        </p:txBody>
      </p:sp>
      <p:sp>
        <p:nvSpPr>
          <p:cNvPr id="16395" name="AutoShape 19"/>
          <p:cNvSpPr>
            <a:spLocks noChangeArrowheads="1"/>
          </p:cNvSpPr>
          <p:nvPr/>
        </p:nvSpPr>
        <p:spPr bwMode="auto">
          <a:xfrm>
            <a:off x="323850" y="188913"/>
            <a:ext cx="8496300" cy="1008062"/>
          </a:xfrm>
          <a:prstGeom prst="roundRect">
            <a:avLst>
              <a:gd name="adj" fmla="val 35676"/>
            </a:avLst>
          </a:prstGeom>
          <a:solidFill>
            <a:srgbClr val="F8F8F8"/>
          </a:solidFill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3200" i="1">
                <a:solidFill>
                  <a:srgbClr val="003300"/>
                </a:solidFill>
              </a:rPr>
              <a:t>Чому дорівнює число, 1% якого дорівнює 12?</a:t>
            </a:r>
          </a:p>
        </p:txBody>
      </p:sp>
      <p:grpSp>
        <p:nvGrpSpPr>
          <p:cNvPr id="16396" name="Group 23"/>
          <p:cNvGrpSpPr>
            <a:grpSpLocks/>
          </p:cNvGrpSpPr>
          <p:nvPr/>
        </p:nvGrpSpPr>
        <p:grpSpPr bwMode="auto">
          <a:xfrm>
            <a:off x="395288" y="1341438"/>
            <a:ext cx="2160587" cy="1655762"/>
            <a:chOff x="249" y="1117"/>
            <a:chExt cx="1180" cy="862"/>
          </a:xfrm>
        </p:grpSpPr>
        <p:sp>
          <p:nvSpPr>
            <p:cNvPr id="16407" name="AutoShape 28"/>
            <p:cNvSpPr>
              <a:spLocks noChangeArrowheads="1"/>
            </p:cNvSpPr>
            <p:nvPr/>
          </p:nvSpPr>
          <p:spPr bwMode="auto">
            <a:xfrm>
              <a:off x="249" y="1117"/>
              <a:ext cx="1180" cy="862"/>
            </a:xfrm>
            <a:prstGeom prst="irregularSeal1">
              <a:avLst/>
            </a:prstGeom>
            <a:solidFill>
              <a:srgbClr val="00FFFF"/>
            </a:solidFill>
            <a:ln w="28575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 120</a:t>
              </a:r>
            </a:p>
          </p:txBody>
        </p:sp>
        <p:sp>
          <p:nvSpPr>
            <p:cNvPr id="16408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476" y="1117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1</a:t>
              </a:r>
            </a:p>
          </p:txBody>
        </p:sp>
      </p:grpSp>
      <p:grpSp>
        <p:nvGrpSpPr>
          <p:cNvPr id="16397" name="Group 29"/>
          <p:cNvGrpSpPr>
            <a:grpSpLocks/>
          </p:cNvGrpSpPr>
          <p:nvPr/>
        </p:nvGrpSpPr>
        <p:grpSpPr bwMode="auto">
          <a:xfrm>
            <a:off x="6732588" y="1125538"/>
            <a:ext cx="2087562" cy="1655762"/>
            <a:chOff x="1655" y="1117"/>
            <a:chExt cx="1180" cy="862"/>
          </a:xfrm>
        </p:grpSpPr>
        <p:sp>
          <p:nvSpPr>
            <p:cNvPr id="16405" name="AutoShape 27"/>
            <p:cNvSpPr>
              <a:spLocks noChangeArrowheads="1"/>
            </p:cNvSpPr>
            <p:nvPr/>
          </p:nvSpPr>
          <p:spPr bwMode="auto">
            <a:xfrm>
              <a:off x="1655" y="1117"/>
              <a:ext cx="1180" cy="862"/>
            </a:xfrm>
            <a:prstGeom prst="irregularSeal1">
              <a:avLst/>
            </a:prstGeom>
            <a:solidFill>
              <a:srgbClr val="00FFFF"/>
            </a:solidFill>
            <a:ln w="28575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1200</a:t>
              </a:r>
            </a:p>
          </p:txBody>
        </p:sp>
        <p:sp>
          <p:nvSpPr>
            <p:cNvPr id="16406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1927" y="1117"/>
              <a:ext cx="136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2</a:t>
              </a:r>
            </a:p>
          </p:txBody>
        </p:sp>
      </p:grpSp>
      <p:grpSp>
        <p:nvGrpSpPr>
          <p:cNvPr id="16398" name="Group 30"/>
          <p:cNvGrpSpPr>
            <a:grpSpLocks/>
          </p:cNvGrpSpPr>
          <p:nvPr/>
        </p:nvGrpSpPr>
        <p:grpSpPr bwMode="auto">
          <a:xfrm>
            <a:off x="2051050" y="4149725"/>
            <a:ext cx="2233613" cy="1871663"/>
            <a:chOff x="2971" y="1117"/>
            <a:chExt cx="1180" cy="862"/>
          </a:xfrm>
        </p:grpSpPr>
        <p:sp>
          <p:nvSpPr>
            <p:cNvPr id="16403" name="AutoShape 29"/>
            <p:cNvSpPr>
              <a:spLocks noChangeArrowheads="1"/>
            </p:cNvSpPr>
            <p:nvPr/>
          </p:nvSpPr>
          <p:spPr bwMode="auto">
            <a:xfrm>
              <a:off x="2971" y="1117"/>
              <a:ext cx="1180" cy="862"/>
            </a:xfrm>
            <a:prstGeom prst="irregularSeal1">
              <a:avLst/>
            </a:prstGeom>
            <a:solidFill>
              <a:srgbClr val="00FFFF"/>
            </a:solidFill>
            <a:ln w="28575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12000</a:t>
              </a:r>
            </a:p>
          </p:txBody>
        </p:sp>
        <p:sp>
          <p:nvSpPr>
            <p:cNvPr id="16404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3243" y="1117"/>
              <a:ext cx="136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3</a:t>
              </a:r>
            </a:p>
          </p:txBody>
        </p:sp>
      </p:grpSp>
      <p:grpSp>
        <p:nvGrpSpPr>
          <p:cNvPr id="16399" name="Group 31"/>
          <p:cNvGrpSpPr>
            <a:grpSpLocks/>
          </p:cNvGrpSpPr>
          <p:nvPr/>
        </p:nvGrpSpPr>
        <p:grpSpPr bwMode="auto">
          <a:xfrm>
            <a:off x="6011863" y="4292600"/>
            <a:ext cx="2232025" cy="1728788"/>
            <a:chOff x="4332" y="1117"/>
            <a:chExt cx="1180" cy="862"/>
          </a:xfrm>
        </p:grpSpPr>
        <p:sp>
          <p:nvSpPr>
            <p:cNvPr id="16401" name="AutoShape 30"/>
            <p:cNvSpPr>
              <a:spLocks noChangeArrowheads="1"/>
            </p:cNvSpPr>
            <p:nvPr/>
          </p:nvSpPr>
          <p:spPr bwMode="auto">
            <a:xfrm>
              <a:off x="4332" y="1117"/>
              <a:ext cx="1180" cy="862"/>
            </a:xfrm>
            <a:prstGeom prst="irregularSeal1">
              <a:avLst/>
            </a:prstGeom>
            <a:solidFill>
              <a:srgbClr val="00FFFF"/>
            </a:solidFill>
            <a:ln w="28575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1,2</a:t>
              </a:r>
            </a:p>
          </p:txBody>
        </p:sp>
        <p:sp>
          <p:nvSpPr>
            <p:cNvPr id="16402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4558" y="1117"/>
              <a:ext cx="181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4</a:t>
              </a:r>
            </a:p>
          </p:txBody>
        </p:sp>
      </p:grpSp>
      <p:pic>
        <p:nvPicPr>
          <p:cNvPr id="16400" name="Рисунок 31" descr="188236-yana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49" r="8327"/>
          <a:stretch>
            <a:fillRect/>
          </a:stretch>
        </p:blipFill>
        <p:spPr bwMode="auto">
          <a:xfrm>
            <a:off x="179388" y="2997200"/>
            <a:ext cx="1944687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4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40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94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40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94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40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94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40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27313" y="1773238"/>
            <a:ext cx="3978275" cy="2735262"/>
            <a:chOff x="340" y="2387"/>
            <a:chExt cx="2506" cy="1723"/>
          </a:xfrm>
        </p:grpSpPr>
        <p:pic>
          <p:nvPicPr>
            <p:cNvPr id="17439" name="Picture 3" descr="MCj0429829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" y="2905"/>
              <a:ext cx="1390" cy="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40" name="AutoShape 4"/>
            <p:cNvSpPr>
              <a:spLocks noChangeArrowheads="1"/>
            </p:cNvSpPr>
            <p:nvPr/>
          </p:nvSpPr>
          <p:spPr bwMode="auto">
            <a:xfrm>
              <a:off x="839" y="2387"/>
              <a:ext cx="2007" cy="593"/>
            </a:xfrm>
            <a:prstGeom prst="wedgeEllipseCallout">
              <a:avLst>
                <a:gd name="adj1" fmla="val -58222"/>
                <a:gd name="adj2" fmla="val 75384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 i="1">
                  <a:solidFill>
                    <a:srgbClr val="FF0066"/>
                  </a:solidFill>
                </a:rPr>
                <a:t>ПРАВИЛЬНО!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7437" name="Picture 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8" name="AutoShape 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5837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1623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2</a:t>
            </a:r>
          </a:p>
        </p:txBody>
      </p:sp>
      <p:sp>
        <p:nvSpPr>
          <p:cNvPr id="5837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04298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1</a:t>
            </a:r>
          </a:p>
        </p:txBody>
      </p:sp>
      <p:sp>
        <p:nvSpPr>
          <p:cNvPr id="5837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5933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3</a:t>
            </a:r>
          </a:p>
        </p:txBody>
      </p:sp>
      <p:sp>
        <p:nvSpPr>
          <p:cNvPr id="5837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3258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4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7435" name="Picture 13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6" name="AutoShape 14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7433" name="Picture 1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4" name="AutoShape 1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17418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 sz="1800" b="0">
              <a:latin typeface="Tahoma" pitchFamily="34" charset="0"/>
            </a:endParaRPr>
          </a:p>
        </p:txBody>
      </p:sp>
      <p:sp>
        <p:nvSpPr>
          <p:cNvPr id="17419" name="AutoShape 19"/>
          <p:cNvSpPr>
            <a:spLocks noChangeArrowheads="1"/>
          </p:cNvSpPr>
          <p:nvPr/>
        </p:nvSpPr>
        <p:spPr bwMode="auto">
          <a:xfrm>
            <a:off x="323850" y="188913"/>
            <a:ext cx="8496300" cy="1008062"/>
          </a:xfrm>
          <a:prstGeom prst="roundRect">
            <a:avLst>
              <a:gd name="adj" fmla="val 35676"/>
            </a:avLst>
          </a:prstGeom>
          <a:solidFill>
            <a:srgbClr val="F8F8F8"/>
          </a:solidFill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3200" i="1">
                <a:solidFill>
                  <a:srgbClr val="003300"/>
                </a:solidFill>
              </a:rPr>
              <a:t>Чому дорівнює число, 8% якого дорівнює 56?</a:t>
            </a:r>
          </a:p>
        </p:txBody>
      </p:sp>
      <p:grpSp>
        <p:nvGrpSpPr>
          <p:cNvPr id="17420" name="Group 28"/>
          <p:cNvGrpSpPr>
            <a:grpSpLocks/>
          </p:cNvGrpSpPr>
          <p:nvPr/>
        </p:nvGrpSpPr>
        <p:grpSpPr bwMode="auto">
          <a:xfrm>
            <a:off x="179388" y="1341438"/>
            <a:ext cx="2555875" cy="1655762"/>
            <a:chOff x="204" y="1117"/>
            <a:chExt cx="1315" cy="862"/>
          </a:xfrm>
        </p:grpSpPr>
        <p:sp>
          <p:nvSpPr>
            <p:cNvPr id="17431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612" y="1117"/>
              <a:ext cx="136" cy="1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1</a:t>
              </a:r>
            </a:p>
          </p:txBody>
        </p:sp>
        <p:sp>
          <p:nvSpPr>
            <p:cNvPr id="17432" name="AutoShape 30"/>
            <p:cNvSpPr>
              <a:spLocks noChangeArrowheads="1"/>
            </p:cNvSpPr>
            <p:nvPr/>
          </p:nvSpPr>
          <p:spPr bwMode="auto">
            <a:xfrm>
              <a:off x="204" y="1117"/>
              <a:ext cx="1315" cy="862"/>
            </a:xfrm>
            <a:prstGeom prst="irregularSeal2">
              <a:avLst/>
            </a:prstGeom>
            <a:solidFill>
              <a:srgbClr val="00FF00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70</a:t>
              </a:r>
            </a:p>
          </p:txBody>
        </p:sp>
      </p:grpSp>
      <p:grpSp>
        <p:nvGrpSpPr>
          <p:cNvPr id="17421" name="Group 29"/>
          <p:cNvGrpSpPr>
            <a:grpSpLocks/>
          </p:cNvGrpSpPr>
          <p:nvPr/>
        </p:nvGrpSpPr>
        <p:grpSpPr bwMode="auto">
          <a:xfrm>
            <a:off x="250825" y="3141663"/>
            <a:ext cx="2376488" cy="1800225"/>
            <a:chOff x="1655" y="1117"/>
            <a:chExt cx="1315" cy="862"/>
          </a:xfrm>
        </p:grpSpPr>
        <p:sp>
          <p:nvSpPr>
            <p:cNvPr id="17429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2064" y="1117"/>
              <a:ext cx="136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2</a:t>
              </a:r>
            </a:p>
          </p:txBody>
        </p:sp>
        <p:sp>
          <p:nvSpPr>
            <p:cNvPr id="17430" name="AutoShape 31"/>
            <p:cNvSpPr>
              <a:spLocks noChangeArrowheads="1"/>
            </p:cNvSpPr>
            <p:nvPr/>
          </p:nvSpPr>
          <p:spPr bwMode="auto">
            <a:xfrm>
              <a:off x="1655" y="1117"/>
              <a:ext cx="1315" cy="862"/>
            </a:xfrm>
            <a:prstGeom prst="irregularSeal2">
              <a:avLst/>
            </a:prstGeom>
            <a:solidFill>
              <a:srgbClr val="00FF00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700</a:t>
              </a:r>
            </a:p>
          </p:txBody>
        </p:sp>
      </p:grpSp>
      <p:grpSp>
        <p:nvGrpSpPr>
          <p:cNvPr id="17422" name="Group 30"/>
          <p:cNvGrpSpPr>
            <a:grpSpLocks/>
          </p:cNvGrpSpPr>
          <p:nvPr/>
        </p:nvGrpSpPr>
        <p:grpSpPr bwMode="auto">
          <a:xfrm>
            <a:off x="6156325" y="4076700"/>
            <a:ext cx="2447925" cy="1800225"/>
            <a:chOff x="2971" y="1117"/>
            <a:chExt cx="1315" cy="862"/>
          </a:xfrm>
        </p:grpSpPr>
        <p:sp>
          <p:nvSpPr>
            <p:cNvPr id="17427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3379" y="1117"/>
              <a:ext cx="136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3</a:t>
              </a:r>
            </a:p>
          </p:txBody>
        </p:sp>
        <p:sp>
          <p:nvSpPr>
            <p:cNvPr id="17428" name="AutoShape 32"/>
            <p:cNvSpPr>
              <a:spLocks noChangeArrowheads="1"/>
            </p:cNvSpPr>
            <p:nvPr/>
          </p:nvSpPr>
          <p:spPr bwMode="auto">
            <a:xfrm>
              <a:off x="2971" y="1117"/>
              <a:ext cx="1315" cy="862"/>
            </a:xfrm>
            <a:prstGeom prst="irregularSeal2">
              <a:avLst/>
            </a:prstGeom>
            <a:solidFill>
              <a:srgbClr val="00FF00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7</a:t>
              </a:r>
            </a:p>
          </p:txBody>
        </p:sp>
      </p:grpSp>
      <p:grpSp>
        <p:nvGrpSpPr>
          <p:cNvPr id="17423" name="Group 31"/>
          <p:cNvGrpSpPr>
            <a:grpSpLocks/>
          </p:cNvGrpSpPr>
          <p:nvPr/>
        </p:nvGrpSpPr>
        <p:grpSpPr bwMode="auto">
          <a:xfrm>
            <a:off x="6659563" y="1125538"/>
            <a:ext cx="2233612" cy="1727200"/>
            <a:chOff x="4286" y="1117"/>
            <a:chExt cx="1315" cy="862"/>
          </a:xfrm>
        </p:grpSpPr>
        <p:sp>
          <p:nvSpPr>
            <p:cNvPr id="17425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4649" y="1117"/>
              <a:ext cx="181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4</a:t>
              </a:r>
            </a:p>
          </p:txBody>
        </p:sp>
        <p:sp>
          <p:nvSpPr>
            <p:cNvPr id="17426" name="AutoShape 33"/>
            <p:cNvSpPr>
              <a:spLocks noChangeArrowheads="1"/>
            </p:cNvSpPr>
            <p:nvPr/>
          </p:nvSpPr>
          <p:spPr bwMode="auto">
            <a:xfrm>
              <a:off x="4286" y="1117"/>
              <a:ext cx="1315" cy="862"/>
            </a:xfrm>
            <a:prstGeom prst="irregularSeal2">
              <a:avLst/>
            </a:prstGeom>
            <a:solidFill>
              <a:srgbClr val="00FF00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7000</a:t>
              </a:r>
            </a:p>
          </p:txBody>
        </p:sp>
      </p:grpSp>
      <p:pic>
        <p:nvPicPr>
          <p:cNvPr id="17424" name="Рисунок 31" descr="188236-yana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49" r="8327"/>
          <a:stretch>
            <a:fillRect/>
          </a:stretch>
        </p:blipFill>
        <p:spPr bwMode="auto">
          <a:xfrm>
            <a:off x="2051050" y="4343400"/>
            <a:ext cx="1944688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3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7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83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7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83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7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83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379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27313" y="1773238"/>
            <a:ext cx="3978275" cy="2735262"/>
            <a:chOff x="340" y="2387"/>
            <a:chExt cx="2506" cy="1723"/>
          </a:xfrm>
        </p:grpSpPr>
        <p:pic>
          <p:nvPicPr>
            <p:cNvPr id="18463" name="Picture 3" descr="MCj0429829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" y="2905"/>
              <a:ext cx="1390" cy="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4" name="AutoShape 4"/>
            <p:cNvSpPr>
              <a:spLocks noChangeArrowheads="1"/>
            </p:cNvSpPr>
            <p:nvPr/>
          </p:nvSpPr>
          <p:spPr bwMode="auto">
            <a:xfrm>
              <a:off x="839" y="2387"/>
              <a:ext cx="2007" cy="593"/>
            </a:xfrm>
            <a:prstGeom prst="wedgeEllipseCallout">
              <a:avLst>
                <a:gd name="adj1" fmla="val -58222"/>
                <a:gd name="adj2" fmla="val 75384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 i="1">
                  <a:solidFill>
                    <a:srgbClr val="FF0066"/>
                  </a:solidFill>
                </a:rPr>
                <a:t>ПРАВИЛЬНО!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8461" name="Picture 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2" name="AutoShape 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5735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588125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4</a:t>
            </a:r>
          </a:p>
        </p:txBody>
      </p:sp>
      <p:sp>
        <p:nvSpPr>
          <p:cNvPr id="5735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87675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2</a:t>
            </a:r>
          </a:p>
        </p:txBody>
      </p:sp>
      <p:sp>
        <p:nvSpPr>
          <p:cNvPr id="5735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5933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3</a:t>
            </a:r>
          </a:p>
        </p:txBody>
      </p:sp>
      <p:sp>
        <p:nvSpPr>
          <p:cNvPr id="5735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1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8459" name="Picture 13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0" name="AutoShape 14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8457" name="Picture 1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58" name="AutoShape 1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18442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 sz="1800" b="0">
              <a:latin typeface="Tahoma" pitchFamily="34" charset="0"/>
            </a:endParaRPr>
          </a:p>
        </p:txBody>
      </p:sp>
      <p:sp>
        <p:nvSpPr>
          <p:cNvPr id="18443" name="AutoShape 19"/>
          <p:cNvSpPr>
            <a:spLocks noChangeArrowheads="1"/>
          </p:cNvSpPr>
          <p:nvPr/>
        </p:nvSpPr>
        <p:spPr bwMode="auto">
          <a:xfrm>
            <a:off x="323850" y="188913"/>
            <a:ext cx="8496300" cy="1295400"/>
          </a:xfrm>
          <a:prstGeom prst="roundRect">
            <a:avLst>
              <a:gd name="adj" fmla="val 35676"/>
            </a:avLst>
          </a:prstGeom>
          <a:solidFill>
            <a:srgbClr val="F8F8F8"/>
          </a:solidFill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3200" i="1">
                <a:solidFill>
                  <a:srgbClr val="003300"/>
                </a:solidFill>
              </a:rPr>
              <a:t>Туристы за один день прошли 18 км, что </a:t>
            </a:r>
          </a:p>
          <a:p>
            <a:r>
              <a:rPr lang="ru-RU" sz="3200" i="1">
                <a:solidFill>
                  <a:srgbClr val="003300"/>
                </a:solidFill>
              </a:rPr>
              <a:t>составило24%. Чему равен весь путь?</a:t>
            </a:r>
          </a:p>
        </p:txBody>
      </p:sp>
      <p:grpSp>
        <p:nvGrpSpPr>
          <p:cNvPr id="18444" name="Group 28"/>
          <p:cNvGrpSpPr>
            <a:grpSpLocks/>
          </p:cNvGrpSpPr>
          <p:nvPr/>
        </p:nvGrpSpPr>
        <p:grpSpPr bwMode="auto">
          <a:xfrm>
            <a:off x="755650" y="1484313"/>
            <a:ext cx="2233613" cy="1727200"/>
            <a:chOff x="295" y="1117"/>
            <a:chExt cx="1089" cy="847"/>
          </a:xfrm>
        </p:grpSpPr>
        <p:sp>
          <p:nvSpPr>
            <p:cNvPr id="18455" name="AutoShape 29"/>
            <p:cNvSpPr>
              <a:spLocks noChangeArrowheads="1"/>
            </p:cNvSpPr>
            <p:nvPr/>
          </p:nvSpPr>
          <p:spPr bwMode="auto">
            <a:xfrm>
              <a:off x="295" y="1207"/>
              <a:ext cx="1089" cy="757"/>
            </a:xfrm>
            <a:prstGeom prst="star24">
              <a:avLst>
                <a:gd name="adj" fmla="val 34389"/>
              </a:avLst>
            </a:prstGeom>
            <a:solidFill>
              <a:srgbClr val="FDC3F2"/>
            </a:solidFill>
            <a:ln w="28575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2400"/>
                <a:t>750 км</a:t>
              </a:r>
            </a:p>
          </p:txBody>
        </p:sp>
        <p:sp>
          <p:nvSpPr>
            <p:cNvPr id="18456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340" y="1117"/>
              <a:ext cx="136" cy="1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1</a:t>
              </a:r>
            </a:p>
          </p:txBody>
        </p:sp>
      </p:grpSp>
      <p:grpSp>
        <p:nvGrpSpPr>
          <p:cNvPr id="18445" name="Group 29"/>
          <p:cNvGrpSpPr>
            <a:grpSpLocks/>
          </p:cNvGrpSpPr>
          <p:nvPr/>
        </p:nvGrpSpPr>
        <p:grpSpPr bwMode="auto">
          <a:xfrm>
            <a:off x="323850" y="3284538"/>
            <a:ext cx="2232025" cy="1631950"/>
            <a:chOff x="1655" y="1117"/>
            <a:chExt cx="1089" cy="847"/>
          </a:xfrm>
        </p:grpSpPr>
        <p:sp>
          <p:nvSpPr>
            <p:cNvPr id="18453" name="AutoShape 28"/>
            <p:cNvSpPr>
              <a:spLocks noChangeArrowheads="1"/>
            </p:cNvSpPr>
            <p:nvPr/>
          </p:nvSpPr>
          <p:spPr bwMode="auto">
            <a:xfrm>
              <a:off x="1655" y="1207"/>
              <a:ext cx="1089" cy="757"/>
            </a:xfrm>
            <a:prstGeom prst="star24">
              <a:avLst>
                <a:gd name="adj" fmla="val 34389"/>
              </a:avLst>
            </a:prstGeom>
            <a:solidFill>
              <a:srgbClr val="FDC3F2"/>
            </a:solidFill>
            <a:ln w="28575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2400"/>
                <a:t>0,75 км</a:t>
              </a:r>
            </a:p>
          </p:txBody>
        </p:sp>
        <p:sp>
          <p:nvSpPr>
            <p:cNvPr id="18454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1701" y="1117"/>
              <a:ext cx="136" cy="1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2</a:t>
              </a:r>
            </a:p>
          </p:txBody>
        </p:sp>
      </p:grpSp>
      <p:grpSp>
        <p:nvGrpSpPr>
          <p:cNvPr id="18446" name="Group 30"/>
          <p:cNvGrpSpPr>
            <a:grpSpLocks/>
          </p:cNvGrpSpPr>
          <p:nvPr/>
        </p:nvGrpSpPr>
        <p:grpSpPr bwMode="auto">
          <a:xfrm>
            <a:off x="2339975" y="4149725"/>
            <a:ext cx="2087563" cy="1776413"/>
            <a:chOff x="3061" y="1117"/>
            <a:chExt cx="1089" cy="847"/>
          </a:xfrm>
        </p:grpSpPr>
        <p:sp>
          <p:nvSpPr>
            <p:cNvPr id="18451" name="AutoShape 27"/>
            <p:cNvSpPr>
              <a:spLocks noChangeArrowheads="1"/>
            </p:cNvSpPr>
            <p:nvPr/>
          </p:nvSpPr>
          <p:spPr bwMode="auto">
            <a:xfrm>
              <a:off x="3061" y="1207"/>
              <a:ext cx="1089" cy="757"/>
            </a:xfrm>
            <a:prstGeom prst="star24">
              <a:avLst>
                <a:gd name="adj" fmla="val 34389"/>
              </a:avLst>
            </a:prstGeom>
            <a:solidFill>
              <a:srgbClr val="FDC3F2"/>
            </a:solidFill>
            <a:ln w="28575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2400"/>
                <a:t>7,5 км</a:t>
              </a:r>
            </a:p>
          </p:txBody>
        </p:sp>
        <p:sp>
          <p:nvSpPr>
            <p:cNvPr id="18452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3107" y="1117"/>
              <a:ext cx="136" cy="1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3</a:t>
              </a:r>
            </a:p>
          </p:txBody>
        </p:sp>
      </p:grpSp>
      <p:grpSp>
        <p:nvGrpSpPr>
          <p:cNvPr id="18447" name="Group 31"/>
          <p:cNvGrpSpPr>
            <a:grpSpLocks/>
          </p:cNvGrpSpPr>
          <p:nvPr/>
        </p:nvGrpSpPr>
        <p:grpSpPr bwMode="auto">
          <a:xfrm>
            <a:off x="7019925" y="1268413"/>
            <a:ext cx="2124075" cy="1633537"/>
            <a:chOff x="4377" y="1117"/>
            <a:chExt cx="1089" cy="847"/>
          </a:xfrm>
        </p:grpSpPr>
        <p:sp>
          <p:nvSpPr>
            <p:cNvPr id="18449" name="AutoShape 26"/>
            <p:cNvSpPr>
              <a:spLocks noChangeArrowheads="1"/>
            </p:cNvSpPr>
            <p:nvPr/>
          </p:nvSpPr>
          <p:spPr bwMode="auto">
            <a:xfrm>
              <a:off x="4377" y="1207"/>
              <a:ext cx="1089" cy="757"/>
            </a:xfrm>
            <a:prstGeom prst="star24">
              <a:avLst>
                <a:gd name="adj" fmla="val 34389"/>
              </a:avLst>
            </a:prstGeom>
            <a:solidFill>
              <a:srgbClr val="FDC3F2"/>
            </a:solidFill>
            <a:ln w="28575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sz="2400"/>
                <a:t>75 км</a:t>
              </a:r>
            </a:p>
          </p:txBody>
        </p:sp>
        <p:sp>
          <p:nvSpPr>
            <p:cNvPr id="18450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4422" y="1117"/>
              <a:ext cx="136" cy="1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4</a:t>
              </a:r>
            </a:p>
          </p:txBody>
        </p:sp>
      </p:grpSp>
      <p:pic>
        <p:nvPicPr>
          <p:cNvPr id="18448" name="Рисунок 31" descr="188236-yana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49" r="8327"/>
          <a:stretch>
            <a:fillRect/>
          </a:stretch>
        </p:blipFill>
        <p:spPr bwMode="auto">
          <a:xfrm>
            <a:off x="6372225" y="3860800"/>
            <a:ext cx="2520950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3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35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73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35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73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35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73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355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27313" y="1773238"/>
            <a:ext cx="3978275" cy="2735262"/>
            <a:chOff x="340" y="2387"/>
            <a:chExt cx="2506" cy="1723"/>
          </a:xfrm>
        </p:grpSpPr>
        <p:pic>
          <p:nvPicPr>
            <p:cNvPr id="19487" name="Picture 3" descr="MCj0429829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" y="2905"/>
              <a:ext cx="1390" cy="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88" name="AutoShape 4"/>
            <p:cNvSpPr>
              <a:spLocks noChangeArrowheads="1"/>
            </p:cNvSpPr>
            <p:nvPr/>
          </p:nvSpPr>
          <p:spPr bwMode="auto">
            <a:xfrm>
              <a:off x="839" y="2387"/>
              <a:ext cx="2007" cy="593"/>
            </a:xfrm>
            <a:prstGeom prst="wedgeEllipseCallout">
              <a:avLst>
                <a:gd name="adj1" fmla="val -58222"/>
                <a:gd name="adj2" fmla="val 75384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 i="1">
                  <a:solidFill>
                    <a:srgbClr val="FF0066"/>
                  </a:solidFill>
                </a:rPr>
                <a:t>ПРАВИЛЬНО!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9485" name="Picture 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86" name="AutoShape 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5632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87450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1</a:t>
            </a:r>
          </a:p>
        </p:txBody>
      </p:sp>
      <p:sp>
        <p:nvSpPr>
          <p:cNvPr id="5632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87675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2</a:t>
            </a:r>
          </a:p>
        </p:txBody>
      </p:sp>
      <p:sp>
        <p:nvSpPr>
          <p:cNvPr id="5633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5933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3</a:t>
            </a:r>
          </a:p>
        </p:txBody>
      </p:sp>
      <p:sp>
        <p:nvSpPr>
          <p:cNvPr id="5633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32588" y="5949950"/>
            <a:ext cx="466725" cy="4683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4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9483" name="Picture 13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84" name="AutoShape 14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9481" name="Picture 1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82" name="AutoShape 1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19466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 sz="1800" b="0">
              <a:latin typeface="Tahoma" pitchFamily="34" charset="0"/>
            </a:endParaRPr>
          </a:p>
        </p:txBody>
      </p:sp>
      <p:sp>
        <p:nvSpPr>
          <p:cNvPr id="19467" name="AutoShape 19"/>
          <p:cNvSpPr>
            <a:spLocks noChangeArrowheads="1"/>
          </p:cNvSpPr>
          <p:nvPr/>
        </p:nvSpPr>
        <p:spPr bwMode="auto">
          <a:xfrm>
            <a:off x="323850" y="260350"/>
            <a:ext cx="8496300" cy="1008063"/>
          </a:xfrm>
          <a:prstGeom prst="roundRect">
            <a:avLst>
              <a:gd name="adj" fmla="val 35676"/>
            </a:avLst>
          </a:prstGeom>
          <a:solidFill>
            <a:srgbClr val="F8F8F8"/>
          </a:solidFill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3200" i="1">
                <a:solidFill>
                  <a:srgbClr val="003300"/>
                </a:solidFill>
              </a:rPr>
              <a:t>Сколько процентов составляет </a:t>
            </a:r>
          </a:p>
          <a:p>
            <a:r>
              <a:rPr lang="ru-RU" sz="3200" i="1">
                <a:solidFill>
                  <a:srgbClr val="003300"/>
                </a:solidFill>
              </a:rPr>
              <a:t>число 48 от 200?</a:t>
            </a:r>
          </a:p>
        </p:txBody>
      </p:sp>
      <p:grpSp>
        <p:nvGrpSpPr>
          <p:cNvPr id="19468" name="Group 28"/>
          <p:cNvGrpSpPr>
            <a:grpSpLocks/>
          </p:cNvGrpSpPr>
          <p:nvPr/>
        </p:nvGrpSpPr>
        <p:grpSpPr bwMode="auto">
          <a:xfrm>
            <a:off x="1979613" y="4365625"/>
            <a:ext cx="2232025" cy="1439863"/>
            <a:chOff x="340" y="1253"/>
            <a:chExt cx="1043" cy="635"/>
          </a:xfrm>
        </p:grpSpPr>
        <p:sp>
          <p:nvSpPr>
            <p:cNvPr id="19479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340" y="1253"/>
              <a:ext cx="136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2</a:t>
              </a:r>
            </a:p>
          </p:txBody>
        </p:sp>
        <p:sp>
          <p:nvSpPr>
            <p:cNvPr id="19480" name="AutoShape 30"/>
            <p:cNvSpPr>
              <a:spLocks noChangeArrowheads="1"/>
            </p:cNvSpPr>
            <p:nvPr/>
          </p:nvSpPr>
          <p:spPr bwMode="auto">
            <a:xfrm>
              <a:off x="385" y="1389"/>
              <a:ext cx="998" cy="499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2,4</a:t>
              </a:r>
            </a:p>
          </p:txBody>
        </p:sp>
      </p:grpSp>
      <p:grpSp>
        <p:nvGrpSpPr>
          <p:cNvPr id="19469" name="Group 29"/>
          <p:cNvGrpSpPr>
            <a:grpSpLocks/>
          </p:cNvGrpSpPr>
          <p:nvPr/>
        </p:nvGrpSpPr>
        <p:grpSpPr bwMode="auto">
          <a:xfrm>
            <a:off x="395288" y="2852738"/>
            <a:ext cx="1944687" cy="1438275"/>
            <a:chOff x="1701" y="1344"/>
            <a:chExt cx="998" cy="589"/>
          </a:xfrm>
        </p:grpSpPr>
        <p:sp>
          <p:nvSpPr>
            <p:cNvPr id="19477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1701" y="1344"/>
              <a:ext cx="136" cy="1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1</a:t>
              </a:r>
            </a:p>
          </p:txBody>
        </p:sp>
        <p:sp>
          <p:nvSpPr>
            <p:cNvPr id="19478" name="AutoShape 31"/>
            <p:cNvSpPr>
              <a:spLocks noChangeArrowheads="1"/>
            </p:cNvSpPr>
            <p:nvPr/>
          </p:nvSpPr>
          <p:spPr bwMode="auto">
            <a:xfrm>
              <a:off x="1701" y="1434"/>
              <a:ext cx="998" cy="499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24</a:t>
              </a:r>
            </a:p>
          </p:txBody>
        </p:sp>
      </p:grpSp>
      <p:grpSp>
        <p:nvGrpSpPr>
          <p:cNvPr id="19470" name="Group 30"/>
          <p:cNvGrpSpPr>
            <a:grpSpLocks/>
          </p:cNvGrpSpPr>
          <p:nvPr/>
        </p:nvGrpSpPr>
        <p:grpSpPr bwMode="auto">
          <a:xfrm>
            <a:off x="6948488" y="1412875"/>
            <a:ext cx="1944687" cy="1295400"/>
            <a:chOff x="3061" y="1298"/>
            <a:chExt cx="998" cy="590"/>
          </a:xfrm>
        </p:grpSpPr>
        <p:sp>
          <p:nvSpPr>
            <p:cNvPr id="19475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3061" y="1298"/>
              <a:ext cx="136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3</a:t>
              </a:r>
            </a:p>
          </p:txBody>
        </p:sp>
        <p:sp>
          <p:nvSpPr>
            <p:cNvPr id="19476" name="AutoShape 32"/>
            <p:cNvSpPr>
              <a:spLocks noChangeArrowheads="1"/>
            </p:cNvSpPr>
            <p:nvPr/>
          </p:nvSpPr>
          <p:spPr bwMode="auto">
            <a:xfrm>
              <a:off x="3061" y="1389"/>
              <a:ext cx="998" cy="499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0,24</a:t>
              </a:r>
            </a:p>
          </p:txBody>
        </p:sp>
      </p:grpSp>
      <p:grpSp>
        <p:nvGrpSpPr>
          <p:cNvPr id="19471" name="Group 31"/>
          <p:cNvGrpSpPr>
            <a:grpSpLocks/>
          </p:cNvGrpSpPr>
          <p:nvPr/>
        </p:nvGrpSpPr>
        <p:grpSpPr bwMode="auto">
          <a:xfrm>
            <a:off x="6372225" y="4221163"/>
            <a:ext cx="1944688" cy="1368425"/>
            <a:chOff x="4422" y="1298"/>
            <a:chExt cx="998" cy="590"/>
          </a:xfrm>
        </p:grpSpPr>
        <p:sp>
          <p:nvSpPr>
            <p:cNvPr id="19473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4422" y="1298"/>
              <a:ext cx="136" cy="18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4</a:t>
              </a:r>
            </a:p>
          </p:txBody>
        </p:sp>
        <p:sp>
          <p:nvSpPr>
            <p:cNvPr id="19474" name="AutoShape 33"/>
            <p:cNvSpPr>
              <a:spLocks noChangeArrowheads="1"/>
            </p:cNvSpPr>
            <p:nvPr/>
          </p:nvSpPr>
          <p:spPr bwMode="auto">
            <a:xfrm>
              <a:off x="4422" y="1389"/>
              <a:ext cx="998" cy="499"/>
            </a:xfrm>
            <a:prstGeom prst="plus">
              <a:avLst>
                <a:gd name="adj" fmla="val 25000"/>
              </a:avLst>
            </a:prstGeom>
            <a:solidFill>
              <a:srgbClr val="FFFF00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240</a:t>
              </a:r>
            </a:p>
          </p:txBody>
        </p:sp>
      </p:grpSp>
      <p:pic>
        <p:nvPicPr>
          <p:cNvPr id="19472" name="Рисунок 31" descr="188236-yana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49" r="8327"/>
          <a:stretch>
            <a:fillRect/>
          </a:stretch>
        </p:blipFill>
        <p:spPr bwMode="auto">
          <a:xfrm>
            <a:off x="323850" y="1484313"/>
            <a:ext cx="2447925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6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2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63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2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6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6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1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27313" y="1773238"/>
            <a:ext cx="3978275" cy="2735262"/>
            <a:chOff x="340" y="2387"/>
            <a:chExt cx="2506" cy="1723"/>
          </a:xfrm>
        </p:grpSpPr>
        <p:pic>
          <p:nvPicPr>
            <p:cNvPr id="20511" name="Picture 3" descr="MCj0429829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" y="2905"/>
              <a:ext cx="1390" cy="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2" name="AutoShape 4"/>
            <p:cNvSpPr>
              <a:spLocks noChangeArrowheads="1"/>
            </p:cNvSpPr>
            <p:nvPr/>
          </p:nvSpPr>
          <p:spPr bwMode="auto">
            <a:xfrm>
              <a:off x="839" y="2387"/>
              <a:ext cx="2007" cy="593"/>
            </a:xfrm>
            <a:prstGeom prst="wedgeEllipseCallout">
              <a:avLst>
                <a:gd name="adj1" fmla="val -58222"/>
                <a:gd name="adj2" fmla="val 75384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 i="1">
                  <a:solidFill>
                    <a:srgbClr val="FF0066"/>
                  </a:solidFill>
                </a:rPr>
                <a:t>ПРАВИЛЬНО!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20509" name="Picture 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0" name="AutoShape 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5530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5933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3</a:t>
            </a:r>
          </a:p>
        </p:txBody>
      </p:sp>
      <p:sp>
        <p:nvSpPr>
          <p:cNvPr id="5530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87675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2</a:t>
            </a:r>
          </a:p>
        </p:txBody>
      </p:sp>
      <p:sp>
        <p:nvSpPr>
          <p:cNvPr id="5530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1</a:t>
            </a:r>
          </a:p>
        </p:txBody>
      </p:sp>
      <p:sp>
        <p:nvSpPr>
          <p:cNvPr id="5530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3258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4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20507" name="Picture 13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8" name="AutoShape 14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20505" name="Picture 1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6" name="AutoShape 1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20490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 sz="1800" b="0">
              <a:latin typeface="Tahoma" pitchFamily="34" charset="0"/>
            </a:endParaRPr>
          </a:p>
        </p:txBody>
      </p:sp>
      <p:sp>
        <p:nvSpPr>
          <p:cNvPr id="20491" name="AutoShape 19"/>
          <p:cNvSpPr>
            <a:spLocks noChangeArrowheads="1"/>
          </p:cNvSpPr>
          <p:nvPr/>
        </p:nvSpPr>
        <p:spPr bwMode="auto">
          <a:xfrm>
            <a:off x="323850" y="188913"/>
            <a:ext cx="8496300" cy="1295400"/>
          </a:xfrm>
          <a:prstGeom prst="roundRect">
            <a:avLst>
              <a:gd name="adj" fmla="val 35676"/>
            </a:avLst>
          </a:prstGeom>
          <a:solidFill>
            <a:srgbClr val="F8F8F8"/>
          </a:solidFill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3200" i="1">
                <a:solidFill>
                  <a:srgbClr val="003300"/>
                </a:solidFill>
              </a:rPr>
              <a:t>Який процент жирності молока, якщо </a:t>
            </a:r>
          </a:p>
          <a:p>
            <a:r>
              <a:rPr lang="ru-RU" sz="3200" i="1">
                <a:solidFill>
                  <a:srgbClr val="003300"/>
                </a:solidFill>
              </a:rPr>
              <a:t>в одному кілограмі жира міститься 49 г ?</a:t>
            </a:r>
          </a:p>
        </p:txBody>
      </p:sp>
      <p:grpSp>
        <p:nvGrpSpPr>
          <p:cNvPr id="20492" name="Group 28"/>
          <p:cNvGrpSpPr>
            <a:grpSpLocks/>
          </p:cNvGrpSpPr>
          <p:nvPr/>
        </p:nvGrpSpPr>
        <p:grpSpPr bwMode="auto">
          <a:xfrm>
            <a:off x="611188" y="1557338"/>
            <a:ext cx="1944687" cy="1706562"/>
            <a:chOff x="295" y="1207"/>
            <a:chExt cx="998" cy="803"/>
          </a:xfrm>
        </p:grpSpPr>
        <p:sp>
          <p:nvSpPr>
            <p:cNvPr id="20503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521" y="1207"/>
              <a:ext cx="136" cy="1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1</a:t>
              </a:r>
            </a:p>
          </p:txBody>
        </p:sp>
        <p:sp>
          <p:nvSpPr>
            <p:cNvPr id="20504" name="AutoShape 30"/>
            <p:cNvSpPr>
              <a:spLocks noChangeArrowheads="1"/>
            </p:cNvSpPr>
            <p:nvPr/>
          </p:nvSpPr>
          <p:spPr bwMode="auto">
            <a:xfrm>
              <a:off x="295" y="1344"/>
              <a:ext cx="998" cy="666"/>
            </a:xfrm>
            <a:prstGeom prst="star8">
              <a:avLst>
                <a:gd name="adj" fmla="val 38250"/>
              </a:avLst>
            </a:prstGeom>
            <a:solidFill>
              <a:srgbClr val="FFDA7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0,049</a:t>
              </a:r>
            </a:p>
          </p:txBody>
        </p:sp>
      </p:grpSp>
      <p:grpSp>
        <p:nvGrpSpPr>
          <p:cNvPr id="20493" name="Group 29"/>
          <p:cNvGrpSpPr>
            <a:grpSpLocks/>
          </p:cNvGrpSpPr>
          <p:nvPr/>
        </p:nvGrpSpPr>
        <p:grpSpPr bwMode="auto">
          <a:xfrm>
            <a:off x="250825" y="3141663"/>
            <a:ext cx="2233613" cy="1800225"/>
            <a:chOff x="1655" y="1207"/>
            <a:chExt cx="998" cy="757"/>
          </a:xfrm>
        </p:grpSpPr>
        <p:sp>
          <p:nvSpPr>
            <p:cNvPr id="20501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1882" y="1207"/>
              <a:ext cx="136" cy="1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2</a:t>
              </a:r>
            </a:p>
          </p:txBody>
        </p:sp>
        <p:sp>
          <p:nvSpPr>
            <p:cNvPr id="20502" name="AutoShape 31"/>
            <p:cNvSpPr>
              <a:spLocks noChangeArrowheads="1"/>
            </p:cNvSpPr>
            <p:nvPr/>
          </p:nvSpPr>
          <p:spPr bwMode="auto">
            <a:xfrm>
              <a:off x="1655" y="1298"/>
              <a:ext cx="998" cy="666"/>
            </a:xfrm>
            <a:prstGeom prst="star8">
              <a:avLst>
                <a:gd name="adj" fmla="val 38250"/>
              </a:avLst>
            </a:prstGeom>
            <a:solidFill>
              <a:srgbClr val="FFDA7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0,49</a:t>
              </a:r>
            </a:p>
          </p:txBody>
        </p:sp>
      </p:grpSp>
      <p:grpSp>
        <p:nvGrpSpPr>
          <p:cNvPr id="20494" name="Group 33"/>
          <p:cNvGrpSpPr>
            <a:grpSpLocks/>
          </p:cNvGrpSpPr>
          <p:nvPr/>
        </p:nvGrpSpPr>
        <p:grpSpPr bwMode="auto">
          <a:xfrm>
            <a:off x="6443663" y="3644900"/>
            <a:ext cx="2160587" cy="1778000"/>
            <a:chOff x="4059" y="2614"/>
            <a:chExt cx="998" cy="802"/>
          </a:xfrm>
        </p:grpSpPr>
        <p:sp>
          <p:nvSpPr>
            <p:cNvPr id="20499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4286" y="2614"/>
              <a:ext cx="136" cy="1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4</a:t>
              </a:r>
            </a:p>
          </p:txBody>
        </p:sp>
        <p:sp>
          <p:nvSpPr>
            <p:cNvPr id="20500" name="AutoShape 32"/>
            <p:cNvSpPr>
              <a:spLocks noChangeArrowheads="1"/>
            </p:cNvSpPr>
            <p:nvPr/>
          </p:nvSpPr>
          <p:spPr bwMode="auto">
            <a:xfrm>
              <a:off x="4059" y="2750"/>
              <a:ext cx="998" cy="666"/>
            </a:xfrm>
            <a:prstGeom prst="star8">
              <a:avLst>
                <a:gd name="adj" fmla="val 38250"/>
              </a:avLst>
            </a:prstGeom>
            <a:solidFill>
              <a:srgbClr val="FFDA7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49</a:t>
              </a:r>
            </a:p>
          </p:txBody>
        </p:sp>
      </p:grpSp>
      <p:grpSp>
        <p:nvGrpSpPr>
          <p:cNvPr id="20495" name="Group 30"/>
          <p:cNvGrpSpPr>
            <a:grpSpLocks/>
          </p:cNvGrpSpPr>
          <p:nvPr/>
        </p:nvGrpSpPr>
        <p:grpSpPr bwMode="auto">
          <a:xfrm>
            <a:off x="2339975" y="4221163"/>
            <a:ext cx="2160588" cy="1704975"/>
            <a:chOff x="3016" y="1207"/>
            <a:chExt cx="998" cy="757"/>
          </a:xfrm>
        </p:grpSpPr>
        <p:sp>
          <p:nvSpPr>
            <p:cNvPr id="20497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3288" y="1207"/>
              <a:ext cx="136" cy="1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3</a:t>
              </a:r>
            </a:p>
          </p:txBody>
        </p:sp>
        <p:sp>
          <p:nvSpPr>
            <p:cNvPr id="20498" name="AutoShape 33"/>
            <p:cNvSpPr>
              <a:spLocks noChangeArrowheads="1"/>
            </p:cNvSpPr>
            <p:nvPr/>
          </p:nvSpPr>
          <p:spPr bwMode="auto">
            <a:xfrm>
              <a:off x="3016" y="1298"/>
              <a:ext cx="998" cy="666"/>
            </a:xfrm>
            <a:prstGeom prst="star8">
              <a:avLst>
                <a:gd name="adj" fmla="val 38250"/>
              </a:avLst>
            </a:prstGeom>
            <a:solidFill>
              <a:srgbClr val="FFDA71"/>
            </a:solidFill>
            <a:ln w="2857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4,9</a:t>
              </a:r>
            </a:p>
          </p:txBody>
        </p:sp>
      </p:grpSp>
      <p:pic>
        <p:nvPicPr>
          <p:cNvPr id="20496" name="Рисунок 31" descr="188236-yana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49" r="8327"/>
          <a:stretch>
            <a:fillRect/>
          </a:stretch>
        </p:blipFill>
        <p:spPr bwMode="auto">
          <a:xfrm>
            <a:off x="7235825" y="1557338"/>
            <a:ext cx="16557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5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5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5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5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307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24075" y="1844675"/>
            <a:ext cx="3978275" cy="2735263"/>
            <a:chOff x="340" y="2387"/>
            <a:chExt cx="2506" cy="1723"/>
          </a:xfrm>
        </p:grpSpPr>
        <p:pic>
          <p:nvPicPr>
            <p:cNvPr id="21535" name="Picture 3" descr="MCj0429829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" y="2905"/>
              <a:ext cx="1390" cy="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36" name="AutoShape 4"/>
            <p:cNvSpPr>
              <a:spLocks noChangeArrowheads="1"/>
            </p:cNvSpPr>
            <p:nvPr/>
          </p:nvSpPr>
          <p:spPr bwMode="auto">
            <a:xfrm>
              <a:off x="839" y="2387"/>
              <a:ext cx="2007" cy="593"/>
            </a:xfrm>
            <a:prstGeom prst="wedgeEllipseCallout">
              <a:avLst>
                <a:gd name="adj1" fmla="val -58222"/>
                <a:gd name="adj2" fmla="val 75384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 i="1">
                  <a:solidFill>
                    <a:srgbClr val="FF0066"/>
                  </a:solidFill>
                </a:rPr>
                <a:t>ПРАВИЛЬНО!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21533" name="Picture 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34" name="AutoShape 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5428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87450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1</a:t>
            </a:r>
          </a:p>
        </p:txBody>
      </p:sp>
      <p:sp>
        <p:nvSpPr>
          <p:cNvPr id="5428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87675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2</a:t>
            </a:r>
          </a:p>
        </p:txBody>
      </p:sp>
      <p:sp>
        <p:nvSpPr>
          <p:cNvPr id="5428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5933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3</a:t>
            </a:r>
          </a:p>
        </p:txBody>
      </p:sp>
      <p:sp>
        <p:nvSpPr>
          <p:cNvPr id="5428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3258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4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21531" name="Picture 13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32" name="AutoShape 14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21529" name="Picture 1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30" name="AutoShape 1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21514" name="AutoShape 19"/>
          <p:cNvSpPr>
            <a:spLocks noChangeArrowheads="1"/>
          </p:cNvSpPr>
          <p:nvPr/>
        </p:nvSpPr>
        <p:spPr bwMode="auto">
          <a:xfrm>
            <a:off x="250825" y="188913"/>
            <a:ext cx="8642350" cy="1512887"/>
          </a:xfrm>
          <a:prstGeom prst="roundRect">
            <a:avLst>
              <a:gd name="adj" fmla="val 35676"/>
            </a:avLst>
          </a:prstGeom>
          <a:solidFill>
            <a:srgbClr val="F8F8F8"/>
          </a:solidFill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3200" i="1">
                <a:solidFill>
                  <a:srgbClr val="003300"/>
                </a:solidFill>
              </a:rPr>
              <a:t>В 5 классе 15 мальчиков и 10 девочек. </a:t>
            </a:r>
          </a:p>
          <a:p>
            <a:r>
              <a:rPr lang="ru-RU" sz="3200" i="1">
                <a:solidFill>
                  <a:srgbClr val="003300"/>
                </a:solidFill>
              </a:rPr>
              <a:t>Сколько процентов составляют мальчики </a:t>
            </a:r>
          </a:p>
          <a:p>
            <a:r>
              <a:rPr lang="ru-RU" sz="3200" i="1">
                <a:solidFill>
                  <a:srgbClr val="003300"/>
                </a:solidFill>
              </a:rPr>
              <a:t>от общего количества ребят?</a:t>
            </a:r>
          </a:p>
        </p:txBody>
      </p:sp>
      <p:grpSp>
        <p:nvGrpSpPr>
          <p:cNvPr id="21515" name="Group 28"/>
          <p:cNvGrpSpPr>
            <a:grpSpLocks/>
          </p:cNvGrpSpPr>
          <p:nvPr/>
        </p:nvGrpSpPr>
        <p:grpSpPr bwMode="auto">
          <a:xfrm>
            <a:off x="2124075" y="4365625"/>
            <a:ext cx="1871663" cy="1439863"/>
            <a:chOff x="1610" y="2704"/>
            <a:chExt cx="1043" cy="772"/>
          </a:xfrm>
        </p:grpSpPr>
        <p:sp>
          <p:nvSpPr>
            <p:cNvPr id="21527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837" y="2704"/>
              <a:ext cx="136" cy="2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2</a:t>
              </a:r>
            </a:p>
          </p:txBody>
        </p:sp>
        <p:sp>
          <p:nvSpPr>
            <p:cNvPr id="21528" name="AutoShape 31"/>
            <p:cNvSpPr>
              <a:spLocks noChangeArrowheads="1"/>
            </p:cNvSpPr>
            <p:nvPr/>
          </p:nvSpPr>
          <p:spPr bwMode="auto">
            <a:xfrm>
              <a:off x="1610" y="2704"/>
              <a:ext cx="1043" cy="772"/>
            </a:xfrm>
            <a:prstGeom prst="star4">
              <a:avLst>
                <a:gd name="adj" fmla="val 17995"/>
              </a:avLst>
            </a:prstGeom>
            <a:solidFill>
              <a:srgbClr val="B3FFB3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40</a:t>
              </a:r>
            </a:p>
          </p:txBody>
        </p:sp>
      </p:grpSp>
      <p:grpSp>
        <p:nvGrpSpPr>
          <p:cNvPr id="21516" name="Group 29"/>
          <p:cNvGrpSpPr>
            <a:grpSpLocks/>
          </p:cNvGrpSpPr>
          <p:nvPr/>
        </p:nvGrpSpPr>
        <p:grpSpPr bwMode="auto">
          <a:xfrm>
            <a:off x="7092950" y="1557338"/>
            <a:ext cx="1871663" cy="1512887"/>
            <a:chOff x="4717" y="1162"/>
            <a:chExt cx="1043" cy="772"/>
          </a:xfrm>
        </p:grpSpPr>
        <p:sp>
          <p:nvSpPr>
            <p:cNvPr id="21525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4943" y="1207"/>
              <a:ext cx="136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3</a:t>
              </a:r>
            </a:p>
          </p:txBody>
        </p:sp>
        <p:sp>
          <p:nvSpPr>
            <p:cNvPr id="21526" name="AutoShape 32"/>
            <p:cNvSpPr>
              <a:spLocks noChangeArrowheads="1"/>
            </p:cNvSpPr>
            <p:nvPr/>
          </p:nvSpPr>
          <p:spPr bwMode="auto">
            <a:xfrm>
              <a:off x="4717" y="1162"/>
              <a:ext cx="1043" cy="772"/>
            </a:xfrm>
            <a:prstGeom prst="star4">
              <a:avLst>
                <a:gd name="adj" fmla="val 17995"/>
              </a:avLst>
            </a:prstGeom>
            <a:solidFill>
              <a:srgbClr val="B3FFB3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20</a:t>
              </a:r>
            </a:p>
          </p:txBody>
        </p:sp>
      </p:grpSp>
      <p:grpSp>
        <p:nvGrpSpPr>
          <p:cNvPr id="21517" name="Group 30"/>
          <p:cNvGrpSpPr>
            <a:grpSpLocks/>
          </p:cNvGrpSpPr>
          <p:nvPr/>
        </p:nvGrpSpPr>
        <p:grpSpPr bwMode="auto">
          <a:xfrm>
            <a:off x="6877050" y="4149725"/>
            <a:ext cx="2014538" cy="1728788"/>
            <a:chOff x="4332" y="2659"/>
            <a:chExt cx="1043" cy="772"/>
          </a:xfrm>
        </p:grpSpPr>
        <p:sp>
          <p:nvSpPr>
            <p:cNvPr id="21523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4558" y="2750"/>
              <a:ext cx="136" cy="18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4</a:t>
              </a:r>
            </a:p>
          </p:txBody>
        </p:sp>
        <p:sp>
          <p:nvSpPr>
            <p:cNvPr id="21524" name="AutoShape 33"/>
            <p:cNvSpPr>
              <a:spLocks noChangeArrowheads="1"/>
            </p:cNvSpPr>
            <p:nvPr/>
          </p:nvSpPr>
          <p:spPr bwMode="auto">
            <a:xfrm>
              <a:off x="4332" y="2659"/>
              <a:ext cx="1043" cy="772"/>
            </a:xfrm>
            <a:prstGeom prst="star4">
              <a:avLst>
                <a:gd name="adj" fmla="val 17995"/>
              </a:avLst>
            </a:prstGeom>
            <a:solidFill>
              <a:srgbClr val="B3FFB3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30</a:t>
              </a:r>
            </a:p>
          </p:txBody>
        </p:sp>
      </p:grpSp>
      <p:grpSp>
        <p:nvGrpSpPr>
          <p:cNvPr id="21518" name="Group 27"/>
          <p:cNvGrpSpPr>
            <a:grpSpLocks/>
          </p:cNvGrpSpPr>
          <p:nvPr/>
        </p:nvGrpSpPr>
        <p:grpSpPr bwMode="auto">
          <a:xfrm>
            <a:off x="323850" y="1916113"/>
            <a:ext cx="1873250" cy="1512887"/>
            <a:chOff x="340" y="1207"/>
            <a:chExt cx="1044" cy="772"/>
          </a:xfrm>
        </p:grpSpPr>
        <p:sp>
          <p:nvSpPr>
            <p:cNvPr id="21521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567" y="1298"/>
              <a:ext cx="136" cy="1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1</a:t>
              </a:r>
            </a:p>
          </p:txBody>
        </p:sp>
        <p:sp>
          <p:nvSpPr>
            <p:cNvPr id="21522" name="AutoShape 30"/>
            <p:cNvSpPr>
              <a:spLocks noChangeArrowheads="1"/>
            </p:cNvSpPr>
            <p:nvPr/>
          </p:nvSpPr>
          <p:spPr bwMode="auto">
            <a:xfrm>
              <a:off x="340" y="1207"/>
              <a:ext cx="1044" cy="772"/>
            </a:xfrm>
            <a:prstGeom prst="star4">
              <a:avLst>
                <a:gd name="adj" fmla="val 17995"/>
              </a:avLst>
            </a:prstGeom>
            <a:solidFill>
              <a:srgbClr val="B3FFB3"/>
            </a:solidFill>
            <a:ln w="28575">
              <a:solidFill>
                <a:srgbClr val="00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60</a:t>
              </a:r>
            </a:p>
          </p:txBody>
        </p:sp>
      </p:grpSp>
      <p:sp>
        <p:nvSpPr>
          <p:cNvPr id="21519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 sz="1800" b="0">
              <a:latin typeface="Tahoma" pitchFamily="34" charset="0"/>
            </a:endParaRPr>
          </a:p>
        </p:txBody>
      </p:sp>
      <p:pic>
        <p:nvPicPr>
          <p:cNvPr id="21520" name="Рисунок 31" descr="188236-yana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49" r="8327"/>
          <a:stretch>
            <a:fillRect/>
          </a:stretch>
        </p:blipFill>
        <p:spPr bwMode="auto">
          <a:xfrm>
            <a:off x="468313" y="3357563"/>
            <a:ext cx="2160587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4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4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4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283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55875" y="1916113"/>
            <a:ext cx="3978275" cy="2735262"/>
            <a:chOff x="340" y="2387"/>
            <a:chExt cx="2506" cy="1723"/>
          </a:xfrm>
        </p:grpSpPr>
        <p:pic>
          <p:nvPicPr>
            <p:cNvPr id="22559" name="Picture 3" descr="MCj0429829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" y="2905"/>
              <a:ext cx="1390" cy="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60" name="AutoShape 4"/>
            <p:cNvSpPr>
              <a:spLocks noChangeArrowheads="1"/>
            </p:cNvSpPr>
            <p:nvPr/>
          </p:nvSpPr>
          <p:spPr bwMode="auto">
            <a:xfrm>
              <a:off x="839" y="2387"/>
              <a:ext cx="2007" cy="593"/>
            </a:xfrm>
            <a:prstGeom prst="wedgeEllipseCallout">
              <a:avLst>
                <a:gd name="adj1" fmla="val -58222"/>
                <a:gd name="adj2" fmla="val 75384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 i="1">
                  <a:solidFill>
                    <a:srgbClr val="FF0066"/>
                  </a:solidFill>
                </a:rPr>
                <a:t>ПРАВИЛЬНО!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427538" y="3213100"/>
            <a:ext cx="3787775" cy="2597150"/>
            <a:chOff x="3061" y="2523"/>
            <a:chExt cx="2386" cy="1636"/>
          </a:xfrm>
        </p:grpSpPr>
        <p:pic>
          <p:nvPicPr>
            <p:cNvPr id="22557" name="Picture 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58" name="AutoShape 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4813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466725" cy="4683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3</a:t>
            </a:r>
          </a:p>
        </p:txBody>
      </p:sp>
      <p:sp>
        <p:nvSpPr>
          <p:cNvPr id="4813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16238" y="6165850"/>
            <a:ext cx="466725" cy="4683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2</a:t>
            </a:r>
          </a:p>
        </p:txBody>
      </p:sp>
      <p:sp>
        <p:nvSpPr>
          <p:cNvPr id="4813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6165850"/>
            <a:ext cx="466725" cy="4683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1</a:t>
            </a:r>
          </a:p>
        </p:txBody>
      </p:sp>
      <p:sp>
        <p:nvSpPr>
          <p:cNvPr id="4813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443663" y="6165850"/>
            <a:ext cx="466725" cy="468313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4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427538" y="3213100"/>
            <a:ext cx="3787775" cy="2597150"/>
            <a:chOff x="3061" y="2523"/>
            <a:chExt cx="2386" cy="1636"/>
          </a:xfrm>
        </p:grpSpPr>
        <p:pic>
          <p:nvPicPr>
            <p:cNvPr id="22555" name="Picture 13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56" name="AutoShape 14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356100" y="3213100"/>
            <a:ext cx="3887788" cy="2592388"/>
            <a:chOff x="3061" y="2523"/>
            <a:chExt cx="2386" cy="1636"/>
          </a:xfrm>
        </p:grpSpPr>
        <p:pic>
          <p:nvPicPr>
            <p:cNvPr id="22553" name="Picture 1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54" name="AutoShape 1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22538" name="AutoShape 19"/>
          <p:cNvSpPr>
            <a:spLocks noChangeArrowheads="1"/>
          </p:cNvSpPr>
          <p:nvPr/>
        </p:nvSpPr>
        <p:spPr bwMode="auto">
          <a:xfrm>
            <a:off x="323850" y="188913"/>
            <a:ext cx="8820150" cy="1512887"/>
          </a:xfrm>
          <a:prstGeom prst="roundRect">
            <a:avLst>
              <a:gd name="adj" fmla="val 35676"/>
            </a:avLst>
          </a:prstGeom>
          <a:solidFill>
            <a:srgbClr val="F8F8F8"/>
          </a:solidFill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3200" i="1">
                <a:solidFill>
                  <a:srgbClr val="003300"/>
                </a:solidFill>
              </a:rPr>
              <a:t>Чайник после распродажи стал стоить 960 р.</a:t>
            </a:r>
          </a:p>
          <a:p>
            <a:r>
              <a:rPr lang="ru-RU" sz="3200" i="1">
                <a:solidFill>
                  <a:srgbClr val="003300"/>
                </a:solidFill>
              </a:rPr>
              <a:t> Сколько стоил чайник до распродажи, </a:t>
            </a:r>
          </a:p>
          <a:p>
            <a:r>
              <a:rPr lang="ru-RU" sz="3200" i="1">
                <a:solidFill>
                  <a:srgbClr val="003300"/>
                </a:solidFill>
              </a:rPr>
              <a:t>если его уценили на 20%?</a:t>
            </a:r>
          </a:p>
        </p:txBody>
      </p:sp>
      <p:grpSp>
        <p:nvGrpSpPr>
          <p:cNvPr id="22539" name="Group 34"/>
          <p:cNvGrpSpPr>
            <a:grpSpLocks/>
          </p:cNvGrpSpPr>
          <p:nvPr/>
        </p:nvGrpSpPr>
        <p:grpSpPr bwMode="auto">
          <a:xfrm>
            <a:off x="539750" y="1412875"/>
            <a:ext cx="2303463" cy="1706563"/>
            <a:chOff x="295" y="1207"/>
            <a:chExt cx="998" cy="803"/>
          </a:xfrm>
        </p:grpSpPr>
        <p:sp>
          <p:nvSpPr>
            <p:cNvPr id="22551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521" y="1207"/>
              <a:ext cx="136" cy="1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1</a:t>
              </a:r>
            </a:p>
          </p:txBody>
        </p:sp>
        <p:sp>
          <p:nvSpPr>
            <p:cNvPr id="22552" name="AutoShape 26"/>
            <p:cNvSpPr>
              <a:spLocks noChangeArrowheads="1"/>
            </p:cNvSpPr>
            <p:nvPr/>
          </p:nvSpPr>
          <p:spPr bwMode="auto">
            <a:xfrm>
              <a:off x="295" y="1344"/>
              <a:ext cx="998" cy="666"/>
            </a:xfrm>
            <a:prstGeom prst="star8">
              <a:avLst>
                <a:gd name="adj" fmla="val 38250"/>
              </a:avLst>
            </a:prstGeom>
            <a:solidFill>
              <a:srgbClr val="66FFFF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1000 р.</a:t>
              </a:r>
            </a:p>
          </p:txBody>
        </p:sp>
      </p:grpSp>
      <p:grpSp>
        <p:nvGrpSpPr>
          <p:cNvPr id="22540" name="Group 35"/>
          <p:cNvGrpSpPr>
            <a:grpSpLocks/>
          </p:cNvGrpSpPr>
          <p:nvPr/>
        </p:nvGrpSpPr>
        <p:grpSpPr bwMode="auto">
          <a:xfrm>
            <a:off x="250825" y="3789363"/>
            <a:ext cx="2305050" cy="1655762"/>
            <a:chOff x="1655" y="1207"/>
            <a:chExt cx="998" cy="757"/>
          </a:xfrm>
        </p:grpSpPr>
        <p:sp>
          <p:nvSpPr>
            <p:cNvPr id="22549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882" y="1207"/>
              <a:ext cx="136" cy="1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2</a:t>
              </a:r>
            </a:p>
          </p:txBody>
        </p:sp>
        <p:sp>
          <p:nvSpPr>
            <p:cNvPr id="22550" name="AutoShape 27"/>
            <p:cNvSpPr>
              <a:spLocks noChangeArrowheads="1"/>
            </p:cNvSpPr>
            <p:nvPr/>
          </p:nvSpPr>
          <p:spPr bwMode="auto">
            <a:xfrm>
              <a:off x="1655" y="1298"/>
              <a:ext cx="998" cy="666"/>
            </a:xfrm>
            <a:prstGeom prst="star8">
              <a:avLst>
                <a:gd name="adj" fmla="val 38250"/>
              </a:avLst>
            </a:prstGeom>
            <a:solidFill>
              <a:srgbClr val="66FFFF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1080 р.</a:t>
              </a:r>
            </a:p>
          </p:txBody>
        </p:sp>
      </p:grpSp>
      <p:grpSp>
        <p:nvGrpSpPr>
          <p:cNvPr id="22541" name="Group 37"/>
          <p:cNvGrpSpPr>
            <a:grpSpLocks/>
          </p:cNvGrpSpPr>
          <p:nvPr/>
        </p:nvGrpSpPr>
        <p:grpSpPr bwMode="auto">
          <a:xfrm>
            <a:off x="6372225" y="4365625"/>
            <a:ext cx="2087563" cy="1706563"/>
            <a:chOff x="4422" y="1207"/>
            <a:chExt cx="998" cy="803"/>
          </a:xfrm>
        </p:grpSpPr>
        <p:sp>
          <p:nvSpPr>
            <p:cNvPr id="22547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4649" y="1207"/>
              <a:ext cx="136" cy="1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4</a:t>
              </a:r>
            </a:p>
          </p:txBody>
        </p:sp>
        <p:sp>
          <p:nvSpPr>
            <p:cNvPr id="22548" name="AutoShape 28"/>
            <p:cNvSpPr>
              <a:spLocks noChangeArrowheads="1"/>
            </p:cNvSpPr>
            <p:nvPr/>
          </p:nvSpPr>
          <p:spPr bwMode="auto">
            <a:xfrm>
              <a:off x="4422" y="1344"/>
              <a:ext cx="998" cy="666"/>
            </a:xfrm>
            <a:prstGeom prst="star8">
              <a:avLst>
                <a:gd name="adj" fmla="val 38250"/>
              </a:avLst>
            </a:prstGeom>
            <a:solidFill>
              <a:srgbClr val="66FFFF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120 р.</a:t>
              </a:r>
            </a:p>
          </p:txBody>
        </p:sp>
      </p:grpSp>
      <p:grpSp>
        <p:nvGrpSpPr>
          <p:cNvPr id="22542" name="Group 36"/>
          <p:cNvGrpSpPr>
            <a:grpSpLocks/>
          </p:cNvGrpSpPr>
          <p:nvPr/>
        </p:nvGrpSpPr>
        <p:grpSpPr bwMode="auto">
          <a:xfrm>
            <a:off x="6948488" y="1773238"/>
            <a:ext cx="1979612" cy="1512887"/>
            <a:chOff x="3016" y="1207"/>
            <a:chExt cx="998" cy="757"/>
          </a:xfrm>
        </p:grpSpPr>
        <p:sp>
          <p:nvSpPr>
            <p:cNvPr id="22545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3288" y="1207"/>
              <a:ext cx="136" cy="1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3</a:t>
              </a:r>
            </a:p>
          </p:txBody>
        </p:sp>
        <p:sp>
          <p:nvSpPr>
            <p:cNvPr id="22546" name="AutoShape 29"/>
            <p:cNvSpPr>
              <a:spLocks noChangeArrowheads="1"/>
            </p:cNvSpPr>
            <p:nvPr/>
          </p:nvSpPr>
          <p:spPr bwMode="auto">
            <a:xfrm>
              <a:off x="3016" y="1298"/>
              <a:ext cx="998" cy="666"/>
            </a:xfrm>
            <a:prstGeom prst="star8">
              <a:avLst>
                <a:gd name="adj" fmla="val 38250"/>
              </a:avLst>
            </a:prstGeom>
            <a:solidFill>
              <a:srgbClr val="66FFFF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1200 р.</a:t>
              </a:r>
            </a:p>
          </p:txBody>
        </p:sp>
      </p:grpSp>
      <p:pic>
        <p:nvPicPr>
          <p:cNvPr id="22543" name="Рисунок 31" descr="188236-yana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49" r="8327"/>
          <a:stretch>
            <a:fillRect/>
          </a:stretch>
        </p:blipFill>
        <p:spPr bwMode="auto">
          <a:xfrm>
            <a:off x="2484438" y="4724400"/>
            <a:ext cx="1730375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4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 sz="1800" b="0">
              <a:latin typeface="Tahoma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8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8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8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9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48263" y="6092825"/>
            <a:ext cx="504825" cy="50482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0">
                <a:latin typeface="Arial" charset="0"/>
              </a:rPr>
              <a:t>3</a:t>
            </a:r>
          </a:p>
        </p:txBody>
      </p:sp>
      <p:sp>
        <p:nvSpPr>
          <p:cNvPr id="6861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092950" y="6092825"/>
            <a:ext cx="504825" cy="50482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0">
                <a:latin typeface="Arial" charset="0"/>
              </a:rPr>
              <a:t>4</a:t>
            </a:r>
          </a:p>
        </p:txBody>
      </p:sp>
      <p:sp>
        <p:nvSpPr>
          <p:cNvPr id="6861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16013" y="6092825"/>
            <a:ext cx="504825" cy="50482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0">
                <a:latin typeface="Arial" charset="0"/>
              </a:rPr>
              <a:t>1</a:t>
            </a:r>
          </a:p>
        </p:txBody>
      </p:sp>
      <p:sp>
        <p:nvSpPr>
          <p:cNvPr id="6861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132138" y="6092825"/>
            <a:ext cx="504825" cy="504825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2400" b="0">
                <a:latin typeface="Arial" charset="0"/>
              </a:rPr>
              <a:t>2</a:t>
            </a:r>
          </a:p>
        </p:txBody>
      </p:sp>
      <p:sp>
        <p:nvSpPr>
          <p:cNvPr id="23558" name="AutoShape 18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 sz="1800" b="0">
              <a:latin typeface="Tahoma" pitchFamily="34" charset="0"/>
            </a:endParaRPr>
          </a:p>
        </p:txBody>
      </p:sp>
      <p:sp>
        <p:nvSpPr>
          <p:cNvPr id="23559" name="AutoShape 19"/>
          <p:cNvSpPr>
            <a:spLocks noChangeArrowheads="1"/>
          </p:cNvSpPr>
          <p:nvPr/>
        </p:nvSpPr>
        <p:spPr bwMode="auto">
          <a:xfrm>
            <a:off x="179388" y="188913"/>
            <a:ext cx="8748712" cy="1439862"/>
          </a:xfrm>
          <a:prstGeom prst="roundRect">
            <a:avLst>
              <a:gd name="adj" fmla="val 25917"/>
            </a:avLst>
          </a:prstGeom>
          <a:solidFill>
            <a:srgbClr val="F8F8F8"/>
          </a:solidFill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 i="1">
                <a:solidFill>
                  <a:srgbClr val="003300"/>
                </a:solidFill>
              </a:rPr>
              <a:t>Куртка коштує 4000грн. Під час весняних скидок ціну куртки </a:t>
            </a:r>
          </a:p>
          <a:p>
            <a:r>
              <a:rPr lang="ru-RU" sz="2400" i="1">
                <a:solidFill>
                  <a:srgbClr val="003300"/>
                </a:solidFill>
              </a:rPr>
              <a:t>знизили на 20%. Восени ціну на куртку підвищили на 20%. </a:t>
            </a:r>
          </a:p>
          <a:p>
            <a:r>
              <a:rPr lang="ru-RU" sz="2400" i="1">
                <a:solidFill>
                  <a:srgbClr val="003300"/>
                </a:solidFill>
              </a:rPr>
              <a:t>Якою стала ціна після цих двох змін?</a:t>
            </a:r>
          </a:p>
        </p:txBody>
      </p:sp>
      <p:sp>
        <p:nvSpPr>
          <p:cNvPr id="23560" name="Text Box 20"/>
          <p:cNvSpPr txBox="1">
            <a:spLocks noChangeArrowheads="1"/>
          </p:cNvSpPr>
          <p:nvPr/>
        </p:nvSpPr>
        <p:spPr bwMode="auto">
          <a:xfrm>
            <a:off x="1922463" y="668338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ru-RU" sz="3600" i="1">
              <a:solidFill>
                <a:srgbClr val="003300"/>
              </a:solidFill>
            </a:endParaRPr>
          </a:p>
        </p:txBody>
      </p:sp>
      <p:pic>
        <p:nvPicPr>
          <p:cNvPr id="23561" name="Рисунок 31" descr="188236-yana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49" r="8327"/>
          <a:stretch>
            <a:fillRect/>
          </a:stretch>
        </p:blipFill>
        <p:spPr bwMode="auto">
          <a:xfrm>
            <a:off x="1619250" y="4652963"/>
            <a:ext cx="1730375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3562" name="Group 39"/>
          <p:cNvGrpSpPr>
            <a:grpSpLocks/>
          </p:cNvGrpSpPr>
          <p:nvPr/>
        </p:nvGrpSpPr>
        <p:grpSpPr bwMode="auto">
          <a:xfrm>
            <a:off x="5003800" y="2781300"/>
            <a:ext cx="2376488" cy="1584325"/>
            <a:chOff x="3061" y="1207"/>
            <a:chExt cx="1134" cy="772"/>
          </a:xfrm>
        </p:grpSpPr>
        <p:sp>
          <p:nvSpPr>
            <p:cNvPr id="23584" name="WordArt 24"/>
            <p:cNvSpPr>
              <a:spLocks noChangeArrowheads="1" noChangeShapeType="1" noTextEdit="1"/>
            </p:cNvSpPr>
            <p:nvPr/>
          </p:nvSpPr>
          <p:spPr bwMode="auto">
            <a:xfrm>
              <a:off x="3288" y="1207"/>
              <a:ext cx="136" cy="1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3</a:t>
              </a:r>
            </a:p>
          </p:txBody>
        </p:sp>
        <p:sp>
          <p:nvSpPr>
            <p:cNvPr id="23585" name="AutoShape 30"/>
            <p:cNvSpPr>
              <a:spLocks noChangeArrowheads="1"/>
            </p:cNvSpPr>
            <p:nvPr/>
          </p:nvSpPr>
          <p:spPr bwMode="auto">
            <a:xfrm>
              <a:off x="3061" y="1253"/>
              <a:ext cx="1134" cy="726"/>
            </a:xfrm>
            <a:prstGeom prst="irregularSeal1">
              <a:avLst/>
            </a:prstGeom>
            <a:solidFill>
              <a:srgbClr val="FDC3F2"/>
            </a:solidFill>
            <a:ln w="2857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3840</a:t>
              </a:r>
            </a:p>
          </p:txBody>
        </p:sp>
      </p:grpSp>
      <p:grpSp>
        <p:nvGrpSpPr>
          <p:cNvPr id="23563" name="Group 38"/>
          <p:cNvGrpSpPr>
            <a:grpSpLocks/>
          </p:cNvGrpSpPr>
          <p:nvPr/>
        </p:nvGrpSpPr>
        <p:grpSpPr bwMode="auto">
          <a:xfrm>
            <a:off x="250825" y="3141663"/>
            <a:ext cx="2305050" cy="1582737"/>
            <a:chOff x="1655" y="1207"/>
            <a:chExt cx="1134" cy="772"/>
          </a:xfrm>
        </p:grpSpPr>
        <p:sp>
          <p:nvSpPr>
            <p:cNvPr id="23582" name="WordArt 23"/>
            <p:cNvSpPr>
              <a:spLocks noChangeArrowheads="1" noChangeShapeType="1" noTextEdit="1"/>
            </p:cNvSpPr>
            <p:nvPr/>
          </p:nvSpPr>
          <p:spPr bwMode="auto">
            <a:xfrm>
              <a:off x="1882" y="1207"/>
              <a:ext cx="136" cy="1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2</a:t>
              </a:r>
            </a:p>
          </p:txBody>
        </p:sp>
        <p:sp>
          <p:nvSpPr>
            <p:cNvPr id="23583" name="AutoShape 31"/>
            <p:cNvSpPr>
              <a:spLocks noChangeArrowheads="1"/>
            </p:cNvSpPr>
            <p:nvPr/>
          </p:nvSpPr>
          <p:spPr bwMode="auto">
            <a:xfrm>
              <a:off x="1655" y="1253"/>
              <a:ext cx="1134" cy="726"/>
            </a:xfrm>
            <a:prstGeom prst="irregularSeal1">
              <a:avLst/>
            </a:prstGeom>
            <a:solidFill>
              <a:srgbClr val="FDC3F2"/>
            </a:solidFill>
            <a:ln w="2857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4000</a:t>
              </a:r>
            </a:p>
          </p:txBody>
        </p:sp>
      </p:grpSp>
      <p:grpSp>
        <p:nvGrpSpPr>
          <p:cNvPr id="23564" name="Group 37"/>
          <p:cNvGrpSpPr>
            <a:grpSpLocks/>
          </p:cNvGrpSpPr>
          <p:nvPr/>
        </p:nvGrpSpPr>
        <p:grpSpPr bwMode="auto">
          <a:xfrm>
            <a:off x="900113" y="1700213"/>
            <a:ext cx="2232025" cy="1368425"/>
            <a:chOff x="249" y="1207"/>
            <a:chExt cx="1134" cy="772"/>
          </a:xfrm>
        </p:grpSpPr>
        <p:sp>
          <p:nvSpPr>
            <p:cNvPr id="23580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521" y="1207"/>
              <a:ext cx="136" cy="1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1</a:t>
              </a:r>
            </a:p>
          </p:txBody>
        </p:sp>
        <p:sp>
          <p:nvSpPr>
            <p:cNvPr id="23581" name="AutoShape 32"/>
            <p:cNvSpPr>
              <a:spLocks noChangeArrowheads="1"/>
            </p:cNvSpPr>
            <p:nvPr/>
          </p:nvSpPr>
          <p:spPr bwMode="auto">
            <a:xfrm>
              <a:off x="249" y="1253"/>
              <a:ext cx="1134" cy="726"/>
            </a:xfrm>
            <a:prstGeom prst="irregularSeal1">
              <a:avLst/>
            </a:prstGeom>
            <a:solidFill>
              <a:srgbClr val="FDC3F2"/>
            </a:solidFill>
            <a:ln w="2857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4100</a:t>
              </a:r>
            </a:p>
          </p:txBody>
        </p:sp>
      </p:grpSp>
      <p:grpSp>
        <p:nvGrpSpPr>
          <p:cNvPr id="23565" name="Group 41"/>
          <p:cNvGrpSpPr>
            <a:grpSpLocks/>
          </p:cNvGrpSpPr>
          <p:nvPr/>
        </p:nvGrpSpPr>
        <p:grpSpPr bwMode="auto">
          <a:xfrm>
            <a:off x="6877050" y="1557338"/>
            <a:ext cx="2051050" cy="1657350"/>
            <a:chOff x="4422" y="1207"/>
            <a:chExt cx="1134" cy="817"/>
          </a:xfrm>
        </p:grpSpPr>
        <p:sp>
          <p:nvSpPr>
            <p:cNvPr id="23578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4649" y="1207"/>
              <a:ext cx="136" cy="18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4</a:t>
              </a:r>
            </a:p>
          </p:txBody>
        </p:sp>
        <p:sp>
          <p:nvSpPr>
            <p:cNvPr id="23579" name="AutoShape 33"/>
            <p:cNvSpPr>
              <a:spLocks noChangeArrowheads="1"/>
            </p:cNvSpPr>
            <p:nvPr/>
          </p:nvSpPr>
          <p:spPr bwMode="auto">
            <a:xfrm>
              <a:off x="4422" y="1298"/>
              <a:ext cx="1134" cy="726"/>
            </a:xfrm>
            <a:prstGeom prst="irregularSeal1">
              <a:avLst/>
            </a:prstGeom>
            <a:solidFill>
              <a:srgbClr val="FDC3F2"/>
            </a:solidFill>
            <a:ln w="2857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3940</a:t>
              </a: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2555875" y="1628775"/>
            <a:ext cx="3960813" cy="2735263"/>
            <a:chOff x="476" y="2568"/>
            <a:chExt cx="2086" cy="1510"/>
          </a:xfrm>
        </p:grpSpPr>
        <p:pic>
          <p:nvPicPr>
            <p:cNvPr id="23576" name="Picture 32" descr="MCj0429829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6" y="3022"/>
              <a:ext cx="1162" cy="1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77" name="AutoShape 33"/>
            <p:cNvSpPr>
              <a:spLocks noChangeArrowheads="1"/>
            </p:cNvSpPr>
            <p:nvPr/>
          </p:nvSpPr>
          <p:spPr bwMode="auto">
            <a:xfrm>
              <a:off x="884" y="2568"/>
              <a:ext cx="1678" cy="520"/>
            </a:xfrm>
            <a:prstGeom prst="wedgeEllipseCallout">
              <a:avLst>
                <a:gd name="adj1" fmla="val -58222"/>
                <a:gd name="adj2" fmla="val 75384"/>
              </a:avLst>
            </a:prstGeom>
            <a:solidFill>
              <a:srgbClr val="FFFF99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>
                  <a:solidFill>
                    <a:srgbClr val="FF0066"/>
                  </a:solidFill>
                </a:rPr>
                <a:t>ПРАВИЛЬНО!</a:t>
              </a:r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3635375" y="4221163"/>
            <a:ext cx="4032250" cy="1949450"/>
            <a:chOff x="2925" y="2886"/>
            <a:chExt cx="2359" cy="1228"/>
          </a:xfrm>
        </p:grpSpPr>
        <p:pic>
          <p:nvPicPr>
            <p:cNvPr id="23574" name="Picture 35" descr="MCj0424444000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25" y="2886"/>
              <a:ext cx="998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75" name="AutoShape 36"/>
            <p:cNvSpPr>
              <a:spLocks noChangeArrowheads="1"/>
            </p:cNvSpPr>
            <p:nvPr/>
          </p:nvSpPr>
          <p:spPr bwMode="auto">
            <a:xfrm>
              <a:off x="3742" y="3022"/>
              <a:ext cx="1542" cy="429"/>
            </a:xfrm>
            <a:prstGeom prst="wedgeEllipseCallout">
              <a:avLst>
                <a:gd name="adj1" fmla="val -47667"/>
                <a:gd name="adj2" fmla="val 68181"/>
              </a:avLst>
            </a:prstGeom>
            <a:solidFill>
              <a:srgbClr val="FFFF99"/>
            </a:solidFill>
            <a:ln w="38100" cmpd="dbl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/>
                <a:t>ПОДУМАЙ…</a:t>
              </a:r>
            </a:p>
          </p:txBody>
        </p:sp>
      </p:grp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3635375" y="4221163"/>
            <a:ext cx="4032250" cy="1949450"/>
            <a:chOff x="2925" y="2886"/>
            <a:chExt cx="2359" cy="1228"/>
          </a:xfrm>
        </p:grpSpPr>
        <p:pic>
          <p:nvPicPr>
            <p:cNvPr id="23572" name="Picture 43" descr="MCj0424444000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25" y="2886"/>
              <a:ext cx="998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73" name="AutoShape 44"/>
            <p:cNvSpPr>
              <a:spLocks noChangeArrowheads="1"/>
            </p:cNvSpPr>
            <p:nvPr/>
          </p:nvSpPr>
          <p:spPr bwMode="auto">
            <a:xfrm>
              <a:off x="3742" y="3022"/>
              <a:ext cx="1542" cy="429"/>
            </a:xfrm>
            <a:prstGeom prst="wedgeEllipseCallout">
              <a:avLst>
                <a:gd name="adj1" fmla="val -47667"/>
                <a:gd name="adj2" fmla="val 68181"/>
              </a:avLst>
            </a:prstGeom>
            <a:solidFill>
              <a:srgbClr val="FFFF99"/>
            </a:solidFill>
            <a:ln w="38100" cmpd="dbl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/>
                <a:t>ПОДУМАЙ…</a:t>
              </a:r>
            </a:p>
          </p:txBody>
        </p:sp>
      </p:grpSp>
      <p:grpSp>
        <p:nvGrpSpPr>
          <p:cNvPr id="9" name="Group 45"/>
          <p:cNvGrpSpPr>
            <a:grpSpLocks/>
          </p:cNvGrpSpPr>
          <p:nvPr/>
        </p:nvGrpSpPr>
        <p:grpSpPr bwMode="auto">
          <a:xfrm>
            <a:off x="3635375" y="4221163"/>
            <a:ext cx="4032250" cy="1949450"/>
            <a:chOff x="2925" y="2886"/>
            <a:chExt cx="2359" cy="1228"/>
          </a:xfrm>
        </p:grpSpPr>
        <p:pic>
          <p:nvPicPr>
            <p:cNvPr id="23570" name="Picture 46" descr="MCj04244440000[1]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25" y="2886"/>
              <a:ext cx="998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71" name="AutoShape 47"/>
            <p:cNvSpPr>
              <a:spLocks noChangeArrowheads="1"/>
            </p:cNvSpPr>
            <p:nvPr/>
          </p:nvSpPr>
          <p:spPr bwMode="auto">
            <a:xfrm>
              <a:off x="3742" y="3022"/>
              <a:ext cx="1542" cy="429"/>
            </a:xfrm>
            <a:prstGeom prst="wedgeEllipseCallout">
              <a:avLst>
                <a:gd name="adj1" fmla="val -47667"/>
                <a:gd name="adj2" fmla="val 68181"/>
              </a:avLst>
            </a:prstGeom>
            <a:solidFill>
              <a:srgbClr val="FFFF99"/>
            </a:solidFill>
            <a:ln w="38100" cmpd="dbl">
              <a:solidFill>
                <a:srgbClr val="3366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/>
                <a:t>ПОДУМАЙ…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86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6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86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6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8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61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86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61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27313" y="1773238"/>
            <a:ext cx="3978275" cy="2735262"/>
            <a:chOff x="340" y="2387"/>
            <a:chExt cx="2506" cy="1723"/>
          </a:xfrm>
        </p:grpSpPr>
        <p:pic>
          <p:nvPicPr>
            <p:cNvPr id="7209" name="Picture 3" descr="MCj0429829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" y="2905"/>
              <a:ext cx="1390" cy="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10" name="AutoShape 4"/>
            <p:cNvSpPr>
              <a:spLocks noChangeArrowheads="1"/>
            </p:cNvSpPr>
            <p:nvPr/>
          </p:nvSpPr>
          <p:spPr bwMode="auto">
            <a:xfrm>
              <a:off x="839" y="2387"/>
              <a:ext cx="2007" cy="593"/>
            </a:xfrm>
            <a:prstGeom prst="wedgeEllipseCallout">
              <a:avLst>
                <a:gd name="adj1" fmla="val -58222"/>
                <a:gd name="adj2" fmla="val 75384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 i="1">
                  <a:solidFill>
                    <a:srgbClr val="FF0066"/>
                  </a:solidFill>
                </a:rPr>
                <a:t>ПРАВИЛЬНО!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7207" name="Picture 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08" name="AutoShape 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6861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87450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 dirty="0">
                <a:latin typeface="Tahoma" pitchFamily="34" charset="0"/>
              </a:rPr>
              <a:t>1</a:t>
            </a:r>
          </a:p>
        </p:txBody>
      </p:sp>
      <p:sp>
        <p:nvSpPr>
          <p:cNvPr id="6861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87675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2</a:t>
            </a:r>
          </a:p>
        </p:txBody>
      </p:sp>
      <p:sp>
        <p:nvSpPr>
          <p:cNvPr id="6861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5933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3</a:t>
            </a:r>
          </a:p>
        </p:txBody>
      </p:sp>
      <p:sp>
        <p:nvSpPr>
          <p:cNvPr id="6861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3258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4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7205" name="Picture 13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06" name="AutoShape 14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7203" name="Picture 1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204" name="AutoShape 1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7178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 sz="1800" b="0">
              <a:latin typeface="Tahoma" pitchFamily="34" charset="0"/>
            </a:endParaRPr>
          </a:p>
        </p:txBody>
      </p:sp>
      <p:pic>
        <p:nvPicPr>
          <p:cNvPr id="7179" name="Рисунок 31" descr="188236-yana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49" r="8327"/>
          <a:stretch>
            <a:fillRect/>
          </a:stretch>
        </p:blipFill>
        <p:spPr bwMode="auto">
          <a:xfrm>
            <a:off x="2268538" y="4508500"/>
            <a:ext cx="1730375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180" name="Group 36"/>
          <p:cNvGrpSpPr>
            <a:grpSpLocks/>
          </p:cNvGrpSpPr>
          <p:nvPr/>
        </p:nvGrpSpPr>
        <p:grpSpPr bwMode="auto">
          <a:xfrm>
            <a:off x="1331913" y="260350"/>
            <a:ext cx="6896100" cy="1008063"/>
            <a:chOff x="975" y="300"/>
            <a:chExt cx="4344" cy="635"/>
          </a:xfrm>
        </p:grpSpPr>
        <p:sp>
          <p:nvSpPr>
            <p:cNvPr id="7201" name="AutoShape 20"/>
            <p:cNvSpPr>
              <a:spLocks noChangeArrowheads="1"/>
            </p:cNvSpPr>
            <p:nvPr/>
          </p:nvSpPr>
          <p:spPr bwMode="auto">
            <a:xfrm>
              <a:off x="975" y="300"/>
              <a:ext cx="4264" cy="635"/>
            </a:xfrm>
            <a:prstGeom prst="roundRect">
              <a:avLst>
                <a:gd name="adj" fmla="val 16667"/>
              </a:avLst>
            </a:prstGeom>
            <a:solidFill>
              <a:srgbClr val="F8F8F8"/>
            </a:solidFill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ru-RU" sz="1800" b="0">
                <a:latin typeface="Tahoma" pitchFamily="34" charset="0"/>
              </a:endParaRPr>
            </a:p>
          </p:txBody>
        </p:sp>
        <p:sp>
          <p:nvSpPr>
            <p:cNvPr id="7202" name="Text Box 21"/>
            <p:cNvSpPr txBox="1">
              <a:spLocks noChangeArrowheads="1"/>
            </p:cNvSpPr>
            <p:nvPr/>
          </p:nvSpPr>
          <p:spPr bwMode="auto">
            <a:xfrm>
              <a:off x="1020" y="391"/>
              <a:ext cx="4299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uk-UA" sz="4000" i="1">
                  <a:solidFill>
                    <a:srgbClr val="003300"/>
                  </a:solidFill>
                </a:rPr>
                <a:t>Виберіть правильну рівність</a:t>
              </a:r>
              <a:endParaRPr lang="ru-RU" sz="4000" i="1">
                <a:solidFill>
                  <a:srgbClr val="003300"/>
                </a:solidFill>
              </a:endParaRPr>
            </a:p>
          </p:txBody>
        </p:sp>
      </p:grpSp>
      <p:grpSp>
        <p:nvGrpSpPr>
          <p:cNvPr id="7181" name="Group 39"/>
          <p:cNvGrpSpPr>
            <a:grpSpLocks/>
          </p:cNvGrpSpPr>
          <p:nvPr/>
        </p:nvGrpSpPr>
        <p:grpSpPr bwMode="auto">
          <a:xfrm>
            <a:off x="611188" y="1268413"/>
            <a:ext cx="2016125" cy="1403350"/>
            <a:chOff x="521" y="1389"/>
            <a:chExt cx="846" cy="590"/>
          </a:xfrm>
        </p:grpSpPr>
        <p:grpSp>
          <p:nvGrpSpPr>
            <p:cNvPr id="7197" name="Group 22"/>
            <p:cNvGrpSpPr>
              <a:grpSpLocks/>
            </p:cNvGrpSpPr>
            <p:nvPr/>
          </p:nvGrpSpPr>
          <p:grpSpPr bwMode="auto">
            <a:xfrm>
              <a:off x="521" y="1616"/>
              <a:ext cx="846" cy="363"/>
              <a:chOff x="514" y="210"/>
              <a:chExt cx="4044" cy="499"/>
            </a:xfrm>
          </p:grpSpPr>
          <p:sp>
            <p:nvSpPr>
              <p:cNvPr id="7199" name="AutoShape 23"/>
              <p:cNvSpPr>
                <a:spLocks noChangeArrowheads="1"/>
              </p:cNvSpPr>
              <p:nvPr/>
            </p:nvSpPr>
            <p:spPr bwMode="auto">
              <a:xfrm>
                <a:off x="657" y="210"/>
                <a:ext cx="3901" cy="499"/>
              </a:xfrm>
              <a:prstGeom prst="roundRect">
                <a:avLst>
                  <a:gd name="adj" fmla="val 16667"/>
                </a:avLst>
              </a:prstGeom>
              <a:solidFill>
                <a:srgbClr val="FAFFC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ru-RU"/>
                  <a:t>1%=</a:t>
                </a:r>
                <a:r>
                  <a:rPr lang="ru-RU" sz="2400"/>
                  <a:t>0,01</a:t>
                </a:r>
              </a:p>
            </p:txBody>
          </p:sp>
          <p:sp>
            <p:nvSpPr>
              <p:cNvPr id="7200" name="Text Box 24"/>
              <p:cNvSpPr txBox="1">
                <a:spLocks noChangeArrowheads="1"/>
              </p:cNvSpPr>
              <p:nvPr/>
            </p:nvSpPr>
            <p:spPr bwMode="auto">
              <a:xfrm>
                <a:off x="514" y="220"/>
                <a:ext cx="554" cy="3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endParaRPr lang="ru-RU" sz="3600" i="1">
                  <a:solidFill>
                    <a:srgbClr val="003300"/>
                  </a:solidFill>
                </a:endParaRPr>
              </a:p>
            </p:txBody>
          </p:sp>
        </p:grpSp>
        <p:sp>
          <p:nvSpPr>
            <p:cNvPr id="7198" name="WordArt 38"/>
            <p:cNvSpPr>
              <a:spLocks noChangeArrowheads="1" noChangeShapeType="1" noTextEdit="1"/>
            </p:cNvSpPr>
            <p:nvPr/>
          </p:nvSpPr>
          <p:spPr bwMode="auto">
            <a:xfrm>
              <a:off x="839" y="1389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1</a:t>
              </a:r>
            </a:p>
          </p:txBody>
        </p:sp>
      </p:grpSp>
      <p:grpSp>
        <p:nvGrpSpPr>
          <p:cNvPr id="7182" name="Group 40"/>
          <p:cNvGrpSpPr>
            <a:grpSpLocks/>
          </p:cNvGrpSpPr>
          <p:nvPr/>
        </p:nvGrpSpPr>
        <p:grpSpPr bwMode="auto">
          <a:xfrm>
            <a:off x="7019925" y="1341438"/>
            <a:ext cx="1873250" cy="1401762"/>
            <a:chOff x="1791" y="1389"/>
            <a:chExt cx="952" cy="590"/>
          </a:xfrm>
        </p:grpSpPr>
        <p:grpSp>
          <p:nvGrpSpPr>
            <p:cNvPr id="7193" name="Group 25"/>
            <p:cNvGrpSpPr>
              <a:grpSpLocks/>
            </p:cNvGrpSpPr>
            <p:nvPr/>
          </p:nvGrpSpPr>
          <p:grpSpPr bwMode="auto">
            <a:xfrm>
              <a:off x="1791" y="1616"/>
              <a:ext cx="952" cy="363"/>
              <a:chOff x="1565" y="1246"/>
              <a:chExt cx="952" cy="363"/>
            </a:xfrm>
          </p:grpSpPr>
          <p:sp>
            <p:nvSpPr>
              <p:cNvPr id="7195" name="AutoShape 26"/>
              <p:cNvSpPr>
                <a:spLocks noChangeArrowheads="1"/>
              </p:cNvSpPr>
              <p:nvPr/>
            </p:nvSpPr>
            <p:spPr bwMode="auto">
              <a:xfrm>
                <a:off x="1595" y="1246"/>
                <a:ext cx="922" cy="363"/>
              </a:xfrm>
              <a:prstGeom prst="roundRect">
                <a:avLst>
                  <a:gd name="adj" fmla="val 16667"/>
                </a:avLst>
              </a:prstGeom>
              <a:solidFill>
                <a:srgbClr val="FAFFC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ru-RU"/>
                  <a:t>1%=</a:t>
                </a:r>
                <a:r>
                  <a:rPr lang="ru-RU" sz="2400"/>
                  <a:t>0,001</a:t>
                </a:r>
              </a:p>
            </p:txBody>
          </p:sp>
          <p:sp>
            <p:nvSpPr>
              <p:cNvPr id="7196" name="Text Box 27"/>
              <p:cNvSpPr txBox="1">
                <a:spLocks noChangeArrowheads="1"/>
              </p:cNvSpPr>
              <p:nvPr/>
            </p:nvSpPr>
            <p:spPr bwMode="auto">
              <a:xfrm>
                <a:off x="1565" y="1253"/>
                <a:ext cx="116" cy="2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endParaRPr lang="ru-RU" sz="3600" i="1">
                  <a:solidFill>
                    <a:srgbClr val="003300"/>
                  </a:solidFill>
                </a:endParaRPr>
              </a:p>
            </p:txBody>
          </p:sp>
        </p:grpSp>
        <p:sp>
          <p:nvSpPr>
            <p:cNvPr id="7194" name="WordArt 39"/>
            <p:cNvSpPr>
              <a:spLocks noChangeArrowheads="1" noChangeShapeType="1" noTextEdit="1"/>
            </p:cNvSpPr>
            <p:nvPr/>
          </p:nvSpPr>
          <p:spPr bwMode="auto">
            <a:xfrm>
              <a:off x="2154" y="1389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2</a:t>
              </a:r>
            </a:p>
          </p:txBody>
        </p:sp>
      </p:grpSp>
      <p:grpSp>
        <p:nvGrpSpPr>
          <p:cNvPr id="7183" name="Group 41"/>
          <p:cNvGrpSpPr>
            <a:grpSpLocks/>
          </p:cNvGrpSpPr>
          <p:nvPr/>
        </p:nvGrpSpPr>
        <p:grpSpPr bwMode="auto">
          <a:xfrm>
            <a:off x="323850" y="3213100"/>
            <a:ext cx="1800225" cy="1408113"/>
            <a:chOff x="3152" y="1389"/>
            <a:chExt cx="846" cy="590"/>
          </a:xfrm>
        </p:grpSpPr>
        <p:grpSp>
          <p:nvGrpSpPr>
            <p:cNvPr id="7189" name="Group 28"/>
            <p:cNvGrpSpPr>
              <a:grpSpLocks/>
            </p:cNvGrpSpPr>
            <p:nvPr/>
          </p:nvGrpSpPr>
          <p:grpSpPr bwMode="auto">
            <a:xfrm>
              <a:off x="3152" y="1616"/>
              <a:ext cx="846" cy="363"/>
              <a:chOff x="514" y="210"/>
              <a:chExt cx="4044" cy="499"/>
            </a:xfrm>
          </p:grpSpPr>
          <p:sp>
            <p:nvSpPr>
              <p:cNvPr id="7191" name="AutoShape 29"/>
              <p:cNvSpPr>
                <a:spLocks noChangeArrowheads="1"/>
              </p:cNvSpPr>
              <p:nvPr/>
            </p:nvSpPr>
            <p:spPr bwMode="auto">
              <a:xfrm>
                <a:off x="657" y="210"/>
                <a:ext cx="3901" cy="499"/>
              </a:xfrm>
              <a:prstGeom prst="roundRect">
                <a:avLst>
                  <a:gd name="adj" fmla="val 16667"/>
                </a:avLst>
              </a:prstGeom>
              <a:solidFill>
                <a:srgbClr val="FAFFC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ru-RU"/>
                  <a:t>1%=</a:t>
                </a:r>
                <a:r>
                  <a:rPr lang="ru-RU" sz="2400"/>
                  <a:t>0,1</a:t>
                </a:r>
              </a:p>
            </p:txBody>
          </p:sp>
          <p:sp>
            <p:nvSpPr>
              <p:cNvPr id="7192" name="Text Box 30"/>
              <p:cNvSpPr txBox="1">
                <a:spLocks noChangeArrowheads="1"/>
              </p:cNvSpPr>
              <p:nvPr/>
            </p:nvSpPr>
            <p:spPr bwMode="auto">
              <a:xfrm>
                <a:off x="514" y="220"/>
                <a:ext cx="553" cy="3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endParaRPr lang="ru-RU" sz="3600" i="1">
                  <a:solidFill>
                    <a:srgbClr val="003300"/>
                  </a:solidFill>
                </a:endParaRPr>
              </a:p>
            </p:txBody>
          </p:sp>
        </p:grpSp>
        <p:sp>
          <p:nvSpPr>
            <p:cNvPr id="7190" name="WordArt 40"/>
            <p:cNvSpPr>
              <a:spLocks noChangeArrowheads="1" noChangeShapeType="1" noTextEdit="1"/>
            </p:cNvSpPr>
            <p:nvPr/>
          </p:nvSpPr>
          <p:spPr bwMode="auto">
            <a:xfrm>
              <a:off x="3515" y="1389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3</a:t>
              </a:r>
            </a:p>
          </p:txBody>
        </p:sp>
      </p:grpSp>
      <p:grpSp>
        <p:nvGrpSpPr>
          <p:cNvPr id="7184" name="Group 42"/>
          <p:cNvGrpSpPr>
            <a:grpSpLocks/>
          </p:cNvGrpSpPr>
          <p:nvPr/>
        </p:nvGrpSpPr>
        <p:grpSpPr bwMode="auto">
          <a:xfrm>
            <a:off x="6659563" y="4005263"/>
            <a:ext cx="1800225" cy="1336675"/>
            <a:chOff x="4513" y="1389"/>
            <a:chExt cx="846" cy="590"/>
          </a:xfrm>
        </p:grpSpPr>
        <p:grpSp>
          <p:nvGrpSpPr>
            <p:cNvPr id="7185" name="Group 31"/>
            <p:cNvGrpSpPr>
              <a:grpSpLocks/>
            </p:cNvGrpSpPr>
            <p:nvPr/>
          </p:nvGrpSpPr>
          <p:grpSpPr bwMode="auto">
            <a:xfrm>
              <a:off x="4513" y="1616"/>
              <a:ext cx="846" cy="363"/>
              <a:chOff x="514" y="210"/>
              <a:chExt cx="4044" cy="499"/>
            </a:xfrm>
          </p:grpSpPr>
          <p:sp>
            <p:nvSpPr>
              <p:cNvPr id="7187" name="AutoShape 32"/>
              <p:cNvSpPr>
                <a:spLocks noChangeArrowheads="1"/>
              </p:cNvSpPr>
              <p:nvPr/>
            </p:nvSpPr>
            <p:spPr bwMode="auto">
              <a:xfrm>
                <a:off x="657" y="210"/>
                <a:ext cx="3901" cy="499"/>
              </a:xfrm>
              <a:prstGeom prst="roundRect">
                <a:avLst>
                  <a:gd name="adj" fmla="val 16667"/>
                </a:avLst>
              </a:prstGeom>
              <a:solidFill>
                <a:srgbClr val="FAFFC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r>
                  <a:rPr lang="ru-RU"/>
                  <a:t>1%=</a:t>
                </a:r>
                <a:r>
                  <a:rPr lang="ru-RU" sz="2400"/>
                  <a:t>1</a:t>
                </a:r>
              </a:p>
            </p:txBody>
          </p:sp>
          <p:sp>
            <p:nvSpPr>
              <p:cNvPr id="7188" name="Text Box 33"/>
              <p:cNvSpPr txBox="1">
                <a:spLocks noChangeArrowheads="1"/>
              </p:cNvSpPr>
              <p:nvPr/>
            </p:nvSpPr>
            <p:spPr bwMode="auto">
              <a:xfrm>
                <a:off x="514" y="220"/>
                <a:ext cx="554" cy="3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/>
                <a:endParaRPr lang="ru-RU" sz="3600" i="1">
                  <a:solidFill>
                    <a:srgbClr val="003300"/>
                  </a:solidFill>
                </a:endParaRPr>
              </a:p>
            </p:txBody>
          </p:sp>
        </p:grpSp>
        <p:sp>
          <p:nvSpPr>
            <p:cNvPr id="7186" name="WordArt 41"/>
            <p:cNvSpPr>
              <a:spLocks noChangeArrowheads="1" noChangeShapeType="1" noTextEdit="1"/>
            </p:cNvSpPr>
            <p:nvPr/>
          </p:nvSpPr>
          <p:spPr bwMode="auto">
            <a:xfrm>
              <a:off x="4876" y="1389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4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86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6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86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61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86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61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86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619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27313" y="1773238"/>
            <a:ext cx="3978275" cy="2735262"/>
            <a:chOff x="340" y="2387"/>
            <a:chExt cx="2506" cy="1723"/>
          </a:xfrm>
        </p:grpSpPr>
        <p:pic>
          <p:nvPicPr>
            <p:cNvPr id="8225" name="Picture 3" descr="MCj0429829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" y="2905"/>
              <a:ext cx="1390" cy="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26" name="AutoShape 4"/>
            <p:cNvSpPr>
              <a:spLocks noChangeArrowheads="1"/>
            </p:cNvSpPr>
            <p:nvPr/>
          </p:nvSpPr>
          <p:spPr bwMode="auto">
            <a:xfrm>
              <a:off x="839" y="2387"/>
              <a:ext cx="2007" cy="593"/>
            </a:xfrm>
            <a:prstGeom prst="wedgeEllipseCallout">
              <a:avLst>
                <a:gd name="adj1" fmla="val -58222"/>
                <a:gd name="adj2" fmla="val 75384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 i="1">
                  <a:solidFill>
                    <a:srgbClr val="FF0066"/>
                  </a:solidFill>
                </a:rPr>
                <a:t>ПРАВИЛЬНО!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8223" name="Picture 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24" name="AutoShape 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6759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1623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2</a:t>
            </a:r>
          </a:p>
        </p:txBody>
      </p:sp>
      <p:sp>
        <p:nvSpPr>
          <p:cNvPr id="6759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16013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1</a:t>
            </a:r>
          </a:p>
        </p:txBody>
      </p:sp>
      <p:sp>
        <p:nvSpPr>
          <p:cNvPr id="6759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5933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3</a:t>
            </a:r>
          </a:p>
        </p:txBody>
      </p:sp>
      <p:sp>
        <p:nvSpPr>
          <p:cNvPr id="6759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3258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4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8221" name="Picture 13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22" name="AutoShape 14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8219" name="Picture 1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20" name="AutoShape 1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8202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 sz="1800" b="0">
              <a:latin typeface="Tahoma" pitchFamily="34" charset="0"/>
            </a:endParaRPr>
          </a:p>
        </p:txBody>
      </p:sp>
      <p:pic>
        <p:nvPicPr>
          <p:cNvPr id="8203" name="Рисунок 31" descr="188236-yana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49" r="8327"/>
          <a:stretch>
            <a:fillRect/>
          </a:stretch>
        </p:blipFill>
        <p:spPr bwMode="auto">
          <a:xfrm>
            <a:off x="6804025" y="1268413"/>
            <a:ext cx="2160588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204" name="Group 26"/>
          <p:cNvGrpSpPr>
            <a:grpSpLocks/>
          </p:cNvGrpSpPr>
          <p:nvPr/>
        </p:nvGrpSpPr>
        <p:grpSpPr bwMode="auto">
          <a:xfrm>
            <a:off x="468313" y="188913"/>
            <a:ext cx="8243887" cy="1008062"/>
            <a:chOff x="975" y="300"/>
            <a:chExt cx="4264" cy="635"/>
          </a:xfrm>
        </p:grpSpPr>
        <p:sp>
          <p:nvSpPr>
            <p:cNvPr id="8217" name="AutoShape 27"/>
            <p:cNvSpPr>
              <a:spLocks noChangeArrowheads="1"/>
            </p:cNvSpPr>
            <p:nvPr/>
          </p:nvSpPr>
          <p:spPr bwMode="auto">
            <a:xfrm>
              <a:off x="975" y="300"/>
              <a:ext cx="4264" cy="635"/>
            </a:xfrm>
            <a:prstGeom prst="roundRect">
              <a:avLst>
                <a:gd name="adj" fmla="val 16667"/>
              </a:avLst>
            </a:prstGeom>
            <a:solidFill>
              <a:srgbClr val="F8F8F8"/>
            </a:solidFill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ru-RU" sz="1800" b="0">
                <a:latin typeface="Tahoma" pitchFamily="34" charset="0"/>
              </a:endParaRPr>
            </a:p>
          </p:txBody>
        </p:sp>
        <p:sp>
          <p:nvSpPr>
            <p:cNvPr id="8218" name="Text Box 28"/>
            <p:cNvSpPr txBox="1">
              <a:spLocks noChangeArrowheads="1"/>
            </p:cNvSpPr>
            <p:nvPr/>
          </p:nvSpPr>
          <p:spPr bwMode="auto">
            <a:xfrm>
              <a:off x="1020" y="391"/>
              <a:ext cx="407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ru-RU" sz="4000" i="1">
                  <a:solidFill>
                    <a:srgbClr val="003300"/>
                  </a:solidFill>
                </a:rPr>
                <a:t>Запишіть десятковим дробом 8%</a:t>
              </a:r>
            </a:p>
          </p:txBody>
        </p:sp>
      </p:grpSp>
      <p:grpSp>
        <p:nvGrpSpPr>
          <p:cNvPr id="8205" name="Group 31"/>
          <p:cNvGrpSpPr>
            <a:grpSpLocks/>
          </p:cNvGrpSpPr>
          <p:nvPr/>
        </p:nvGrpSpPr>
        <p:grpSpPr bwMode="auto">
          <a:xfrm>
            <a:off x="827088" y="1268413"/>
            <a:ext cx="2447925" cy="1633537"/>
            <a:chOff x="113" y="1207"/>
            <a:chExt cx="1179" cy="803"/>
          </a:xfrm>
        </p:grpSpPr>
        <p:sp>
          <p:nvSpPr>
            <p:cNvPr id="8215" name="AutoShape 23"/>
            <p:cNvSpPr>
              <a:spLocks noChangeArrowheads="1"/>
            </p:cNvSpPr>
            <p:nvPr/>
          </p:nvSpPr>
          <p:spPr bwMode="auto">
            <a:xfrm>
              <a:off x="113" y="1253"/>
              <a:ext cx="1179" cy="757"/>
            </a:xfrm>
            <a:prstGeom prst="irregularSeal1">
              <a:avLst/>
            </a:prstGeom>
            <a:solidFill>
              <a:srgbClr val="BFF6FD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0,008</a:t>
              </a:r>
            </a:p>
          </p:txBody>
        </p:sp>
        <p:sp>
          <p:nvSpPr>
            <p:cNvPr id="8216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385" y="1207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1</a:t>
              </a:r>
            </a:p>
          </p:txBody>
        </p:sp>
      </p:grpSp>
      <p:grpSp>
        <p:nvGrpSpPr>
          <p:cNvPr id="8206" name="Group 32"/>
          <p:cNvGrpSpPr>
            <a:grpSpLocks/>
          </p:cNvGrpSpPr>
          <p:nvPr/>
        </p:nvGrpSpPr>
        <p:grpSpPr bwMode="auto">
          <a:xfrm>
            <a:off x="250825" y="2924175"/>
            <a:ext cx="2376488" cy="1728788"/>
            <a:chOff x="1519" y="1207"/>
            <a:chExt cx="1179" cy="803"/>
          </a:xfrm>
        </p:grpSpPr>
        <p:sp>
          <p:nvSpPr>
            <p:cNvPr id="8213" name="AutoShape 22"/>
            <p:cNvSpPr>
              <a:spLocks noChangeArrowheads="1"/>
            </p:cNvSpPr>
            <p:nvPr/>
          </p:nvSpPr>
          <p:spPr bwMode="auto">
            <a:xfrm>
              <a:off x="1519" y="1253"/>
              <a:ext cx="1179" cy="757"/>
            </a:xfrm>
            <a:prstGeom prst="irregularSeal1">
              <a:avLst/>
            </a:prstGeom>
            <a:solidFill>
              <a:srgbClr val="BFF6FD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0,08</a:t>
              </a:r>
            </a:p>
          </p:txBody>
        </p:sp>
        <p:sp>
          <p:nvSpPr>
            <p:cNvPr id="8214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1746" y="1207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2</a:t>
              </a:r>
            </a:p>
          </p:txBody>
        </p:sp>
      </p:grpSp>
      <p:grpSp>
        <p:nvGrpSpPr>
          <p:cNvPr id="8207" name="Group 33"/>
          <p:cNvGrpSpPr>
            <a:grpSpLocks/>
          </p:cNvGrpSpPr>
          <p:nvPr/>
        </p:nvGrpSpPr>
        <p:grpSpPr bwMode="auto">
          <a:xfrm>
            <a:off x="1547813" y="4365625"/>
            <a:ext cx="2449512" cy="1584325"/>
            <a:chOff x="2880" y="1207"/>
            <a:chExt cx="1179" cy="803"/>
          </a:xfrm>
        </p:grpSpPr>
        <p:sp>
          <p:nvSpPr>
            <p:cNvPr id="8211" name="AutoShape 24"/>
            <p:cNvSpPr>
              <a:spLocks noChangeArrowheads="1"/>
            </p:cNvSpPr>
            <p:nvPr/>
          </p:nvSpPr>
          <p:spPr bwMode="auto">
            <a:xfrm>
              <a:off x="2880" y="1253"/>
              <a:ext cx="1179" cy="757"/>
            </a:xfrm>
            <a:prstGeom prst="irregularSeal1">
              <a:avLst/>
            </a:prstGeom>
            <a:solidFill>
              <a:srgbClr val="BFF6FD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8</a:t>
              </a:r>
            </a:p>
          </p:txBody>
        </p:sp>
        <p:sp>
          <p:nvSpPr>
            <p:cNvPr id="8212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3107" y="1207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3</a:t>
              </a:r>
            </a:p>
          </p:txBody>
        </p:sp>
      </p:grpSp>
      <p:grpSp>
        <p:nvGrpSpPr>
          <p:cNvPr id="8208" name="Group 34"/>
          <p:cNvGrpSpPr>
            <a:grpSpLocks/>
          </p:cNvGrpSpPr>
          <p:nvPr/>
        </p:nvGrpSpPr>
        <p:grpSpPr bwMode="auto">
          <a:xfrm>
            <a:off x="6443663" y="3716338"/>
            <a:ext cx="2305050" cy="1779587"/>
            <a:chOff x="4286" y="1207"/>
            <a:chExt cx="1179" cy="803"/>
          </a:xfrm>
        </p:grpSpPr>
        <p:sp>
          <p:nvSpPr>
            <p:cNvPr id="8209" name="AutoShape 25"/>
            <p:cNvSpPr>
              <a:spLocks noChangeArrowheads="1"/>
            </p:cNvSpPr>
            <p:nvPr/>
          </p:nvSpPr>
          <p:spPr bwMode="auto">
            <a:xfrm>
              <a:off x="4286" y="1253"/>
              <a:ext cx="1179" cy="757"/>
            </a:xfrm>
            <a:prstGeom prst="irregularSeal1">
              <a:avLst/>
            </a:prstGeom>
            <a:solidFill>
              <a:srgbClr val="BFF6FD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0,8</a:t>
              </a:r>
            </a:p>
          </p:txBody>
        </p:sp>
        <p:sp>
          <p:nvSpPr>
            <p:cNvPr id="8210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4513" y="1207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4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5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59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75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59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75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59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75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59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27313" y="1773238"/>
            <a:ext cx="3978275" cy="2735262"/>
            <a:chOff x="340" y="2387"/>
            <a:chExt cx="2506" cy="1723"/>
          </a:xfrm>
        </p:grpSpPr>
        <p:pic>
          <p:nvPicPr>
            <p:cNvPr id="9249" name="Picture 3" descr="MCj0429829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" y="2905"/>
              <a:ext cx="1390" cy="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50" name="AutoShape 4"/>
            <p:cNvSpPr>
              <a:spLocks noChangeArrowheads="1"/>
            </p:cNvSpPr>
            <p:nvPr/>
          </p:nvSpPr>
          <p:spPr bwMode="auto">
            <a:xfrm>
              <a:off x="839" y="2387"/>
              <a:ext cx="2007" cy="593"/>
            </a:xfrm>
            <a:prstGeom prst="wedgeEllipseCallout">
              <a:avLst>
                <a:gd name="adj1" fmla="val -58222"/>
                <a:gd name="adj2" fmla="val 75384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 i="1">
                  <a:solidFill>
                    <a:srgbClr val="FF0066"/>
                  </a:solidFill>
                </a:rPr>
                <a:t>ПРАВИЛЬНО!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9247" name="Picture 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8" name="AutoShape 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6656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3258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4</a:t>
            </a:r>
          </a:p>
        </p:txBody>
      </p:sp>
      <p:sp>
        <p:nvSpPr>
          <p:cNvPr id="6656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87675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2</a:t>
            </a:r>
          </a:p>
        </p:txBody>
      </p:sp>
      <p:sp>
        <p:nvSpPr>
          <p:cNvPr id="6657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5933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3</a:t>
            </a:r>
          </a:p>
        </p:txBody>
      </p:sp>
      <p:sp>
        <p:nvSpPr>
          <p:cNvPr id="6657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87450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1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9245" name="Picture 13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6" name="AutoShape 14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9243" name="Picture 1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44" name="AutoShape 1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9226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 sz="1800" b="0">
              <a:latin typeface="Tahoma" pitchFamily="34" charset="0"/>
            </a:endParaRPr>
          </a:p>
        </p:txBody>
      </p:sp>
      <p:pic>
        <p:nvPicPr>
          <p:cNvPr id="9227" name="Рисунок 31" descr="188236-yana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49" r="8327"/>
          <a:stretch>
            <a:fillRect/>
          </a:stretch>
        </p:blipFill>
        <p:spPr bwMode="auto">
          <a:xfrm>
            <a:off x="2268538" y="4633913"/>
            <a:ext cx="1946275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228" name="Group 23"/>
          <p:cNvGrpSpPr>
            <a:grpSpLocks/>
          </p:cNvGrpSpPr>
          <p:nvPr/>
        </p:nvGrpSpPr>
        <p:grpSpPr bwMode="auto">
          <a:xfrm>
            <a:off x="468313" y="188913"/>
            <a:ext cx="8243887" cy="1008062"/>
            <a:chOff x="975" y="300"/>
            <a:chExt cx="4264" cy="635"/>
          </a:xfrm>
        </p:grpSpPr>
        <p:sp>
          <p:nvSpPr>
            <p:cNvPr id="9241" name="AutoShape 24"/>
            <p:cNvSpPr>
              <a:spLocks noChangeArrowheads="1"/>
            </p:cNvSpPr>
            <p:nvPr/>
          </p:nvSpPr>
          <p:spPr bwMode="auto">
            <a:xfrm>
              <a:off x="975" y="300"/>
              <a:ext cx="4264" cy="635"/>
            </a:xfrm>
            <a:prstGeom prst="roundRect">
              <a:avLst>
                <a:gd name="adj" fmla="val 16667"/>
              </a:avLst>
            </a:prstGeom>
            <a:solidFill>
              <a:srgbClr val="F8F8F8"/>
            </a:solidFill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ru-RU" sz="1800" b="0">
                <a:latin typeface="Tahoma" pitchFamily="34" charset="0"/>
              </a:endParaRPr>
            </a:p>
          </p:txBody>
        </p:sp>
        <p:sp>
          <p:nvSpPr>
            <p:cNvPr id="9242" name="Text Box 25"/>
            <p:cNvSpPr txBox="1">
              <a:spLocks noChangeArrowheads="1"/>
            </p:cNvSpPr>
            <p:nvPr/>
          </p:nvSpPr>
          <p:spPr bwMode="auto">
            <a:xfrm>
              <a:off x="1020" y="421"/>
              <a:ext cx="404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ru-RU" sz="3600" i="1">
                  <a:solidFill>
                    <a:srgbClr val="003300"/>
                  </a:solidFill>
                </a:rPr>
                <a:t>Запишіть за допомогою відсотків 0,7</a:t>
              </a:r>
            </a:p>
          </p:txBody>
        </p:sp>
      </p:grpSp>
      <p:grpSp>
        <p:nvGrpSpPr>
          <p:cNvPr id="9229" name="Group 31"/>
          <p:cNvGrpSpPr>
            <a:grpSpLocks/>
          </p:cNvGrpSpPr>
          <p:nvPr/>
        </p:nvGrpSpPr>
        <p:grpSpPr bwMode="auto">
          <a:xfrm>
            <a:off x="179388" y="1412875"/>
            <a:ext cx="2305050" cy="1704975"/>
            <a:chOff x="113" y="1162"/>
            <a:chExt cx="1179" cy="802"/>
          </a:xfrm>
        </p:grpSpPr>
        <p:sp>
          <p:nvSpPr>
            <p:cNvPr id="9239" name="AutoShape 20"/>
            <p:cNvSpPr>
              <a:spLocks noChangeArrowheads="1"/>
            </p:cNvSpPr>
            <p:nvPr/>
          </p:nvSpPr>
          <p:spPr bwMode="auto">
            <a:xfrm>
              <a:off x="113" y="1207"/>
              <a:ext cx="1179" cy="757"/>
            </a:xfrm>
            <a:prstGeom prst="irregularSeal1">
              <a:avLst/>
            </a:prstGeom>
            <a:solidFill>
              <a:srgbClr val="FFD5F7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7%</a:t>
              </a:r>
            </a:p>
          </p:txBody>
        </p:sp>
        <p:sp>
          <p:nvSpPr>
            <p:cNvPr id="9240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385" y="1162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1</a:t>
              </a:r>
            </a:p>
          </p:txBody>
        </p:sp>
      </p:grpSp>
      <p:grpSp>
        <p:nvGrpSpPr>
          <p:cNvPr id="9230" name="Group 32"/>
          <p:cNvGrpSpPr>
            <a:grpSpLocks/>
          </p:cNvGrpSpPr>
          <p:nvPr/>
        </p:nvGrpSpPr>
        <p:grpSpPr bwMode="auto">
          <a:xfrm>
            <a:off x="179388" y="3429000"/>
            <a:ext cx="2232025" cy="1728788"/>
            <a:chOff x="1519" y="1162"/>
            <a:chExt cx="1179" cy="802"/>
          </a:xfrm>
        </p:grpSpPr>
        <p:sp>
          <p:nvSpPr>
            <p:cNvPr id="9237" name="AutoShape 22"/>
            <p:cNvSpPr>
              <a:spLocks noChangeArrowheads="1"/>
            </p:cNvSpPr>
            <p:nvPr/>
          </p:nvSpPr>
          <p:spPr bwMode="auto">
            <a:xfrm>
              <a:off x="1519" y="1207"/>
              <a:ext cx="1179" cy="757"/>
            </a:xfrm>
            <a:prstGeom prst="irregularSeal1">
              <a:avLst/>
            </a:prstGeom>
            <a:solidFill>
              <a:srgbClr val="FFD5F7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0,07%</a:t>
              </a:r>
            </a:p>
          </p:txBody>
        </p:sp>
        <p:sp>
          <p:nvSpPr>
            <p:cNvPr id="9238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1746" y="1162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2</a:t>
              </a:r>
            </a:p>
          </p:txBody>
        </p:sp>
      </p:grpSp>
      <p:grpSp>
        <p:nvGrpSpPr>
          <p:cNvPr id="9231" name="Group 33"/>
          <p:cNvGrpSpPr>
            <a:grpSpLocks/>
          </p:cNvGrpSpPr>
          <p:nvPr/>
        </p:nvGrpSpPr>
        <p:grpSpPr bwMode="auto">
          <a:xfrm>
            <a:off x="6588125" y="1268413"/>
            <a:ext cx="2305050" cy="1512887"/>
            <a:chOff x="2880" y="1162"/>
            <a:chExt cx="1179" cy="802"/>
          </a:xfrm>
        </p:grpSpPr>
        <p:sp>
          <p:nvSpPr>
            <p:cNvPr id="9235" name="AutoShape 21"/>
            <p:cNvSpPr>
              <a:spLocks noChangeArrowheads="1"/>
            </p:cNvSpPr>
            <p:nvPr/>
          </p:nvSpPr>
          <p:spPr bwMode="auto">
            <a:xfrm>
              <a:off x="2880" y="1207"/>
              <a:ext cx="1179" cy="757"/>
            </a:xfrm>
            <a:prstGeom prst="irregularSeal1">
              <a:avLst/>
            </a:prstGeom>
            <a:solidFill>
              <a:srgbClr val="FFD5F7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0,7%</a:t>
              </a:r>
            </a:p>
          </p:txBody>
        </p:sp>
        <p:sp>
          <p:nvSpPr>
            <p:cNvPr id="9236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3107" y="1162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3</a:t>
              </a:r>
            </a:p>
          </p:txBody>
        </p:sp>
      </p:grpSp>
      <p:grpSp>
        <p:nvGrpSpPr>
          <p:cNvPr id="9232" name="Group 34"/>
          <p:cNvGrpSpPr>
            <a:grpSpLocks/>
          </p:cNvGrpSpPr>
          <p:nvPr/>
        </p:nvGrpSpPr>
        <p:grpSpPr bwMode="auto">
          <a:xfrm>
            <a:off x="6588125" y="4076700"/>
            <a:ext cx="2305050" cy="1657350"/>
            <a:chOff x="4241" y="1207"/>
            <a:chExt cx="1179" cy="803"/>
          </a:xfrm>
        </p:grpSpPr>
        <p:sp>
          <p:nvSpPr>
            <p:cNvPr id="9233" name="AutoShape 19"/>
            <p:cNvSpPr>
              <a:spLocks noChangeArrowheads="1"/>
            </p:cNvSpPr>
            <p:nvPr/>
          </p:nvSpPr>
          <p:spPr bwMode="auto">
            <a:xfrm>
              <a:off x="4241" y="1253"/>
              <a:ext cx="1179" cy="757"/>
            </a:xfrm>
            <a:prstGeom prst="irregularSeal1">
              <a:avLst/>
            </a:prstGeom>
            <a:solidFill>
              <a:srgbClr val="FFD5F7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70%</a:t>
              </a:r>
            </a:p>
          </p:txBody>
        </p:sp>
        <p:sp>
          <p:nvSpPr>
            <p:cNvPr id="9234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4468" y="1207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4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5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56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65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56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65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57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65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57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27313" y="1773238"/>
            <a:ext cx="3978275" cy="2735262"/>
            <a:chOff x="340" y="2387"/>
            <a:chExt cx="2506" cy="1723"/>
          </a:xfrm>
        </p:grpSpPr>
        <p:pic>
          <p:nvPicPr>
            <p:cNvPr id="10273" name="Picture 3" descr="MCj0429829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" y="2905"/>
              <a:ext cx="1390" cy="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4" name="AutoShape 4"/>
            <p:cNvSpPr>
              <a:spLocks noChangeArrowheads="1"/>
            </p:cNvSpPr>
            <p:nvPr/>
          </p:nvSpPr>
          <p:spPr bwMode="auto">
            <a:xfrm>
              <a:off x="839" y="2387"/>
              <a:ext cx="2007" cy="593"/>
            </a:xfrm>
            <a:prstGeom prst="wedgeEllipseCallout">
              <a:avLst>
                <a:gd name="adj1" fmla="val -58222"/>
                <a:gd name="adj2" fmla="val 75384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 i="1">
                  <a:solidFill>
                    <a:srgbClr val="FF0066"/>
                  </a:solidFill>
                </a:rPr>
                <a:t>ПРАВИЛЬНО!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0271" name="Picture 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2" name="AutoShape 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6554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5933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3</a:t>
            </a:r>
          </a:p>
        </p:txBody>
      </p:sp>
      <p:sp>
        <p:nvSpPr>
          <p:cNvPr id="65545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87675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2</a:t>
            </a:r>
          </a:p>
        </p:txBody>
      </p:sp>
      <p:sp>
        <p:nvSpPr>
          <p:cNvPr id="65546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5888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1</a:t>
            </a:r>
          </a:p>
        </p:txBody>
      </p:sp>
      <p:sp>
        <p:nvSpPr>
          <p:cNvPr id="6554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3258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4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0269" name="Picture 13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70" name="AutoShape 14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0267" name="Picture 1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8" name="AutoShape 1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10250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 sz="1800" b="0">
              <a:latin typeface="Tahoma" pitchFamily="34" charset="0"/>
            </a:endParaRPr>
          </a:p>
        </p:txBody>
      </p:sp>
      <p:pic>
        <p:nvPicPr>
          <p:cNvPr id="10251" name="Рисунок 31" descr="188236-yana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49" r="8327"/>
          <a:stretch>
            <a:fillRect/>
          </a:stretch>
        </p:blipFill>
        <p:spPr bwMode="auto">
          <a:xfrm>
            <a:off x="6372225" y="3860800"/>
            <a:ext cx="25209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52" name="Group 23"/>
          <p:cNvGrpSpPr>
            <a:grpSpLocks/>
          </p:cNvGrpSpPr>
          <p:nvPr/>
        </p:nvGrpSpPr>
        <p:grpSpPr bwMode="auto">
          <a:xfrm>
            <a:off x="539750" y="188913"/>
            <a:ext cx="8243888" cy="1008062"/>
            <a:chOff x="975" y="300"/>
            <a:chExt cx="4264" cy="635"/>
          </a:xfrm>
        </p:grpSpPr>
        <p:sp>
          <p:nvSpPr>
            <p:cNvPr id="10265" name="AutoShape 24"/>
            <p:cNvSpPr>
              <a:spLocks noChangeArrowheads="1"/>
            </p:cNvSpPr>
            <p:nvPr/>
          </p:nvSpPr>
          <p:spPr bwMode="auto">
            <a:xfrm>
              <a:off x="975" y="300"/>
              <a:ext cx="4264" cy="635"/>
            </a:xfrm>
            <a:prstGeom prst="roundRect">
              <a:avLst>
                <a:gd name="adj" fmla="val 16667"/>
              </a:avLst>
            </a:prstGeom>
            <a:solidFill>
              <a:srgbClr val="F8F8F8"/>
            </a:solidFill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ru-RU" sz="1800" b="0">
                <a:latin typeface="Tahoma" pitchFamily="34" charset="0"/>
              </a:endParaRPr>
            </a:p>
          </p:txBody>
        </p:sp>
        <p:sp>
          <p:nvSpPr>
            <p:cNvPr id="10266" name="Text Box 25"/>
            <p:cNvSpPr txBox="1">
              <a:spLocks noChangeArrowheads="1"/>
            </p:cNvSpPr>
            <p:nvPr/>
          </p:nvSpPr>
          <p:spPr bwMode="auto">
            <a:xfrm>
              <a:off x="1020" y="421"/>
              <a:ext cx="416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ru-RU" sz="3600" i="1">
                  <a:solidFill>
                    <a:srgbClr val="003300"/>
                  </a:solidFill>
                </a:rPr>
                <a:t>Запишіть за допомогою відсотків 0,03</a:t>
              </a:r>
            </a:p>
          </p:txBody>
        </p:sp>
      </p:grpSp>
      <p:grpSp>
        <p:nvGrpSpPr>
          <p:cNvPr id="10253" name="Group 31"/>
          <p:cNvGrpSpPr>
            <a:grpSpLocks/>
          </p:cNvGrpSpPr>
          <p:nvPr/>
        </p:nvGrpSpPr>
        <p:grpSpPr bwMode="auto">
          <a:xfrm>
            <a:off x="250825" y="1412875"/>
            <a:ext cx="2376488" cy="1560513"/>
            <a:chOff x="113" y="1162"/>
            <a:chExt cx="1179" cy="802"/>
          </a:xfrm>
        </p:grpSpPr>
        <p:sp>
          <p:nvSpPr>
            <p:cNvPr id="10263" name="AutoShape 20"/>
            <p:cNvSpPr>
              <a:spLocks noChangeArrowheads="1"/>
            </p:cNvSpPr>
            <p:nvPr/>
          </p:nvSpPr>
          <p:spPr bwMode="auto">
            <a:xfrm>
              <a:off x="113" y="1207"/>
              <a:ext cx="1179" cy="757"/>
            </a:xfrm>
            <a:prstGeom prst="irregularSeal1">
              <a:avLst/>
            </a:prstGeom>
            <a:solidFill>
              <a:srgbClr val="FDDFBF"/>
            </a:solidFill>
            <a:ln w="2857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30%</a:t>
              </a:r>
            </a:p>
          </p:txBody>
        </p:sp>
        <p:sp>
          <p:nvSpPr>
            <p:cNvPr id="10264" name="WordArt 27"/>
            <p:cNvSpPr>
              <a:spLocks noChangeArrowheads="1" noChangeShapeType="1" noTextEdit="1"/>
            </p:cNvSpPr>
            <p:nvPr/>
          </p:nvSpPr>
          <p:spPr bwMode="auto">
            <a:xfrm>
              <a:off x="385" y="1162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1</a:t>
              </a:r>
            </a:p>
          </p:txBody>
        </p:sp>
      </p:grpSp>
      <p:grpSp>
        <p:nvGrpSpPr>
          <p:cNvPr id="10254" name="Group 32"/>
          <p:cNvGrpSpPr>
            <a:grpSpLocks/>
          </p:cNvGrpSpPr>
          <p:nvPr/>
        </p:nvGrpSpPr>
        <p:grpSpPr bwMode="auto">
          <a:xfrm>
            <a:off x="323850" y="3141663"/>
            <a:ext cx="2411413" cy="1657350"/>
            <a:chOff x="1519" y="1162"/>
            <a:chExt cx="1179" cy="802"/>
          </a:xfrm>
        </p:grpSpPr>
        <p:sp>
          <p:nvSpPr>
            <p:cNvPr id="10261" name="AutoShape 22"/>
            <p:cNvSpPr>
              <a:spLocks noChangeArrowheads="1"/>
            </p:cNvSpPr>
            <p:nvPr/>
          </p:nvSpPr>
          <p:spPr bwMode="auto">
            <a:xfrm>
              <a:off x="1519" y="1207"/>
              <a:ext cx="1179" cy="757"/>
            </a:xfrm>
            <a:prstGeom prst="irregularSeal1">
              <a:avLst/>
            </a:prstGeom>
            <a:solidFill>
              <a:srgbClr val="FDDFBF"/>
            </a:solidFill>
            <a:ln w="2857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0,3%</a:t>
              </a:r>
            </a:p>
          </p:txBody>
        </p:sp>
        <p:sp>
          <p:nvSpPr>
            <p:cNvPr id="10262" name="WordArt 28"/>
            <p:cNvSpPr>
              <a:spLocks noChangeArrowheads="1" noChangeShapeType="1" noTextEdit="1"/>
            </p:cNvSpPr>
            <p:nvPr/>
          </p:nvSpPr>
          <p:spPr bwMode="auto">
            <a:xfrm>
              <a:off x="1746" y="1162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2</a:t>
              </a:r>
            </a:p>
          </p:txBody>
        </p:sp>
      </p:grpSp>
      <p:grpSp>
        <p:nvGrpSpPr>
          <p:cNvPr id="10255" name="Group 33"/>
          <p:cNvGrpSpPr>
            <a:grpSpLocks/>
          </p:cNvGrpSpPr>
          <p:nvPr/>
        </p:nvGrpSpPr>
        <p:grpSpPr bwMode="auto">
          <a:xfrm>
            <a:off x="2051050" y="4365625"/>
            <a:ext cx="2230438" cy="1633538"/>
            <a:chOff x="2880" y="1162"/>
            <a:chExt cx="1179" cy="802"/>
          </a:xfrm>
        </p:grpSpPr>
        <p:sp>
          <p:nvSpPr>
            <p:cNvPr id="10259" name="AutoShape 19"/>
            <p:cNvSpPr>
              <a:spLocks noChangeArrowheads="1"/>
            </p:cNvSpPr>
            <p:nvPr/>
          </p:nvSpPr>
          <p:spPr bwMode="auto">
            <a:xfrm>
              <a:off x="2880" y="1207"/>
              <a:ext cx="1179" cy="757"/>
            </a:xfrm>
            <a:prstGeom prst="irregularSeal1">
              <a:avLst/>
            </a:prstGeom>
            <a:solidFill>
              <a:srgbClr val="FDDFBF"/>
            </a:solidFill>
            <a:ln w="2857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3%</a:t>
              </a:r>
            </a:p>
          </p:txBody>
        </p:sp>
        <p:sp>
          <p:nvSpPr>
            <p:cNvPr id="10260" name="WordArt 29"/>
            <p:cNvSpPr>
              <a:spLocks noChangeArrowheads="1" noChangeShapeType="1" noTextEdit="1"/>
            </p:cNvSpPr>
            <p:nvPr/>
          </p:nvSpPr>
          <p:spPr bwMode="auto">
            <a:xfrm>
              <a:off x="3107" y="1162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3</a:t>
              </a:r>
            </a:p>
          </p:txBody>
        </p:sp>
      </p:grpSp>
      <p:grpSp>
        <p:nvGrpSpPr>
          <p:cNvPr id="10256" name="Group 34"/>
          <p:cNvGrpSpPr>
            <a:grpSpLocks/>
          </p:cNvGrpSpPr>
          <p:nvPr/>
        </p:nvGrpSpPr>
        <p:grpSpPr bwMode="auto">
          <a:xfrm>
            <a:off x="6732588" y="1268413"/>
            <a:ext cx="2232025" cy="1511300"/>
            <a:chOff x="4286" y="1207"/>
            <a:chExt cx="1179" cy="803"/>
          </a:xfrm>
        </p:grpSpPr>
        <p:sp>
          <p:nvSpPr>
            <p:cNvPr id="10257" name="AutoShape 21"/>
            <p:cNvSpPr>
              <a:spLocks noChangeArrowheads="1"/>
            </p:cNvSpPr>
            <p:nvPr/>
          </p:nvSpPr>
          <p:spPr bwMode="auto">
            <a:xfrm>
              <a:off x="4286" y="1253"/>
              <a:ext cx="1179" cy="757"/>
            </a:xfrm>
            <a:prstGeom prst="irregularSeal1">
              <a:avLst/>
            </a:prstGeom>
            <a:solidFill>
              <a:srgbClr val="FDDFBF"/>
            </a:solidFill>
            <a:ln w="2857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0,03%</a:t>
              </a:r>
            </a:p>
          </p:txBody>
        </p:sp>
        <p:sp>
          <p:nvSpPr>
            <p:cNvPr id="10258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4513" y="1207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4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55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54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55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54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55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54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55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54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27313" y="1773238"/>
            <a:ext cx="3978275" cy="2735262"/>
            <a:chOff x="340" y="2387"/>
            <a:chExt cx="2506" cy="1723"/>
          </a:xfrm>
        </p:grpSpPr>
        <p:pic>
          <p:nvPicPr>
            <p:cNvPr id="11297" name="Picture 3" descr="MCj0429829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" y="2905"/>
              <a:ext cx="1390" cy="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98" name="AutoShape 4"/>
            <p:cNvSpPr>
              <a:spLocks noChangeArrowheads="1"/>
            </p:cNvSpPr>
            <p:nvPr/>
          </p:nvSpPr>
          <p:spPr bwMode="auto">
            <a:xfrm>
              <a:off x="839" y="2387"/>
              <a:ext cx="2007" cy="593"/>
            </a:xfrm>
            <a:prstGeom prst="wedgeEllipseCallout">
              <a:avLst>
                <a:gd name="adj1" fmla="val -58222"/>
                <a:gd name="adj2" fmla="val 75384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 i="1">
                  <a:solidFill>
                    <a:srgbClr val="FF0066"/>
                  </a:solidFill>
                </a:rPr>
                <a:t>ПРАВИЛЬНО!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1295" name="Picture 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96" name="AutoShape 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64520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87675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2</a:t>
            </a:r>
          </a:p>
        </p:txBody>
      </p:sp>
      <p:sp>
        <p:nvSpPr>
          <p:cNvPr id="64521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87450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1</a:t>
            </a:r>
          </a:p>
        </p:txBody>
      </p:sp>
      <p:sp>
        <p:nvSpPr>
          <p:cNvPr id="64522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5933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3</a:t>
            </a:r>
          </a:p>
        </p:txBody>
      </p:sp>
      <p:sp>
        <p:nvSpPr>
          <p:cNvPr id="6452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3258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4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1293" name="Picture 13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94" name="AutoShape 14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1291" name="Picture 1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92" name="AutoShape 1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11274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 sz="1800" b="0">
              <a:latin typeface="Tahoma" pitchFamily="34" charset="0"/>
            </a:endParaRPr>
          </a:p>
        </p:txBody>
      </p:sp>
      <p:pic>
        <p:nvPicPr>
          <p:cNvPr id="11275" name="Рисунок 31" descr="188236-yana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49" r="8327"/>
          <a:stretch>
            <a:fillRect/>
          </a:stretch>
        </p:blipFill>
        <p:spPr bwMode="auto">
          <a:xfrm>
            <a:off x="1908175" y="4508500"/>
            <a:ext cx="1944688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276" name="Group 26"/>
          <p:cNvGrpSpPr>
            <a:grpSpLocks/>
          </p:cNvGrpSpPr>
          <p:nvPr/>
        </p:nvGrpSpPr>
        <p:grpSpPr bwMode="auto">
          <a:xfrm>
            <a:off x="1979613" y="357188"/>
            <a:ext cx="6092825" cy="984250"/>
            <a:chOff x="340" y="315"/>
            <a:chExt cx="3909" cy="620"/>
          </a:xfrm>
        </p:grpSpPr>
        <p:sp>
          <p:nvSpPr>
            <p:cNvPr id="11289" name="AutoShape 24"/>
            <p:cNvSpPr>
              <a:spLocks noChangeArrowheads="1"/>
            </p:cNvSpPr>
            <p:nvPr/>
          </p:nvSpPr>
          <p:spPr bwMode="auto">
            <a:xfrm>
              <a:off x="340" y="315"/>
              <a:ext cx="3909" cy="620"/>
            </a:xfrm>
            <a:prstGeom prst="roundRect">
              <a:avLst>
                <a:gd name="adj" fmla="val 16667"/>
              </a:avLst>
            </a:prstGeom>
            <a:solidFill>
              <a:srgbClr val="F8F8F8"/>
            </a:solidFill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ru-RU" sz="1800" b="0">
                <a:latin typeface="Tahoma" pitchFamily="34" charset="0"/>
              </a:endParaRPr>
            </a:p>
          </p:txBody>
        </p:sp>
        <p:sp>
          <p:nvSpPr>
            <p:cNvPr id="11290" name="Text Box 25"/>
            <p:cNvSpPr txBox="1">
              <a:spLocks noChangeArrowheads="1"/>
            </p:cNvSpPr>
            <p:nvPr/>
          </p:nvSpPr>
          <p:spPr bwMode="auto">
            <a:xfrm>
              <a:off x="395" y="421"/>
              <a:ext cx="362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ru-RU" sz="3600" i="1">
                  <a:solidFill>
                    <a:srgbClr val="003300"/>
                  </a:solidFill>
                </a:rPr>
                <a:t>Чому дорівнює 1% від 300 ?</a:t>
              </a:r>
            </a:p>
          </p:txBody>
        </p:sp>
      </p:grpSp>
      <p:grpSp>
        <p:nvGrpSpPr>
          <p:cNvPr id="11277" name="Group 31"/>
          <p:cNvGrpSpPr>
            <a:grpSpLocks/>
          </p:cNvGrpSpPr>
          <p:nvPr/>
        </p:nvGrpSpPr>
        <p:grpSpPr bwMode="auto">
          <a:xfrm>
            <a:off x="323850" y="1484313"/>
            <a:ext cx="2232025" cy="1512887"/>
            <a:chOff x="204" y="1207"/>
            <a:chExt cx="1225" cy="713"/>
          </a:xfrm>
        </p:grpSpPr>
        <p:sp>
          <p:nvSpPr>
            <p:cNvPr id="11287" name="AutoShape 31"/>
            <p:cNvSpPr>
              <a:spLocks noChangeArrowheads="1"/>
            </p:cNvSpPr>
            <p:nvPr/>
          </p:nvSpPr>
          <p:spPr bwMode="auto">
            <a:xfrm>
              <a:off x="204" y="1344"/>
              <a:ext cx="1225" cy="576"/>
            </a:xfrm>
            <a:prstGeom prst="star8">
              <a:avLst>
                <a:gd name="adj" fmla="val 38250"/>
              </a:avLst>
            </a:prstGeom>
            <a:solidFill>
              <a:srgbClr val="BFFAFD"/>
            </a:solidFill>
            <a:ln w="28575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300</a:t>
              </a:r>
            </a:p>
          </p:txBody>
        </p:sp>
        <p:sp>
          <p:nvSpPr>
            <p:cNvPr id="11288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521" y="1207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1</a:t>
              </a:r>
            </a:p>
          </p:txBody>
        </p:sp>
      </p:grpSp>
      <p:grpSp>
        <p:nvGrpSpPr>
          <p:cNvPr id="11278" name="Group 32"/>
          <p:cNvGrpSpPr>
            <a:grpSpLocks/>
          </p:cNvGrpSpPr>
          <p:nvPr/>
        </p:nvGrpSpPr>
        <p:grpSpPr bwMode="auto">
          <a:xfrm>
            <a:off x="323850" y="3141663"/>
            <a:ext cx="2195513" cy="1582737"/>
            <a:chOff x="1565" y="1207"/>
            <a:chExt cx="1225" cy="713"/>
          </a:xfrm>
        </p:grpSpPr>
        <p:sp>
          <p:nvSpPr>
            <p:cNvPr id="11285" name="AutoShape 28"/>
            <p:cNvSpPr>
              <a:spLocks noChangeArrowheads="1"/>
            </p:cNvSpPr>
            <p:nvPr/>
          </p:nvSpPr>
          <p:spPr bwMode="auto">
            <a:xfrm>
              <a:off x="1565" y="1344"/>
              <a:ext cx="1225" cy="576"/>
            </a:xfrm>
            <a:prstGeom prst="star8">
              <a:avLst>
                <a:gd name="adj" fmla="val 38250"/>
              </a:avLst>
            </a:prstGeom>
            <a:solidFill>
              <a:srgbClr val="BFFAFD"/>
            </a:solidFill>
            <a:ln w="28575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3</a:t>
              </a:r>
            </a:p>
          </p:txBody>
        </p:sp>
        <p:sp>
          <p:nvSpPr>
            <p:cNvPr id="11286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1837" y="1207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2</a:t>
              </a:r>
            </a:p>
          </p:txBody>
        </p:sp>
      </p:grpSp>
      <p:grpSp>
        <p:nvGrpSpPr>
          <p:cNvPr id="11279" name="Group 33"/>
          <p:cNvGrpSpPr>
            <a:grpSpLocks/>
          </p:cNvGrpSpPr>
          <p:nvPr/>
        </p:nvGrpSpPr>
        <p:grpSpPr bwMode="auto">
          <a:xfrm>
            <a:off x="6659563" y="1268413"/>
            <a:ext cx="2266950" cy="1420812"/>
            <a:chOff x="2971" y="1207"/>
            <a:chExt cx="1225" cy="713"/>
          </a:xfrm>
        </p:grpSpPr>
        <p:sp>
          <p:nvSpPr>
            <p:cNvPr id="11283" name="AutoShape 30"/>
            <p:cNvSpPr>
              <a:spLocks noChangeArrowheads="1"/>
            </p:cNvSpPr>
            <p:nvPr/>
          </p:nvSpPr>
          <p:spPr bwMode="auto">
            <a:xfrm>
              <a:off x="2971" y="1344"/>
              <a:ext cx="1225" cy="576"/>
            </a:xfrm>
            <a:prstGeom prst="star8">
              <a:avLst>
                <a:gd name="adj" fmla="val 38250"/>
              </a:avLst>
            </a:prstGeom>
            <a:solidFill>
              <a:srgbClr val="BFFAFD"/>
            </a:solidFill>
            <a:ln w="28575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3 000</a:t>
              </a:r>
            </a:p>
          </p:txBody>
        </p:sp>
        <p:sp>
          <p:nvSpPr>
            <p:cNvPr id="11284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3243" y="1207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3</a:t>
              </a:r>
            </a:p>
          </p:txBody>
        </p:sp>
      </p:grpSp>
      <p:grpSp>
        <p:nvGrpSpPr>
          <p:cNvPr id="11280" name="Group 34"/>
          <p:cNvGrpSpPr>
            <a:grpSpLocks/>
          </p:cNvGrpSpPr>
          <p:nvPr/>
        </p:nvGrpSpPr>
        <p:grpSpPr bwMode="auto">
          <a:xfrm>
            <a:off x="6659563" y="3789363"/>
            <a:ext cx="2233612" cy="1492250"/>
            <a:chOff x="4332" y="1207"/>
            <a:chExt cx="1225" cy="713"/>
          </a:xfrm>
        </p:grpSpPr>
        <p:sp>
          <p:nvSpPr>
            <p:cNvPr id="11281" name="AutoShape 29"/>
            <p:cNvSpPr>
              <a:spLocks noChangeArrowheads="1"/>
            </p:cNvSpPr>
            <p:nvPr/>
          </p:nvSpPr>
          <p:spPr bwMode="auto">
            <a:xfrm>
              <a:off x="4332" y="1344"/>
              <a:ext cx="1225" cy="576"/>
            </a:xfrm>
            <a:prstGeom prst="star8">
              <a:avLst>
                <a:gd name="adj" fmla="val 38250"/>
              </a:avLst>
            </a:prstGeom>
            <a:solidFill>
              <a:srgbClr val="BFFAFD"/>
            </a:solidFill>
            <a:ln w="28575">
              <a:solidFill>
                <a:srgbClr val="3333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30</a:t>
              </a:r>
            </a:p>
          </p:txBody>
        </p:sp>
        <p:sp>
          <p:nvSpPr>
            <p:cNvPr id="11282" name="WordArt 36"/>
            <p:cNvSpPr>
              <a:spLocks noChangeArrowheads="1" noChangeShapeType="1" noTextEdit="1"/>
            </p:cNvSpPr>
            <p:nvPr/>
          </p:nvSpPr>
          <p:spPr bwMode="auto">
            <a:xfrm>
              <a:off x="4604" y="1207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4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45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45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2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45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22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45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52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27313" y="1773238"/>
            <a:ext cx="3978275" cy="2735262"/>
            <a:chOff x="340" y="2387"/>
            <a:chExt cx="2506" cy="1723"/>
          </a:xfrm>
        </p:grpSpPr>
        <p:pic>
          <p:nvPicPr>
            <p:cNvPr id="12321" name="Picture 3" descr="MCj0429829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" y="2905"/>
              <a:ext cx="1390" cy="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22" name="AutoShape 4"/>
            <p:cNvSpPr>
              <a:spLocks noChangeArrowheads="1"/>
            </p:cNvSpPr>
            <p:nvPr/>
          </p:nvSpPr>
          <p:spPr bwMode="auto">
            <a:xfrm>
              <a:off x="839" y="2387"/>
              <a:ext cx="2007" cy="593"/>
            </a:xfrm>
            <a:prstGeom prst="wedgeEllipseCallout">
              <a:avLst>
                <a:gd name="adj1" fmla="val -58222"/>
                <a:gd name="adj2" fmla="val 75384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 i="1">
                  <a:solidFill>
                    <a:srgbClr val="FF0066"/>
                  </a:solidFill>
                </a:rPr>
                <a:t>ПРАВИЛЬНО!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2319" name="Picture 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20" name="AutoShape 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6349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3</a:t>
            </a:r>
          </a:p>
        </p:txBody>
      </p:sp>
      <p:sp>
        <p:nvSpPr>
          <p:cNvPr id="6349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87675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2</a:t>
            </a:r>
          </a:p>
        </p:txBody>
      </p:sp>
      <p:sp>
        <p:nvSpPr>
          <p:cNvPr id="6349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87450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1</a:t>
            </a:r>
          </a:p>
        </p:txBody>
      </p:sp>
      <p:sp>
        <p:nvSpPr>
          <p:cNvPr id="6349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3258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4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2317" name="Picture 13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18" name="AutoShape 14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2315" name="Picture 1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16" name="AutoShape 1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12298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 sz="1800" b="0">
              <a:latin typeface="Tahoma" pitchFamily="34" charset="0"/>
            </a:endParaRPr>
          </a:p>
        </p:txBody>
      </p:sp>
      <p:pic>
        <p:nvPicPr>
          <p:cNvPr id="12299" name="Рисунок 31" descr="188236-yana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49" r="8327"/>
          <a:stretch>
            <a:fillRect/>
          </a:stretch>
        </p:blipFill>
        <p:spPr bwMode="auto">
          <a:xfrm>
            <a:off x="6877050" y="1268413"/>
            <a:ext cx="1871663" cy="14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300" name="Group 19"/>
          <p:cNvGrpSpPr>
            <a:grpSpLocks/>
          </p:cNvGrpSpPr>
          <p:nvPr/>
        </p:nvGrpSpPr>
        <p:grpSpPr bwMode="auto">
          <a:xfrm>
            <a:off x="1979613" y="188913"/>
            <a:ext cx="5611812" cy="1008062"/>
            <a:chOff x="340" y="300"/>
            <a:chExt cx="3535" cy="635"/>
          </a:xfrm>
        </p:grpSpPr>
        <p:sp>
          <p:nvSpPr>
            <p:cNvPr id="12313" name="AutoShape 20"/>
            <p:cNvSpPr>
              <a:spLocks noChangeArrowheads="1"/>
            </p:cNvSpPr>
            <p:nvPr/>
          </p:nvSpPr>
          <p:spPr bwMode="auto">
            <a:xfrm>
              <a:off x="340" y="300"/>
              <a:ext cx="3478" cy="635"/>
            </a:xfrm>
            <a:prstGeom prst="roundRect">
              <a:avLst>
                <a:gd name="adj" fmla="val 16667"/>
              </a:avLst>
            </a:prstGeom>
            <a:solidFill>
              <a:srgbClr val="F8F8F8"/>
            </a:solidFill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ru-RU" sz="1800" b="0">
                <a:latin typeface="Tahoma" pitchFamily="34" charset="0"/>
              </a:endParaRPr>
            </a:p>
          </p:txBody>
        </p:sp>
        <p:sp>
          <p:nvSpPr>
            <p:cNvPr id="12314" name="Text Box 21"/>
            <p:cNvSpPr txBox="1">
              <a:spLocks noChangeArrowheads="1"/>
            </p:cNvSpPr>
            <p:nvPr/>
          </p:nvSpPr>
          <p:spPr bwMode="auto">
            <a:xfrm>
              <a:off x="395" y="421"/>
              <a:ext cx="348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ru-RU" sz="3600" i="1">
                  <a:solidFill>
                    <a:srgbClr val="003300"/>
                  </a:solidFill>
                </a:rPr>
                <a:t>Чому дорівнює 2% від 80 ?</a:t>
              </a:r>
            </a:p>
          </p:txBody>
        </p:sp>
      </p:grpSp>
      <p:grpSp>
        <p:nvGrpSpPr>
          <p:cNvPr id="12301" name="Group 31"/>
          <p:cNvGrpSpPr>
            <a:grpSpLocks/>
          </p:cNvGrpSpPr>
          <p:nvPr/>
        </p:nvGrpSpPr>
        <p:grpSpPr bwMode="auto">
          <a:xfrm>
            <a:off x="755650" y="1196975"/>
            <a:ext cx="2232025" cy="1438275"/>
            <a:chOff x="158" y="1253"/>
            <a:chExt cx="1225" cy="680"/>
          </a:xfrm>
        </p:grpSpPr>
        <p:sp>
          <p:nvSpPr>
            <p:cNvPr id="12311" name="AutoShape 28"/>
            <p:cNvSpPr>
              <a:spLocks noChangeArrowheads="1"/>
            </p:cNvSpPr>
            <p:nvPr/>
          </p:nvSpPr>
          <p:spPr bwMode="auto">
            <a:xfrm>
              <a:off x="158" y="1389"/>
              <a:ext cx="1225" cy="544"/>
            </a:xfrm>
            <a:prstGeom prst="ribbon">
              <a:avLst>
                <a:gd name="adj1" fmla="val 12500"/>
                <a:gd name="adj2" fmla="val 50000"/>
              </a:avLst>
            </a:prstGeom>
            <a:gradFill rotWithShape="1">
              <a:gsLst>
                <a:gs pos="0">
                  <a:srgbClr val="F8F8F8"/>
                </a:gs>
                <a:gs pos="100000">
                  <a:srgbClr val="26EF05"/>
                </a:gs>
              </a:gsLst>
              <a:path path="rect">
                <a:fillToRect l="50000" t="50000" r="50000" b="50000"/>
              </a:path>
            </a:gradFill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160</a:t>
              </a:r>
            </a:p>
          </p:txBody>
        </p:sp>
        <p:sp>
          <p:nvSpPr>
            <p:cNvPr id="12312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657" y="1253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1</a:t>
              </a:r>
            </a:p>
          </p:txBody>
        </p:sp>
      </p:grpSp>
      <p:grpSp>
        <p:nvGrpSpPr>
          <p:cNvPr id="12302" name="Group 32"/>
          <p:cNvGrpSpPr>
            <a:grpSpLocks/>
          </p:cNvGrpSpPr>
          <p:nvPr/>
        </p:nvGrpSpPr>
        <p:grpSpPr bwMode="auto">
          <a:xfrm>
            <a:off x="250825" y="2708275"/>
            <a:ext cx="2305050" cy="1511300"/>
            <a:chOff x="1565" y="1253"/>
            <a:chExt cx="1225" cy="680"/>
          </a:xfrm>
        </p:grpSpPr>
        <p:sp>
          <p:nvSpPr>
            <p:cNvPr id="12309" name="AutoShape 29"/>
            <p:cNvSpPr>
              <a:spLocks noChangeArrowheads="1"/>
            </p:cNvSpPr>
            <p:nvPr/>
          </p:nvSpPr>
          <p:spPr bwMode="auto">
            <a:xfrm>
              <a:off x="1565" y="1389"/>
              <a:ext cx="1225" cy="544"/>
            </a:xfrm>
            <a:prstGeom prst="ribbon">
              <a:avLst>
                <a:gd name="adj1" fmla="val 12500"/>
                <a:gd name="adj2" fmla="val 50000"/>
              </a:avLst>
            </a:prstGeom>
            <a:gradFill rotWithShape="1">
              <a:gsLst>
                <a:gs pos="0">
                  <a:srgbClr val="F8F8F8"/>
                </a:gs>
                <a:gs pos="100000">
                  <a:srgbClr val="26EF05"/>
                </a:gs>
              </a:gsLst>
              <a:path path="rect">
                <a:fillToRect l="50000" t="50000" r="50000" b="50000"/>
              </a:path>
            </a:gradFill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16</a:t>
              </a:r>
            </a:p>
          </p:txBody>
        </p:sp>
        <p:sp>
          <p:nvSpPr>
            <p:cNvPr id="12310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2064" y="1253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2</a:t>
              </a:r>
            </a:p>
          </p:txBody>
        </p:sp>
      </p:grpSp>
      <p:grpSp>
        <p:nvGrpSpPr>
          <p:cNvPr id="12303" name="Group 33"/>
          <p:cNvGrpSpPr>
            <a:grpSpLocks/>
          </p:cNvGrpSpPr>
          <p:nvPr/>
        </p:nvGrpSpPr>
        <p:grpSpPr bwMode="auto">
          <a:xfrm>
            <a:off x="1619250" y="4076700"/>
            <a:ext cx="2376488" cy="1584325"/>
            <a:chOff x="2971" y="1253"/>
            <a:chExt cx="1225" cy="680"/>
          </a:xfrm>
        </p:grpSpPr>
        <p:sp>
          <p:nvSpPr>
            <p:cNvPr id="12307" name="AutoShape 26"/>
            <p:cNvSpPr>
              <a:spLocks noChangeArrowheads="1"/>
            </p:cNvSpPr>
            <p:nvPr/>
          </p:nvSpPr>
          <p:spPr bwMode="auto">
            <a:xfrm>
              <a:off x="2971" y="1389"/>
              <a:ext cx="1225" cy="544"/>
            </a:xfrm>
            <a:prstGeom prst="ribbon">
              <a:avLst>
                <a:gd name="adj1" fmla="val 12500"/>
                <a:gd name="adj2" fmla="val 50000"/>
              </a:avLst>
            </a:prstGeom>
            <a:gradFill rotWithShape="1">
              <a:gsLst>
                <a:gs pos="0">
                  <a:srgbClr val="F8F8F8"/>
                </a:gs>
                <a:gs pos="100000">
                  <a:srgbClr val="26EF05"/>
                </a:gs>
              </a:gsLst>
              <a:path path="rect">
                <a:fillToRect l="50000" t="50000" r="50000" b="50000"/>
              </a:path>
            </a:gradFill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1,6</a:t>
              </a:r>
            </a:p>
          </p:txBody>
        </p:sp>
        <p:sp>
          <p:nvSpPr>
            <p:cNvPr id="12308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3470" y="1253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3</a:t>
              </a:r>
            </a:p>
          </p:txBody>
        </p:sp>
      </p:grpSp>
      <p:grpSp>
        <p:nvGrpSpPr>
          <p:cNvPr id="12304" name="Group 34"/>
          <p:cNvGrpSpPr>
            <a:grpSpLocks/>
          </p:cNvGrpSpPr>
          <p:nvPr/>
        </p:nvGrpSpPr>
        <p:grpSpPr bwMode="auto">
          <a:xfrm>
            <a:off x="6300788" y="3933825"/>
            <a:ext cx="2447925" cy="1582738"/>
            <a:chOff x="4332" y="1253"/>
            <a:chExt cx="1225" cy="680"/>
          </a:xfrm>
        </p:grpSpPr>
        <p:sp>
          <p:nvSpPr>
            <p:cNvPr id="12305" name="AutoShape 27"/>
            <p:cNvSpPr>
              <a:spLocks noChangeArrowheads="1"/>
            </p:cNvSpPr>
            <p:nvPr/>
          </p:nvSpPr>
          <p:spPr bwMode="auto">
            <a:xfrm>
              <a:off x="4332" y="1389"/>
              <a:ext cx="1225" cy="544"/>
            </a:xfrm>
            <a:prstGeom prst="ribbon">
              <a:avLst>
                <a:gd name="adj1" fmla="val 12500"/>
                <a:gd name="adj2" fmla="val 50000"/>
              </a:avLst>
            </a:prstGeom>
            <a:gradFill rotWithShape="1">
              <a:gsLst>
                <a:gs pos="0">
                  <a:srgbClr val="F8F8F8"/>
                </a:gs>
                <a:gs pos="100000">
                  <a:srgbClr val="26EF05"/>
                </a:gs>
              </a:gsLst>
              <a:path path="rect">
                <a:fillToRect l="50000" t="50000" r="50000" b="50000"/>
              </a:path>
            </a:gradFill>
            <a:ln w="28575">
              <a:solidFill>
                <a:srgbClr val="00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0,16</a:t>
              </a:r>
            </a:p>
          </p:txBody>
        </p:sp>
        <p:sp>
          <p:nvSpPr>
            <p:cNvPr id="12306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4876" y="1253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4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34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49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34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49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34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49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34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49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27313" y="1773238"/>
            <a:ext cx="3978275" cy="2735262"/>
            <a:chOff x="340" y="2387"/>
            <a:chExt cx="2506" cy="1723"/>
          </a:xfrm>
        </p:grpSpPr>
        <p:pic>
          <p:nvPicPr>
            <p:cNvPr id="13345" name="Picture 3" descr="MCj0429829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" y="2905"/>
              <a:ext cx="1390" cy="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46" name="AutoShape 4"/>
            <p:cNvSpPr>
              <a:spLocks noChangeArrowheads="1"/>
            </p:cNvSpPr>
            <p:nvPr/>
          </p:nvSpPr>
          <p:spPr bwMode="auto">
            <a:xfrm>
              <a:off x="839" y="2387"/>
              <a:ext cx="2007" cy="593"/>
            </a:xfrm>
            <a:prstGeom prst="wedgeEllipseCallout">
              <a:avLst>
                <a:gd name="adj1" fmla="val -58222"/>
                <a:gd name="adj2" fmla="val 75384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 i="1">
                  <a:solidFill>
                    <a:srgbClr val="FF0066"/>
                  </a:solidFill>
                </a:rPr>
                <a:t>ПРАВИЛЬНО!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3343" name="Picture 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44" name="AutoShape 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62472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87450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1</a:t>
            </a:r>
          </a:p>
        </p:txBody>
      </p:sp>
      <p:sp>
        <p:nvSpPr>
          <p:cNvPr id="62473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87675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2</a:t>
            </a:r>
          </a:p>
        </p:txBody>
      </p:sp>
      <p:sp>
        <p:nvSpPr>
          <p:cNvPr id="62474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5933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3</a:t>
            </a:r>
          </a:p>
        </p:txBody>
      </p:sp>
      <p:sp>
        <p:nvSpPr>
          <p:cNvPr id="6247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732588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4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3341" name="Picture 13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42" name="AutoShape 14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3339" name="Picture 1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40" name="AutoShape 1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13322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 sz="1800" b="0">
              <a:latin typeface="Tahoma" pitchFamily="34" charset="0"/>
            </a:endParaRPr>
          </a:p>
        </p:txBody>
      </p:sp>
      <p:pic>
        <p:nvPicPr>
          <p:cNvPr id="13323" name="Рисунок 31" descr="188236-yana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49" r="8327"/>
          <a:stretch>
            <a:fillRect/>
          </a:stretch>
        </p:blipFill>
        <p:spPr bwMode="auto">
          <a:xfrm>
            <a:off x="323850" y="3068638"/>
            <a:ext cx="1730375" cy="1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24" name="Group 26"/>
          <p:cNvGrpSpPr>
            <a:grpSpLocks/>
          </p:cNvGrpSpPr>
          <p:nvPr/>
        </p:nvGrpSpPr>
        <p:grpSpPr bwMode="auto">
          <a:xfrm>
            <a:off x="1835150" y="260350"/>
            <a:ext cx="6165850" cy="1008063"/>
            <a:chOff x="1247" y="300"/>
            <a:chExt cx="3884" cy="635"/>
          </a:xfrm>
        </p:grpSpPr>
        <p:sp>
          <p:nvSpPr>
            <p:cNvPr id="13337" name="AutoShape 20"/>
            <p:cNvSpPr>
              <a:spLocks noChangeArrowheads="1"/>
            </p:cNvSpPr>
            <p:nvPr/>
          </p:nvSpPr>
          <p:spPr bwMode="auto">
            <a:xfrm>
              <a:off x="1247" y="300"/>
              <a:ext cx="3884" cy="635"/>
            </a:xfrm>
            <a:prstGeom prst="roundRect">
              <a:avLst>
                <a:gd name="adj" fmla="val 16667"/>
              </a:avLst>
            </a:prstGeom>
            <a:solidFill>
              <a:srgbClr val="F8F8F8"/>
            </a:solidFill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ru-RU" sz="1800" b="0">
                <a:latin typeface="Tahoma" pitchFamily="34" charset="0"/>
              </a:endParaRPr>
            </a:p>
          </p:txBody>
        </p:sp>
        <p:sp>
          <p:nvSpPr>
            <p:cNvPr id="13338" name="Text Box 21"/>
            <p:cNvSpPr txBox="1">
              <a:spLocks noChangeArrowheads="1"/>
            </p:cNvSpPr>
            <p:nvPr/>
          </p:nvSpPr>
          <p:spPr bwMode="auto">
            <a:xfrm>
              <a:off x="1302" y="421"/>
              <a:ext cx="3771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ru-RU" sz="3600" i="1">
                  <a:solidFill>
                    <a:srgbClr val="003300"/>
                  </a:solidFill>
                </a:rPr>
                <a:t>Чому дорівнює 25% від 180 ?</a:t>
              </a:r>
            </a:p>
          </p:txBody>
        </p:sp>
      </p:grpSp>
      <p:grpSp>
        <p:nvGrpSpPr>
          <p:cNvPr id="13325" name="Group 31"/>
          <p:cNvGrpSpPr>
            <a:grpSpLocks/>
          </p:cNvGrpSpPr>
          <p:nvPr/>
        </p:nvGrpSpPr>
        <p:grpSpPr bwMode="auto">
          <a:xfrm>
            <a:off x="971550" y="1557338"/>
            <a:ext cx="1800225" cy="1584325"/>
            <a:chOff x="249" y="1117"/>
            <a:chExt cx="1043" cy="861"/>
          </a:xfrm>
        </p:grpSpPr>
        <p:sp>
          <p:nvSpPr>
            <p:cNvPr id="13335" name="AutoShape 27"/>
            <p:cNvSpPr>
              <a:spLocks noChangeArrowheads="1"/>
            </p:cNvSpPr>
            <p:nvPr/>
          </p:nvSpPr>
          <p:spPr bwMode="auto">
            <a:xfrm>
              <a:off x="249" y="1298"/>
              <a:ext cx="1043" cy="680"/>
            </a:xfrm>
            <a:custGeom>
              <a:avLst/>
              <a:gdLst>
                <a:gd name="T0" fmla="*/ 94 w 21600"/>
                <a:gd name="T1" fmla="*/ 3 h 21600"/>
                <a:gd name="T2" fmla="*/ 25 w 21600"/>
                <a:gd name="T3" fmla="*/ 17 h 21600"/>
                <a:gd name="T4" fmla="*/ 94 w 21600"/>
                <a:gd name="T5" fmla="*/ 34 h 21600"/>
                <a:gd name="T6" fmla="*/ 161 w 21600"/>
                <a:gd name="T7" fmla="*/ 1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2 w 21600"/>
                <a:gd name="T13" fmla="*/ 2287 h 21600"/>
                <a:gd name="T14" fmla="*/ 16547 w 21600"/>
                <a:gd name="T15" fmla="*/ 1369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EDEDE"/>
            </a:solidFill>
            <a:ln w="3810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45</a:t>
              </a:r>
            </a:p>
          </p:txBody>
        </p:sp>
        <p:sp>
          <p:nvSpPr>
            <p:cNvPr id="13336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657" y="1117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1</a:t>
              </a:r>
            </a:p>
          </p:txBody>
        </p:sp>
      </p:grpSp>
      <p:grpSp>
        <p:nvGrpSpPr>
          <p:cNvPr id="13326" name="Group 32"/>
          <p:cNvGrpSpPr>
            <a:grpSpLocks/>
          </p:cNvGrpSpPr>
          <p:nvPr/>
        </p:nvGrpSpPr>
        <p:grpSpPr bwMode="auto">
          <a:xfrm>
            <a:off x="1547813" y="4076700"/>
            <a:ext cx="1800225" cy="1728788"/>
            <a:chOff x="1655" y="1117"/>
            <a:chExt cx="1043" cy="907"/>
          </a:xfrm>
        </p:grpSpPr>
        <p:sp>
          <p:nvSpPr>
            <p:cNvPr id="13333" name="AutoShape 29"/>
            <p:cNvSpPr>
              <a:spLocks noChangeArrowheads="1"/>
            </p:cNvSpPr>
            <p:nvPr/>
          </p:nvSpPr>
          <p:spPr bwMode="auto">
            <a:xfrm>
              <a:off x="1655" y="1344"/>
              <a:ext cx="1043" cy="680"/>
            </a:xfrm>
            <a:custGeom>
              <a:avLst/>
              <a:gdLst>
                <a:gd name="T0" fmla="*/ 94 w 21600"/>
                <a:gd name="T1" fmla="*/ 3 h 21600"/>
                <a:gd name="T2" fmla="*/ 25 w 21600"/>
                <a:gd name="T3" fmla="*/ 17 h 21600"/>
                <a:gd name="T4" fmla="*/ 94 w 21600"/>
                <a:gd name="T5" fmla="*/ 34 h 21600"/>
                <a:gd name="T6" fmla="*/ 161 w 21600"/>
                <a:gd name="T7" fmla="*/ 1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2 w 21600"/>
                <a:gd name="T13" fmla="*/ 2287 h 21600"/>
                <a:gd name="T14" fmla="*/ 16547 w 21600"/>
                <a:gd name="T15" fmla="*/ 1369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EDEDE"/>
            </a:solidFill>
            <a:ln w="3810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4,5</a:t>
              </a:r>
            </a:p>
          </p:txBody>
        </p:sp>
        <p:sp>
          <p:nvSpPr>
            <p:cNvPr id="13334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2109" y="1117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2</a:t>
              </a:r>
            </a:p>
          </p:txBody>
        </p:sp>
      </p:grpSp>
      <p:grpSp>
        <p:nvGrpSpPr>
          <p:cNvPr id="13327" name="Group 33"/>
          <p:cNvGrpSpPr>
            <a:grpSpLocks/>
          </p:cNvGrpSpPr>
          <p:nvPr/>
        </p:nvGrpSpPr>
        <p:grpSpPr bwMode="auto">
          <a:xfrm>
            <a:off x="6804025" y="1052513"/>
            <a:ext cx="1871663" cy="1728787"/>
            <a:chOff x="3061" y="1117"/>
            <a:chExt cx="1043" cy="907"/>
          </a:xfrm>
        </p:grpSpPr>
        <p:sp>
          <p:nvSpPr>
            <p:cNvPr id="13331" name="AutoShape 30"/>
            <p:cNvSpPr>
              <a:spLocks noChangeArrowheads="1"/>
            </p:cNvSpPr>
            <p:nvPr/>
          </p:nvSpPr>
          <p:spPr bwMode="auto">
            <a:xfrm>
              <a:off x="3061" y="1344"/>
              <a:ext cx="1043" cy="680"/>
            </a:xfrm>
            <a:custGeom>
              <a:avLst/>
              <a:gdLst>
                <a:gd name="T0" fmla="*/ 94 w 21600"/>
                <a:gd name="T1" fmla="*/ 3 h 21600"/>
                <a:gd name="T2" fmla="*/ 25 w 21600"/>
                <a:gd name="T3" fmla="*/ 17 h 21600"/>
                <a:gd name="T4" fmla="*/ 94 w 21600"/>
                <a:gd name="T5" fmla="*/ 34 h 21600"/>
                <a:gd name="T6" fmla="*/ 161 w 21600"/>
                <a:gd name="T7" fmla="*/ 1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2 w 21600"/>
                <a:gd name="T13" fmla="*/ 2287 h 21600"/>
                <a:gd name="T14" fmla="*/ 16547 w 21600"/>
                <a:gd name="T15" fmla="*/ 1369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EDEDE"/>
            </a:solidFill>
            <a:ln w="3810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60</a:t>
              </a:r>
            </a:p>
          </p:txBody>
        </p:sp>
        <p:sp>
          <p:nvSpPr>
            <p:cNvPr id="13332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3470" y="1117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3</a:t>
              </a:r>
            </a:p>
          </p:txBody>
        </p:sp>
      </p:grpSp>
      <p:grpSp>
        <p:nvGrpSpPr>
          <p:cNvPr id="13328" name="Group 34"/>
          <p:cNvGrpSpPr>
            <a:grpSpLocks/>
          </p:cNvGrpSpPr>
          <p:nvPr/>
        </p:nvGrpSpPr>
        <p:grpSpPr bwMode="auto">
          <a:xfrm>
            <a:off x="6588125" y="3860800"/>
            <a:ext cx="1871663" cy="1800225"/>
            <a:chOff x="4422" y="1117"/>
            <a:chExt cx="1043" cy="907"/>
          </a:xfrm>
        </p:grpSpPr>
        <p:sp>
          <p:nvSpPr>
            <p:cNvPr id="13329" name="AutoShape 28"/>
            <p:cNvSpPr>
              <a:spLocks noChangeArrowheads="1"/>
            </p:cNvSpPr>
            <p:nvPr/>
          </p:nvSpPr>
          <p:spPr bwMode="auto">
            <a:xfrm>
              <a:off x="4422" y="1344"/>
              <a:ext cx="1043" cy="680"/>
            </a:xfrm>
            <a:custGeom>
              <a:avLst/>
              <a:gdLst>
                <a:gd name="T0" fmla="*/ 94 w 21600"/>
                <a:gd name="T1" fmla="*/ 3 h 21600"/>
                <a:gd name="T2" fmla="*/ 25 w 21600"/>
                <a:gd name="T3" fmla="*/ 17 h 21600"/>
                <a:gd name="T4" fmla="*/ 94 w 21600"/>
                <a:gd name="T5" fmla="*/ 34 h 21600"/>
                <a:gd name="T6" fmla="*/ 161 w 21600"/>
                <a:gd name="T7" fmla="*/ 17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32 w 21600"/>
                <a:gd name="T13" fmla="*/ 2287 h 21600"/>
                <a:gd name="T14" fmla="*/ 16547 w 21600"/>
                <a:gd name="T15" fmla="*/ 1369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EDEDE"/>
            </a:solidFill>
            <a:ln w="38100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0,45</a:t>
              </a:r>
            </a:p>
          </p:txBody>
        </p:sp>
        <p:sp>
          <p:nvSpPr>
            <p:cNvPr id="13330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4876" y="1117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4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24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7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24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7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24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7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24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47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27313" y="1773238"/>
            <a:ext cx="3978275" cy="2735262"/>
            <a:chOff x="340" y="2387"/>
            <a:chExt cx="2506" cy="1723"/>
          </a:xfrm>
        </p:grpSpPr>
        <p:pic>
          <p:nvPicPr>
            <p:cNvPr id="14368" name="Picture 3" descr="MCj0429829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40" y="2905"/>
              <a:ext cx="1390" cy="1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9" name="AutoShape 4"/>
            <p:cNvSpPr>
              <a:spLocks noChangeArrowheads="1"/>
            </p:cNvSpPr>
            <p:nvPr/>
          </p:nvSpPr>
          <p:spPr bwMode="auto">
            <a:xfrm>
              <a:off x="839" y="2387"/>
              <a:ext cx="2007" cy="593"/>
            </a:xfrm>
            <a:prstGeom prst="wedgeEllipseCallout">
              <a:avLst>
                <a:gd name="adj1" fmla="val -58222"/>
                <a:gd name="adj2" fmla="val 75384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400" i="1">
                  <a:solidFill>
                    <a:srgbClr val="FF0066"/>
                  </a:solidFill>
                </a:rPr>
                <a:t>ПРАВИЛЬНО!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4366" name="Picture 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7" name="AutoShape 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61448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372225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4</a:t>
            </a:r>
          </a:p>
        </p:txBody>
      </p:sp>
      <p:sp>
        <p:nvSpPr>
          <p:cNvPr id="61449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87675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2</a:t>
            </a:r>
          </a:p>
        </p:txBody>
      </p:sp>
      <p:sp>
        <p:nvSpPr>
          <p:cNvPr id="61450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7900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3</a:t>
            </a:r>
          </a:p>
        </p:txBody>
      </p:sp>
      <p:sp>
        <p:nvSpPr>
          <p:cNvPr id="6145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87450" y="6021388"/>
            <a:ext cx="466725" cy="468312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800" b="0">
                <a:latin typeface="Tahoma" pitchFamily="34" charset="0"/>
              </a:rPr>
              <a:t>1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4364" name="Picture 13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5" name="AutoShape 14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4284663" y="2781300"/>
            <a:ext cx="3787775" cy="2597150"/>
            <a:chOff x="3061" y="2523"/>
            <a:chExt cx="2386" cy="1636"/>
          </a:xfrm>
        </p:grpSpPr>
        <p:pic>
          <p:nvPicPr>
            <p:cNvPr id="14362" name="Picture 16" descr="MCj042444400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61" y="2931"/>
              <a:ext cx="1075" cy="1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63" name="AutoShape 17"/>
            <p:cNvSpPr>
              <a:spLocks noChangeArrowheads="1"/>
            </p:cNvSpPr>
            <p:nvPr/>
          </p:nvSpPr>
          <p:spPr bwMode="auto">
            <a:xfrm>
              <a:off x="3787" y="2523"/>
              <a:ext cx="1660" cy="566"/>
            </a:xfrm>
            <a:prstGeom prst="wedgeEllipseCallout">
              <a:avLst>
                <a:gd name="adj1" fmla="val -45481"/>
                <a:gd name="adj2" fmla="val 142227"/>
              </a:avLst>
            </a:prstGeom>
            <a:solidFill>
              <a:srgbClr val="FFFF99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2000" i="1"/>
                <a:t>ПОДУМАЙ!</a:t>
              </a:r>
            </a:p>
          </p:txBody>
        </p:sp>
      </p:grpSp>
      <p:sp>
        <p:nvSpPr>
          <p:cNvPr id="14346" name="AutoShape 1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611187" cy="620712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 sz="1800" b="0">
              <a:latin typeface="Tahoma" pitchFamily="34" charset="0"/>
            </a:endParaRPr>
          </a:p>
        </p:txBody>
      </p:sp>
      <p:sp>
        <p:nvSpPr>
          <p:cNvPr id="14347" name="Text Box 21"/>
          <p:cNvSpPr txBox="1">
            <a:spLocks noChangeArrowheads="1"/>
          </p:cNvSpPr>
          <p:nvPr/>
        </p:nvSpPr>
        <p:spPr bwMode="auto">
          <a:xfrm>
            <a:off x="1922463" y="668338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ru-RU" sz="3600" i="1">
              <a:solidFill>
                <a:srgbClr val="003300"/>
              </a:solidFill>
            </a:endParaRPr>
          </a:p>
        </p:txBody>
      </p:sp>
      <p:sp>
        <p:nvSpPr>
          <p:cNvPr id="14348" name="AutoShape 20"/>
          <p:cNvSpPr>
            <a:spLocks noChangeArrowheads="1"/>
          </p:cNvSpPr>
          <p:nvPr/>
        </p:nvSpPr>
        <p:spPr bwMode="auto">
          <a:xfrm>
            <a:off x="323850" y="260350"/>
            <a:ext cx="8496300" cy="1295400"/>
          </a:xfrm>
          <a:prstGeom prst="roundRect">
            <a:avLst>
              <a:gd name="adj" fmla="val 35676"/>
            </a:avLst>
          </a:prstGeom>
          <a:solidFill>
            <a:srgbClr val="F8F8F8"/>
          </a:solidFill>
          <a:ln w="3810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3200" i="1">
                <a:solidFill>
                  <a:srgbClr val="003300"/>
                </a:solidFill>
              </a:rPr>
              <a:t>Із пшениці виходить 60 % муки. Скільки</a:t>
            </a:r>
          </a:p>
          <a:p>
            <a:r>
              <a:rPr lang="ru-RU" sz="3200" i="1">
                <a:solidFill>
                  <a:srgbClr val="003300"/>
                </a:solidFill>
              </a:rPr>
              <a:t>тон муки вийде з 3,5 тон пшениці?</a:t>
            </a:r>
          </a:p>
        </p:txBody>
      </p:sp>
      <p:grpSp>
        <p:nvGrpSpPr>
          <p:cNvPr id="14349" name="Group 29"/>
          <p:cNvGrpSpPr>
            <a:grpSpLocks/>
          </p:cNvGrpSpPr>
          <p:nvPr/>
        </p:nvGrpSpPr>
        <p:grpSpPr bwMode="auto">
          <a:xfrm>
            <a:off x="468313" y="1484313"/>
            <a:ext cx="2087562" cy="1562100"/>
            <a:chOff x="295" y="1162"/>
            <a:chExt cx="1089" cy="757"/>
          </a:xfrm>
        </p:grpSpPr>
        <p:sp>
          <p:nvSpPr>
            <p:cNvPr id="14360" name="AutoShape 30"/>
            <p:cNvSpPr>
              <a:spLocks noChangeArrowheads="1"/>
            </p:cNvSpPr>
            <p:nvPr/>
          </p:nvSpPr>
          <p:spPr bwMode="auto">
            <a:xfrm>
              <a:off x="295" y="1298"/>
              <a:ext cx="1089" cy="621"/>
            </a:xfrm>
            <a:prstGeom prst="star16">
              <a:avLst>
                <a:gd name="adj" fmla="val 37500"/>
              </a:avLst>
            </a:prstGeom>
            <a:solidFill>
              <a:srgbClr val="F9A9EA"/>
            </a:solidFill>
            <a:ln w="2857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4,2</a:t>
              </a:r>
            </a:p>
          </p:txBody>
        </p:sp>
        <p:sp>
          <p:nvSpPr>
            <p:cNvPr id="14361" name="WordArt 31"/>
            <p:cNvSpPr>
              <a:spLocks noChangeArrowheads="1" noChangeShapeType="1" noTextEdit="1"/>
            </p:cNvSpPr>
            <p:nvPr/>
          </p:nvSpPr>
          <p:spPr bwMode="auto">
            <a:xfrm>
              <a:off x="431" y="1162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1</a:t>
              </a:r>
            </a:p>
          </p:txBody>
        </p:sp>
      </p:grpSp>
      <p:grpSp>
        <p:nvGrpSpPr>
          <p:cNvPr id="14350" name="Group 30"/>
          <p:cNvGrpSpPr>
            <a:grpSpLocks/>
          </p:cNvGrpSpPr>
          <p:nvPr/>
        </p:nvGrpSpPr>
        <p:grpSpPr bwMode="auto">
          <a:xfrm>
            <a:off x="179388" y="3068638"/>
            <a:ext cx="2160587" cy="1704975"/>
            <a:chOff x="1610" y="1162"/>
            <a:chExt cx="1089" cy="757"/>
          </a:xfrm>
        </p:grpSpPr>
        <p:sp>
          <p:nvSpPr>
            <p:cNvPr id="14358" name="AutoShape 28"/>
            <p:cNvSpPr>
              <a:spLocks noChangeArrowheads="1"/>
            </p:cNvSpPr>
            <p:nvPr/>
          </p:nvSpPr>
          <p:spPr bwMode="auto">
            <a:xfrm>
              <a:off x="1610" y="1298"/>
              <a:ext cx="1089" cy="621"/>
            </a:xfrm>
            <a:prstGeom prst="star16">
              <a:avLst>
                <a:gd name="adj" fmla="val 37500"/>
              </a:avLst>
            </a:prstGeom>
            <a:solidFill>
              <a:srgbClr val="F9A9EA"/>
            </a:solidFill>
            <a:ln w="2857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21</a:t>
              </a:r>
            </a:p>
          </p:txBody>
        </p:sp>
        <p:sp>
          <p:nvSpPr>
            <p:cNvPr id="14359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1701" y="1162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2</a:t>
              </a:r>
            </a:p>
          </p:txBody>
        </p:sp>
      </p:grpSp>
      <p:grpSp>
        <p:nvGrpSpPr>
          <p:cNvPr id="14351" name="Group 31"/>
          <p:cNvGrpSpPr>
            <a:grpSpLocks/>
          </p:cNvGrpSpPr>
          <p:nvPr/>
        </p:nvGrpSpPr>
        <p:grpSpPr bwMode="auto">
          <a:xfrm>
            <a:off x="2195513" y="4437063"/>
            <a:ext cx="2160587" cy="1511300"/>
            <a:chOff x="3016" y="1162"/>
            <a:chExt cx="1089" cy="757"/>
          </a:xfrm>
        </p:grpSpPr>
        <p:sp>
          <p:nvSpPr>
            <p:cNvPr id="14356" name="AutoShape 29"/>
            <p:cNvSpPr>
              <a:spLocks noChangeArrowheads="1"/>
            </p:cNvSpPr>
            <p:nvPr/>
          </p:nvSpPr>
          <p:spPr bwMode="auto">
            <a:xfrm>
              <a:off x="3016" y="1298"/>
              <a:ext cx="1089" cy="621"/>
            </a:xfrm>
            <a:prstGeom prst="star16">
              <a:avLst>
                <a:gd name="adj" fmla="val 37500"/>
              </a:avLst>
            </a:prstGeom>
            <a:solidFill>
              <a:srgbClr val="F9A9EA"/>
            </a:solidFill>
            <a:ln w="2857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0,21</a:t>
              </a:r>
            </a:p>
          </p:txBody>
        </p:sp>
        <p:sp>
          <p:nvSpPr>
            <p:cNvPr id="14357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3107" y="1162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3</a:t>
              </a:r>
            </a:p>
          </p:txBody>
        </p:sp>
      </p:grpSp>
      <p:grpSp>
        <p:nvGrpSpPr>
          <p:cNvPr id="14352" name="Group 32"/>
          <p:cNvGrpSpPr>
            <a:grpSpLocks/>
          </p:cNvGrpSpPr>
          <p:nvPr/>
        </p:nvGrpSpPr>
        <p:grpSpPr bwMode="auto">
          <a:xfrm>
            <a:off x="6011863" y="4005263"/>
            <a:ext cx="2305050" cy="1633537"/>
            <a:chOff x="4332" y="1162"/>
            <a:chExt cx="1089" cy="757"/>
          </a:xfrm>
        </p:grpSpPr>
        <p:sp>
          <p:nvSpPr>
            <p:cNvPr id="14354" name="AutoShape 27"/>
            <p:cNvSpPr>
              <a:spLocks noChangeArrowheads="1"/>
            </p:cNvSpPr>
            <p:nvPr/>
          </p:nvSpPr>
          <p:spPr bwMode="auto">
            <a:xfrm>
              <a:off x="4332" y="1298"/>
              <a:ext cx="1089" cy="621"/>
            </a:xfrm>
            <a:prstGeom prst="star16">
              <a:avLst>
                <a:gd name="adj" fmla="val 37500"/>
              </a:avLst>
            </a:prstGeom>
            <a:solidFill>
              <a:srgbClr val="F9A9EA"/>
            </a:solidFill>
            <a:ln w="2857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2,1</a:t>
              </a:r>
            </a:p>
          </p:txBody>
        </p:sp>
        <p:sp>
          <p:nvSpPr>
            <p:cNvPr id="14355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4468" y="1162"/>
              <a:ext cx="182" cy="19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i="1" kern="10"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  <a:solidFill>
                    <a:srgbClr val="FF0066"/>
                  </a:solidFill>
                  <a:latin typeface="Tahoma"/>
                  <a:cs typeface="Tahoma"/>
                </a:rPr>
                <a:t>4</a:t>
              </a:r>
            </a:p>
          </p:txBody>
        </p:sp>
      </p:grpSp>
      <p:pic>
        <p:nvPicPr>
          <p:cNvPr id="14353" name="Рисунок 31" descr="188236-yana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549" r="8327"/>
          <a:stretch>
            <a:fillRect/>
          </a:stretch>
        </p:blipFill>
        <p:spPr bwMode="auto">
          <a:xfrm>
            <a:off x="7235825" y="1557338"/>
            <a:ext cx="16557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4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4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14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4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14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5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14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5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тудия">
  <a:themeElements>
    <a:clrScheme name="Студия 12">
      <a:dk1>
        <a:srgbClr val="000000"/>
      </a:dk1>
      <a:lt1>
        <a:srgbClr val="CCFFFF"/>
      </a:lt1>
      <a:dk2>
        <a:srgbClr val="551A07"/>
      </a:dk2>
      <a:lt2>
        <a:srgbClr val="CC3300"/>
      </a:lt2>
      <a:accent1>
        <a:srgbClr val="F4B400"/>
      </a:accent1>
      <a:accent2>
        <a:srgbClr val="993300"/>
      </a:accent2>
      <a:accent3>
        <a:srgbClr val="E2FFFF"/>
      </a:accent3>
      <a:accent4>
        <a:srgbClr val="000000"/>
      </a:accent4>
      <a:accent5>
        <a:srgbClr val="F8D6AA"/>
      </a:accent5>
      <a:accent6>
        <a:srgbClr val="8A2D00"/>
      </a:accent6>
      <a:hlink>
        <a:srgbClr val="FF3300"/>
      </a:hlink>
      <a:folHlink>
        <a:srgbClr val="666699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1">
        <a:dk1>
          <a:srgbClr val="000000"/>
        </a:dk1>
        <a:lt1>
          <a:srgbClr val="99CC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CAE2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12">
        <a:dk1>
          <a:srgbClr val="000000"/>
        </a:dk1>
        <a:lt1>
          <a:srgbClr val="CC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E2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Палитра">
  <a:themeElements>
    <a:clrScheme name="Палитра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2_Палитра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7">
        <a:dk1>
          <a:srgbClr val="000000"/>
        </a:dk1>
        <a:lt1>
          <a:srgbClr val="99CC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CAE2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8">
        <a:dk1>
          <a:srgbClr val="000000"/>
        </a:dk1>
        <a:lt1>
          <a:srgbClr val="CC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E2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</TotalTime>
  <Words>574</Words>
  <Application>Microsoft Office PowerPoint</Application>
  <PresentationFormat>Экран (4:3)</PresentationFormat>
  <Paragraphs>302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Times New Roman</vt:lpstr>
      <vt:lpstr>Arial</vt:lpstr>
      <vt:lpstr>Arial Black</vt:lpstr>
      <vt:lpstr>Wingdings</vt:lpstr>
      <vt:lpstr>Calibri</vt:lpstr>
      <vt:lpstr>Tahoma</vt:lpstr>
      <vt:lpstr>Студия</vt:lpstr>
      <vt:lpstr>2_Палитра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Рома</cp:lastModifiedBy>
  <cp:revision>52</cp:revision>
  <dcterms:created xsi:type="dcterms:W3CDTF">2006-10-12T14:26:25Z</dcterms:created>
  <dcterms:modified xsi:type="dcterms:W3CDTF">2012-02-29T13:31:07Z</dcterms:modified>
</cp:coreProperties>
</file>