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 userDrawn="1"/>
        </p:nvSpPr>
        <p:spPr>
          <a:xfrm>
            <a:off x="3387725" y="3933825"/>
            <a:ext cx="3879850" cy="647700"/>
          </a:xfrm>
          <a:prstGeom prst="roundRect">
            <a:avLst>
              <a:gd name="adj" fmla="val 50000"/>
            </a:avLst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Скругленный прямоугольник 4"/>
          <p:cNvSpPr/>
          <p:nvPr userDrawn="1"/>
        </p:nvSpPr>
        <p:spPr>
          <a:xfrm>
            <a:off x="2195513" y="2417763"/>
            <a:ext cx="6264275" cy="1441450"/>
          </a:xfrm>
          <a:prstGeom prst="roundRect">
            <a:avLst>
              <a:gd name="adj" fmla="val 50000"/>
            </a:avLst>
          </a:prstGeom>
          <a:solidFill>
            <a:schemeClr val="bg2">
              <a:lumMod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2420888"/>
            <a:ext cx="4896544" cy="137058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4005064"/>
            <a:ext cx="3384376" cy="694928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9313D-6942-4411-B845-12DDDD94052D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DDC8B-65DE-49DF-911E-48C9E89FF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616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B3C00-187D-4481-841A-4484829C77FD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ABAB0-703C-4732-9799-C4B6D1C90C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008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F49E6-672D-41FB-8B01-565801420EDF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7AD7C-B3D8-4B59-92E4-1F5BD8152A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152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11BC8-9B24-4359-AD21-021295AA3076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50C13-1D53-4F4E-9C5F-E2C1F5DA12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485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5217-2663-4459-8D02-2418520505C6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3988C-9F79-44A8-9704-D3179C6A93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922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5C57B-FFAC-464F-8AE4-5757EF88DCAD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4C87A-4A04-4762-8BA4-730FEBF9FE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045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6B33F-580F-4711-8F0D-13E3F247D800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9BA2D-433C-4121-9010-DEE7966C73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9150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BA186-B026-465F-9D4B-F33F52D136D7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14866-7EDC-49E6-B5D6-952DB8718B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79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53274-EC5F-4186-BF7C-8A610E203B41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D9982-20B7-4D5C-AAA2-D0C5DB5CE3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836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6BFCE-912C-4AF4-83EF-F4055DCB745A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ABACC-281E-41F9-B39C-9647BBA58B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2065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A9C13-8338-49F4-B7E0-3A881A19901A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C7CA-90A8-41A5-A719-C890F4D93C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241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1376" y="360059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19BEC-B0A2-4FA0-A068-1C07C04E6EBF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6CADD-4BED-4AB1-901C-EC6FFDF79A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7975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12776"/>
            <a:ext cx="7509520" cy="4165923"/>
          </a:xfrm>
        </p:spPr>
        <p:txBody>
          <a:bodyPr/>
          <a:lstStyle>
            <a:lvl1pPr marL="457200" indent="-45720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5013-A30F-4D43-A589-BD0B51277DAB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52B42-7644-49C3-9873-C7C86F95CD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9166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84906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234888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736D9-435A-4B28-9CA0-9209226BDB19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D1434-6510-4931-B6E3-DC9B1983C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4381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3008" y="1268761"/>
            <a:ext cx="4038600" cy="4248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1268761"/>
            <a:ext cx="4038600" cy="4248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3032B-3DED-4AE3-B674-00EB98BD5289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3A001-8FF5-4CAD-9454-61112A945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620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31640" y="1196752"/>
            <a:ext cx="36081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31640" y="1836514"/>
            <a:ext cx="3608140" cy="36087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87587" y="1196752"/>
            <a:ext cx="360955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87587" y="1836514"/>
            <a:ext cx="3609558" cy="36087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129C7-0CA8-41D3-9101-8B8F8B044C50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155A6-A5DE-441D-8163-2D0A3C2871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2973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1A8E5-C5AF-4BE8-98FB-9184E61A91DF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F3647-3E3B-48BB-8E8C-0185BB55C3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2968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7BF90-DF75-464E-BE06-34455A6FD546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AD788-2E22-4C34-8C9D-6CE8B57661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47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3008313" cy="7424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1268761"/>
            <a:ext cx="5111750" cy="41764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2060848"/>
            <a:ext cx="3008313" cy="335704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592D7-AA2B-486A-8515-6FF8469A2BBD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B04A6-6B03-4F90-8744-4BF42CC99D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1269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4725144"/>
            <a:ext cx="552293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1268759"/>
            <a:ext cx="5486400" cy="345881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63688" y="5301208"/>
            <a:ext cx="5486400" cy="2880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B976-2900-4D34-9932-F68396D5C51B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FE78F-CB93-4DBF-A434-2E3D6706B7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9827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71015-4151-4BBA-901D-30934F264EBE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1FC1E-A8F7-4F9B-92DD-28A845580B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2810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124745"/>
            <a:ext cx="2057400" cy="43924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24745"/>
            <a:ext cx="6019800" cy="43924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A2241-2D82-41BD-ABBB-C034DFD3895D}" type="datetimeFigureOut">
              <a:rPr lang="ru-RU"/>
              <a:pPr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B84F6-6AC9-43DC-923F-B654B2911F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410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B38C568E-C755-4530-AEAD-85E1EC319185}" type="datetimeFigureOut">
              <a:rPr lang="ru-RU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3DC3980E-BF38-4B23-AD29-F68D794A2DED}" type="slidenum">
              <a:rPr lang="ru-RU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  <p:pic>
        <p:nvPicPr>
          <p:cNvPr id="2056" name="Рисунок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6257925"/>
            <a:ext cx="17240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764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1690688" y="0"/>
            <a:ext cx="7058025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68313" y="1412875"/>
            <a:ext cx="822960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2E80E00D-7966-49A7-9D4D-3121C577A1E1}" type="datetimeFigureOut">
              <a:rPr lang="ru-RU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21.04.2013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F687C73F-D5FB-49E7-BEDD-EAFF69B94DB5}" type="slidenum">
              <a:rPr lang="ru-RU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  <p:pic>
        <p:nvPicPr>
          <p:cNvPr id="1031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Рисунок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6257925"/>
            <a:ext cx="17240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4388"/>
            <a:ext cx="9144000" cy="11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353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B5395"/>
          </a:solidFill>
          <a:latin typeface="+mj-lt"/>
          <a:ea typeface="+mj-ea"/>
          <a:cs typeface="+mj-cs"/>
        </a:defRPr>
      </a:lvl1pPr>
      <a:lvl2pPr algn="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rgbClr val="0B5395"/>
          </a:solidFill>
          <a:latin typeface="Calibri" pitchFamily="34" charset="0"/>
        </a:defRPr>
      </a:lvl2pPr>
      <a:lvl3pPr algn="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rgbClr val="0B5395"/>
          </a:solidFill>
          <a:latin typeface="Calibri" pitchFamily="34" charset="0"/>
        </a:defRPr>
      </a:lvl3pPr>
      <a:lvl4pPr algn="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rgbClr val="0B5395"/>
          </a:solidFill>
          <a:latin typeface="Calibri" pitchFamily="34" charset="0"/>
        </a:defRPr>
      </a:lvl4pPr>
      <a:lvl5pPr algn="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rgbClr val="0B5395"/>
          </a:solidFill>
          <a:latin typeface="Calibri" pitchFamily="34" charset="0"/>
        </a:defRPr>
      </a:lvl5pPr>
      <a:lvl6pPr marL="457200" algn="r" defTabSz="912813" rtl="0" fontAlgn="base">
        <a:spcBef>
          <a:spcPct val="0"/>
        </a:spcBef>
        <a:spcAft>
          <a:spcPct val="0"/>
        </a:spcAft>
        <a:defRPr sz="4400">
          <a:solidFill>
            <a:srgbClr val="0B5395"/>
          </a:solidFill>
          <a:latin typeface="Calibri" pitchFamily="34" charset="0"/>
        </a:defRPr>
      </a:lvl6pPr>
      <a:lvl7pPr marL="914400" algn="r" defTabSz="912813" rtl="0" fontAlgn="base">
        <a:spcBef>
          <a:spcPct val="0"/>
        </a:spcBef>
        <a:spcAft>
          <a:spcPct val="0"/>
        </a:spcAft>
        <a:defRPr sz="4400">
          <a:solidFill>
            <a:srgbClr val="0B5395"/>
          </a:solidFill>
          <a:latin typeface="Calibri" pitchFamily="34" charset="0"/>
        </a:defRPr>
      </a:lvl7pPr>
      <a:lvl8pPr marL="1371600" algn="r" defTabSz="912813" rtl="0" fontAlgn="base">
        <a:spcBef>
          <a:spcPct val="0"/>
        </a:spcBef>
        <a:spcAft>
          <a:spcPct val="0"/>
        </a:spcAft>
        <a:defRPr sz="4400">
          <a:solidFill>
            <a:srgbClr val="0B5395"/>
          </a:solidFill>
          <a:latin typeface="Calibri" pitchFamily="34" charset="0"/>
        </a:defRPr>
      </a:lvl8pPr>
      <a:lvl9pPr marL="1828800" algn="r" defTabSz="912813" rtl="0" fontAlgn="base">
        <a:spcBef>
          <a:spcPct val="0"/>
        </a:spcBef>
        <a:spcAft>
          <a:spcPct val="0"/>
        </a:spcAft>
        <a:defRPr sz="4400">
          <a:solidFill>
            <a:srgbClr val="0B5395"/>
          </a:solidFill>
          <a:latin typeface="Calibri" pitchFamily="34" charset="0"/>
        </a:defRPr>
      </a:lvl9pPr>
    </p:titleStyle>
    <p:bodyStyle>
      <a:lvl1pPr marL="455613" indent="-455613" algn="l" defTabSz="91281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916238" y="2420938"/>
            <a:ext cx="5040312" cy="1370012"/>
          </a:xfrm>
        </p:spPr>
        <p:txBody>
          <a:bodyPr rtlCol="0">
            <a:normAutofit fontScale="90000"/>
          </a:bodyPr>
          <a:lstStyle/>
          <a:p>
            <a:pPr defTabSz="914400" eaLnBrk="1" fontAlgn="auto" hangingPunct="1">
              <a:spcAft>
                <a:spcPts val="0"/>
              </a:spcAft>
              <a:defRPr/>
            </a:pPr>
            <a:r>
              <a:rPr lang="uk-UA" b="1" dirty="0" smtClean="0"/>
              <a:t>Якість життя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в регіонах України</a:t>
            </a:r>
            <a:endParaRPr lang="uk-UA" dirty="0"/>
          </a:p>
        </p:txBody>
      </p:sp>
      <p:sp>
        <p:nvSpPr>
          <p:cNvPr id="4099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651250" y="3948113"/>
            <a:ext cx="3384550" cy="695325"/>
          </a:xfrm>
        </p:spPr>
        <p:txBody>
          <a:bodyPr/>
          <a:lstStyle/>
          <a:p>
            <a:pPr eaLnBrk="1" hangingPunct="1"/>
            <a:r>
              <a:rPr lang="uk-UA" sz="2800" smtClean="0"/>
              <a:t>Посткризовий зріз</a:t>
            </a:r>
          </a:p>
        </p:txBody>
      </p:sp>
    </p:spTree>
    <p:extLst>
      <p:ext uri="{BB962C8B-B14F-4D97-AF65-F5344CB8AC3E}">
        <p14:creationId xmlns:p14="http://schemas.microsoft.com/office/powerpoint/2010/main" val="1197130622"/>
      </p:ext>
    </p:extLst>
  </p:cSld>
  <p:clrMapOvr>
    <a:masterClrMapping/>
  </p:clrMapOvr>
  <p:timing>
    <p:tnLst>
      <p:par>
        <p:cTn id="1" dur="0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4000" b="1" smtClean="0"/>
              <a:t>Що таке якість життя?</a:t>
            </a:r>
            <a:endParaRPr lang="ru-RU" sz="4000" b="1" smtClean="0"/>
          </a:p>
        </p:txBody>
      </p:sp>
      <p:sp>
        <p:nvSpPr>
          <p:cNvPr id="5123" name="Объект 2"/>
          <p:cNvSpPr>
            <a:spLocks noGrp="1"/>
          </p:cNvSpPr>
          <p:nvPr>
            <p:ph idx="1"/>
          </p:nvPr>
        </p:nvSpPr>
        <p:spPr>
          <a:xfrm>
            <a:off x="642938" y="1412875"/>
            <a:ext cx="8054975" cy="41656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uk-UA" sz="1600" b="1" smtClean="0"/>
              <a:t>Людей насамперед цікавлять речі, які безпосередньо впливають на їх життя</a:t>
            </a:r>
            <a:r>
              <a:rPr lang="uk-UA" sz="1600" smtClean="0"/>
              <a:t>: можливість знайти роботу або відкрити свій бізнес, скористатися послугами гарного лікаря, дихати чистим повітрям. </a:t>
            </a:r>
            <a:r>
              <a:rPr lang="uk-UA" sz="1600" b="1" smtClean="0"/>
              <a:t>Вони об’єднуються у поняття якості життя</a:t>
            </a:r>
          </a:p>
          <a:p>
            <a:pPr eaLnBrk="1" hangingPunct="1">
              <a:spcBef>
                <a:spcPts val="1200"/>
              </a:spcBef>
            </a:pPr>
            <a:r>
              <a:rPr lang="uk-UA" sz="1600" b="1" smtClean="0"/>
              <a:t>Забезпечення високої якості життя населення – основний критерій оцінки ефективності влади</a:t>
            </a:r>
            <a:r>
              <a:rPr lang="uk-UA" sz="1600" smtClean="0"/>
              <a:t>, який довгий час лишався неусвідомленим та ігнорувався</a:t>
            </a:r>
          </a:p>
          <a:p>
            <a:pPr eaLnBrk="1" hangingPunct="1">
              <a:spcBef>
                <a:spcPts val="1200"/>
              </a:spcBef>
            </a:pPr>
            <a:r>
              <a:rPr lang="uk-UA" sz="1600" b="1" smtClean="0"/>
              <a:t>Президент України визначив якість життя метою реформ</a:t>
            </a:r>
            <a:r>
              <a:rPr lang="uk-UA" sz="1600" smtClean="0"/>
              <a:t>. Для досягнення цієї мети необхідно перетворити концепцію якості життя на засіб державної політики, зробити її основою для визначення політичних пріоритетів, планування та оцінки їх досягнення</a:t>
            </a:r>
          </a:p>
          <a:p>
            <a:pPr eaLnBrk="1" hangingPunct="1">
              <a:spcBef>
                <a:spcPts val="1200"/>
              </a:spcBef>
            </a:pPr>
            <a:r>
              <a:rPr lang="uk-UA" sz="1600" b="1" smtClean="0"/>
              <a:t>Першим кроком до поліпшення якості життя є її оцінка</a:t>
            </a:r>
            <a:r>
              <a:rPr lang="uk-UA" sz="1600" smtClean="0"/>
              <a:t>. Не всі умови якості життя можна змінити засобами державної політики: географічне розташування, клімат, ландшафт, забезпеченість природними ресурсами. Для оцінки якості життя та формування державної політики з її поліпшення принципове значення мають ті складові якості життя, що можуть бути змінені політичними засобами</a:t>
            </a:r>
          </a:p>
          <a:p>
            <a:pPr eaLnBrk="1" hangingPunct="1">
              <a:spcBef>
                <a:spcPts val="1200"/>
              </a:spcBef>
            </a:pPr>
            <a:endParaRPr lang="uk-UA" sz="1600" smtClean="0"/>
          </a:p>
          <a:p>
            <a:pPr eaLnBrk="1" hangingPunct="1">
              <a:spcBef>
                <a:spcPts val="1200"/>
              </a:spcBef>
            </a:pPr>
            <a:endParaRPr lang="uk-UA" sz="1600" smtClean="0"/>
          </a:p>
        </p:txBody>
      </p:sp>
    </p:spTree>
    <p:extLst>
      <p:ext uri="{BB962C8B-B14F-4D97-AF65-F5344CB8AC3E}">
        <p14:creationId xmlns:p14="http://schemas.microsoft.com/office/powerpoint/2010/main" val="2158848664"/>
      </p:ext>
    </p:extLst>
  </p:cSld>
  <p:clrMapOvr>
    <a:masterClrMapping/>
  </p:clrMapOvr>
  <p:timing>
    <p:tnLst>
      <p:par>
        <p:cTn id="1" dur="0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4000" b="1" smtClean="0"/>
              <a:t>Якість життя в Україні</a:t>
            </a:r>
            <a:endParaRPr lang="ru-RU" sz="4000" b="1" smtClean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857250" y="1663700"/>
          <a:ext cx="7510464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5232"/>
                <a:gridCol w="3755232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Місце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Рейтинг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69</a:t>
                      </a:r>
                      <a:r>
                        <a:rPr lang="uk-UA" baseline="0" dirty="0" smtClean="0"/>
                        <a:t> місце з 169 країн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Рейтинг рівня людського розвитку 2010</a:t>
                      </a:r>
                      <a:r>
                        <a:rPr lang="uk-UA" baseline="0" dirty="0" smtClean="0"/>
                        <a:t> року ООН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69 місце з 192 країн разом з ПАР,</a:t>
                      </a:r>
                      <a:r>
                        <a:rPr lang="uk-UA" baseline="0" dirty="0" smtClean="0"/>
                        <a:t> Домініканською республікою, Мороко, Намібією, Ботсваною, Тринідад і Тобаго та Тунісом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Рейтинг якості життя 2011 року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International</a:t>
                      </a: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Living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69 місце з 110 країн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Рейтинг рівня добробуту</a:t>
                      </a:r>
                      <a:r>
                        <a:rPr lang="uk-UA" baseline="0" dirty="0" smtClean="0"/>
                        <a:t> 2010 року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Legatum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Institute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53</a:t>
                      </a:r>
                      <a:r>
                        <a:rPr lang="uk-UA" baseline="0" dirty="0" smtClean="0"/>
                        <a:t> місце з 63 країн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Рейтинг якості життя 2009 року МЦПД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730765"/>
      </p:ext>
    </p:extLst>
  </p:cSld>
  <p:clrMapOvr>
    <a:masterClrMapping/>
  </p:clrMapOvr>
  <p:timing>
    <p:tnLst>
      <p:par>
        <p:cTn id="1" dur="0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b="1" smtClean="0"/>
              <a:t>Складові якості життя</a:t>
            </a:r>
            <a:endParaRPr lang="ru-RU" b="1" smtClean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908175" y="1052513"/>
            <a:ext cx="7056438" cy="576262"/>
          </a:xfrm>
          <a:prstGeom prst="rect">
            <a:avLst/>
          </a:prstGeom>
        </p:spPr>
        <p:txBody>
          <a:bodyPr anchor="ctr"/>
          <a:lstStyle/>
          <a:p>
            <a:pPr algn="r" defTabSz="912813">
              <a:spcBef>
                <a:spcPct val="0"/>
              </a:spcBef>
              <a:defRPr/>
            </a:pPr>
            <a:r>
              <a:rPr lang="uk-UA" sz="3200" i="1" dirty="0">
                <a:solidFill>
                  <a:srgbClr val="0F6FC6">
                    <a:lumMod val="75000"/>
                  </a:srgbClr>
                </a:solidFill>
              </a:rPr>
              <a:t>на регіональному рівні</a:t>
            </a:r>
            <a:endParaRPr lang="ru-RU" sz="3200" i="1" dirty="0">
              <a:solidFill>
                <a:srgbClr val="0F6FC6">
                  <a:lumMod val="75000"/>
                </a:srgb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6678" y="2437322"/>
            <a:ext cx="2232248" cy="2849066"/>
          </a:xfrm>
          <a:prstGeom prst="roundRect">
            <a:avLst/>
          </a:prstGeom>
          <a:solidFill>
            <a:schemeClr val="accent1">
              <a:lumMod val="60000"/>
              <a:lumOff val="40000"/>
              <a:alpha val="77000"/>
            </a:schemeClr>
          </a:solidFill>
          <a:ln w="12700"/>
          <a:scene3d>
            <a:camera prst="orthographicFront"/>
            <a:lightRig rig="threePt" dir="t"/>
          </a:scene3d>
          <a:sp3d prstMaterial="dkEdge"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indent="180975" defTabSz="912813">
              <a:buFont typeface="Wingdings" pitchFamily="2" charset="2"/>
              <a:buChar char="§"/>
              <a:defRPr/>
            </a:pPr>
            <a:r>
              <a:rPr lang="uk-UA" sz="1600" b="1" dirty="0">
                <a:solidFill>
                  <a:prstClr val="black"/>
                </a:solidFill>
              </a:rPr>
              <a:t>Економічний розвиток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dirty="0">
                <a:solidFill>
                  <a:prstClr val="black"/>
                </a:solidFill>
              </a:rPr>
              <a:t> </a:t>
            </a:r>
            <a:r>
              <a:rPr lang="uk-UA" sz="1600" i="1" dirty="0">
                <a:solidFill>
                  <a:prstClr val="black"/>
                </a:solidFill>
              </a:rPr>
              <a:t>доходи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 зайнятість</a:t>
            </a:r>
          </a:p>
          <a:p>
            <a:pPr indent="180975" defTabSz="912813">
              <a:buFont typeface="Wingdings" pitchFamily="2" charset="2"/>
              <a:buChar char="§"/>
              <a:defRPr/>
            </a:pPr>
            <a:r>
              <a:rPr lang="uk-UA" sz="1600" b="1" dirty="0">
                <a:solidFill>
                  <a:prstClr val="black"/>
                </a:solidFill>
              </a:rPr>
              <a:t>Інноваційний потенціал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42910" y="2022993"/>
            <a:ext cx="1944216" cy="576064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3000"/>
            </a:schemeClr>
          </a:solidFill>
          <a:ln w="12700"/>
          <a:scene3d>
            <a:camera prst="orthographicFront"/>
            <a:lightRig rig="threePt" dir="t"/>
          </a:scene3d>
          <a:sp3d prstMaterial="dkEdge"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2813">
              <a:defRPr/>
            </a:pPr>
            <a:r>
              <a:rPr lang="uk-UA" b="1" dirty="0">
                <a:solidFill>
                  <a:prstClr val="black"/>
                </a:solidFill>
              </a:rPr>
              <a:t>Добробут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28992" y="2437322"/>
            <a:ext cx="2232248" cy="2849066"/>
          </a:xfrm>
          <a:prstGeom prst="roundRect">
            <a:avLst/>
          </a:prstGeom>
          <a:solidFill>
            <a:schemeClr val="accent1">
              <a:lumMod val="60000"/>
              <a:lumOff val="40000"/>
              <a:alpha val="77000"/>
            </a:schemeClr>
          </a:solidFill>
          <a:ln w="12700"/>
          <a:scene3d>
            <a:camera prst="orthographicFront"/>
            <a:lightRig rig="threePt" dir="t"/>
          </a:scene3d>
          <a:sp3d prstMaterial="dkEdge"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indent="180975" defTabSz="912813">
              <a:buFont typeface="Wingdings" pitchFamily="2" charset="2"/>
              <a:buChar char="§"/>
              <a:defRPr/>
            </a:pPr>
            <a:r>
              <a:rPr lang="uk-UA" sz="1600" b="1" dirty="0">
                <a:solidFill>
                  <a:prstClr val="black"/>
                </a:solidFill>
              </a:rPr>
              <a:t>Освіта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охоплення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якість</a:t>
            </a:r>
          </a:p>
          <a:p>
            <a:pPr marL="0" lvl="1" indent="180975" defTabSz="912813">
              <a:buFont typeface="Wingdings" pitchFamily="2" charset="2"/>
              <a:buChar char="§"/>
              <a:defRPr/>
            </a:pPr>
            <a:r>
              <a:rPr lang="uk-UA" sz="1600" b="1" dirty="0">
                <a:solidFill>
                  <a:prstClr val="black"/>
                </a:solidFill>
              </a:rPr>
              <a:t>Охорона здоров’я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стан здоров’я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захворюваність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забезпеченість кадрами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спосіб життя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357554" y="2014539"/>
            <a:ext cx="1944216" cy="576064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3000"/>
            </a:schemeClr>
          </a:solidFill>
          <a:ln w="12700"/>
          <a:scene3d>
            <a:camera prst="orthographicFront"/>
            <a:lightRig rig="threePt" dir="t"/>
          </a:scene3d>
          <a:sp3d prstMaterial="dkEdge"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2813">
              <a:lnSpc>
                <a:spcPts val="1600"/>
              </a:lnSpc>
              <a:defRPr/>
            </a:pPr>
            <a:r>
              <a:rPr lang="uk-UA" b="1" dirty="0">
                <a:solidFill>
                  <a:prstClr val="black"/>
                </a:solidFill>
              </a:rPr>
              <a:t>Державні послуги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197404" y="2437322"/>
            <a:ext cx="2232248" cy="2849066"/>
          </a:xfrm>
          <a:prstGeom prst="roundRect">
            <a:avLst/>
          </a:prstGeom>
          <a:solidFill>
            <a:schemeClr val="accent1">
              <a:lumMod val="60000"/>
              <a:lumOff val="40000"/>
              <a:alpha val="77000"/>
            </a:schemeClr>
          </a:solidFill>
          <a:ln w="12700"/>
          <a:scene3d>
            <a:camera prst="orthographicFront"/>
            <a:lightRig rig="threePt" dir="t"/>
          </a:scene3d>
          <a:sp3d prstMaterial="dkEdge"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indent="180975" defTabSz="912813">
              <a:buFont typeface="Wingdings" pitchFamily="2" charset="2"/>
              <a:buChar char="§"/>
              <a:defRPr/>
            </a:pPr>
            <a:r>
              <a:rPr lang="uk-UA" sz="1600" b="1" dirty="0">
                <a:solidFill>
                  <a:prstClr val="black"/>
                </a:solidFill>
              </a:rPr>
              <a:t>Суспільство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громадська безпека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суспільна нерівність</a:t>
            </a:r>
          </a:p>
          <a:p>
            <a:pPr marL="0" lvl="1" indent="180975" defTabSz="912813">
              <a:buFont typeface="Wingdings" pitchFamily="2" charset="2"/>
              <a:buChar char="§"/>
              <a:defRPr/>
            </a:pPr>
            <a:r>
              <a:rPr lang="uk-UA" sz="1600" b="1" dirty="0">
                <a:solidFill>
                  <a:prstClr val="black"/>
                </a:solidFill>
              </a:rPr>
              <a:t>Довкілля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викиди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якість повітря</a:t>
            </a:r>
          </a:p>
          <a:p>
            <a:pPr marL="85725" lvl="1" indent="95250" defTabSz="912813">
              <a:buFont typeface="Calibri" pitchFamily="34" charset="0"/>
              <a:buChar char="-"/>
              <a:defRPr/>
            </a:pPr>
            <a:r>
              <a:rPr lang="uk-UA" sz="1600" i="1" dirty="0">
                <a:solidFill>
                  <a:prstClr val="black"/>
                </a:solidFill>
              </a:rPr>
              <a:t>якість води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100773" y="1986155"/>
            <a:ext cx="1944216" cy="576064"/>
          </a:xfrm>
          <a:prstGeom prst="roundRect">
            <a:avLst/>
          </a:prstGeom>
          <a:solidFill>
            <a:schemeClr val="accent1">
              <a:lumMod val="60000"/>
              <a:lumOff val="40000"/>
              <a:alpha val="93000"/>
            </a:schemeClr>
          </a:solidFill>
          <a:ln w="12700"/>
          <a:scene3d>
            <a:camera prst="orthographicFront"/>
            <a:lightRig rig="threePt" dir="t"/>
          </a:scene3d>
          <a:sp3d prstMaterial="dkEdge"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2813">
              <a:lnSpc>
                <a:spcPts val="1600"/>
              </a:lnSpc>
              <a:defRPr/>
            </a:pPr>
            <a:r>
              <a:rPr lang="uk-UA" b="1" dirty="0">
                <a:solidFill>
                  <a:prstClr val="black"/>
                </a:solidFill>
              </a:rPr>
              <a:t>Середовище для життя</a:t>
            </a:r>
            <a:endParaRPr lang="ru-RU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463423"/>
      </p:ext>
    </p:extLst>
  </p:cSld>
  <p:clrMapOvr>
    <a:masterClrMapping/>
  </p:clrMapOvr>
  <p:timing>
    <p:tnLst>
      <p:par>
        <p:cTn id="1" dur="0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uk-UA" sz="4000" b="1" smtClean="0"/>
              <a:t>Показники добробуту</a:t>
            </a:r>
            <a:endParaRPr lang="ru-RU" sz="4000" b="1" smtClean="0"/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/>
        </p:nvGraphicFramePr>
        <p:xfrm>
          <a:off x="642910" y="1176864"/>
          <a:ext cx="7848875" cy="4681028"/>
        </p:xfrm>
        <a:graphic>
          <a:graphicData uri="http://schemas.openxmlformats.org/drawingml/2006/table">
            <a:tbl>
              <a:tblPr firstRow="1" firstCol="1" lastCol="1">
                <a:tableStyleId>{3C2FFA5D-87B4-456A-9821-1D502468CF0F}</a:tableStyleId>
              </a:tblPr>
              <a:tblGrid>
                <a:gridCol w="1043939"/>
                <a:gridCol w="850617"/>
                <a:gridCol w="850617"/>
                <a:gridCol w="850617"/>
                <a:gridCol w="850617"/>
                <a:gridCol w="850617"/>
                <a:gridCol w="850617"/>
                <a:gridCol w="850617"/>
                <a:gridCol w="850617"/>
              </a:tblGrid>
              <a:tr h="708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kern="1200" dirty="0"/>
                        <a:t>Регіони </a:t>
                      </a:r>
                      <a:endParaRPr lang="uk-UA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50" marR="35150" marT="75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kern="1200" dirty="0" smtClean="0"/>
                        <a:t>ВВП на особу</a:t>
                      </a:r>
                      <a:endParaRPr lang="uk-UA" sz="800" b="0" dirty="0" smtClean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i="1" kern="1200" dirty="0" smtClean="0"/>
                        <a:t>(</a:t>
                      </a:r>
                      <a:r>
                        <a:rPr lang="uk-UA" sz="800" b="0" i="1" kern="1200" dirty="0"/>
                        <a:t>грн.) </a:t>
                      </a:r>
                      <a:endParaRPr lang="uk-UA" sz="800" b="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50" marR="35150" marT="75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kern="1200" dirty="0"/>
                        <a:t>Рівень безробіття</a:t>
                      </a:r>
                      <a:endParaRPr lang="uk-UA" sz="800" b="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i="1" kern="1200" dirty="0"/>
                        <a:t>(% населення) </a:t>
                      </a:r>
                      <a:endParaRPr lang="uk-UA" sz="800" b="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50" marR="35150" marT="75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kern="1200" dirty="0"/>
                        <a:t>Рівень економічної активності</a:t>
                      </a:r>
                      <a:endParaRPr lang="uk-UA" sz="800" b="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i="1" kern="1200" dirty="0"/>
                        <a:t>(% населення) </a:t>
                      </a:r>
                      <a:endParaRPr lang="uk-UA" sz="800" b="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50" marR="35150" marT="75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kern="1200" dirty="0"/>
                        <a:t>Індекс енергетичної ефективності </a:t>
                      </a:r>
                      <a:endParaRPr lang="uk-UA" sz="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50" marR="35150" marT="75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kern="1200" dirty="0"/>
                        <a:t>Приватні витрати на дослідження</a:t>
                      </a:r>
                      <a:endParaRPr lang="uk-UA" sz="800" b="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i="1" kern="1200" dirty="0"/>
                        <a:t>(% ВВП) </a:t>
                      </a:r>
                      <a:endParaRPr lang="uk-UA" sz="800" b="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50" marR="35150" marT="75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kern="1200" dirty="0"/>
                        <a:t>Користувачі Інтернет</a:t>
                      </a:r>
                      <a:endParaRPr lang="uk-UA" sz="800" b="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i="1" kern="1200" dirty="0"/>
                        <a:t>(на </a:t>
                      </a:r>
                      <a:r>
                        <a:rPr lang="uk-UA" sz="800" b="0" i="1" kern="1200" dirty="0" smtClean="0"/>
                        <a:t>тис</a:t>
                      </a:r>
                      <a:r>
                        <a:rPr lang="uk-UA" sz="800" b="0" i="1" kern="1200" dirty="0"/>
                        <a:t>. населення) </a:t>
                      </a:r>
                      <a:endParaRPr lang="uk-UA" sz="800" b="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50" marR="35150" marT="75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kern="1200" dirty="0"/>
                        <a:t>Особи з науковими ступенями</a:t>
                      </a:r>
                      <a:endParaRPr lang="uk-UA" sz="800" b="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b="0" i="1" kern="1200" dirty="0"/>
                        <a:t>(на </a:t>
                      </a:r>
                      <a:r>
                        <a:rPr lang="uk-UA" sz="800" b="0" i="1" kern="1200" dirty="0" smtClean="0"/>
                        <a:t>тис</a:t>
                      </a:r>
                      <a:r>
                        <a:rPr lang="uk-UA" sz="800" b="0" i="1" kern="1200" dirty="0"/>
                        <a:t>. населення) </a:t>
                      </a:r>
                      <a:endParaRPr lang="uk-UA" sz="800" b="0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50" marR="35150" marT="753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kern="1200"/>
                        <a:t>Середній бал </a:t>
                      </a:r>
                      <a:endParaRPr lang="uk-UA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150" marR="35150" marT="7532" marB="0" anchor="ctr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Київ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4,6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Харківська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4,1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Одеська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3,7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Севастополь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3,6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Полтавська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3,6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Запорізька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3,6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Миколаївська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3,6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Дніпропетровська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3,4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Донецька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3,4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АР Крим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3,3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Львівська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3,1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Сумська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3,1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Закарпатська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3,0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Кіровоградська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3,0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Київська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2,9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Луганська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2,9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Чернівецька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2,7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Рівненська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2,7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Хмельницька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2,7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Житомирська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2,7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Чернігівська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2,7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Херсонська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2,6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Тернопільська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2,4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Вінницька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2,4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>
                          <a:latin typeface="+mn-lt"/>
                        </a:rPr>
                        <a:t>Волинська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2,4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 dirty="0">
                          <a:latin typeface="+mn-lt"/>
                        </a:rPr>
                        <a:t>Черкаська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>
                          <a:latin typeface="+mn-lt"/>
                        </a:rPr>
                        <a:t>2,4</a:t>
                      </a:r>
                    </a:p>
                  </a:txBody>
                  <a:tcPr marL="9525" marR="9525" marT="9525" marB="0" anchor="b"/>
                </a:tc>
              </a:tr>
              <a:tr h="147128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b="1" i="0" u="none" strike="noStrike" dirty="0">
                          <a:latin typeface="+mn-lt"/>
                        </a:rPr>
                        <a:t>Івано-Франківська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 dirty="0"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1" i="0" u="none" strike="noStrike" dirty="0">
                          <a:latin typeface="+mn-lt"/>
                        </a:rPr>
                        <a:t>2,3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230703"/>
      </p:ext>
    </p:extLst>
  </p:cSld>
  <p:clrMapOvr>
    <a:masterClrMapping/>
  </p:clrMapOvr>
  <p:timing>
    <p:tnLst>
      <p:par>
        <p:cTn id="1" dur="0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563</Words>
  <Application>Microsoft Office PowerPoint</Application>
  <PresentationFormat>Экран (4:3)</PresentationFormat>
  <Paragraphs>301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Тема Office</vt:lpstr>
      <vt:lpstr>Специальное оформление</vt:lpstr>
      <vt:lpstr>1_Тема Office</vt:lpstr>
      <vt:lpstr>Якість життя  в регіонах України</vt:lpstr>
      <vt:lpstr>Що таке якість життя?</vt:lpstr>
      <vt:lpstr>Якість життя в Україні</vt:lpstr>
      <vt:lpstr>Складові якості життя</vt:lpstr>
      <vt:lpstr>Показники добробуту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Якість життя  в регіонах України</dc:title>
  <cp:lastModifiedBy>Светлана В.</cp:lastModifiedBy>
  <cp:revision>1</cp:revision>
  <dcterms:modified xsi:type="dcterms:W3CDTF">2013-04-21T03:59:58Z</dcterms:modified>
</cp:coreProperties>
</file>