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3C36-F5DD-46CE-8256-0CB847AADDF9}" type="datetimeFigureOut">
              <a:rPr lang="ru-RU" smtClean="0"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7790-F673-4112-9505-945DDEE595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3C36-F5DD-46CE-8256-0CB847AADDF9}" type="datetimeFigureOut">
              <a:rPr lang="ru-RU" smtClean="0"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7790-F673-4112-9505-945DDEE595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3C36-F5DD-46CE-8256-0CB847AADDF9}" type="datetimeFigureOut">
              <a:rPr lang="ru-RU" smtClean="0"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7790-F673-4112-9505-945DDEE595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3C36-F5DD-46CE-8256-0CB847AADDF9}" type="datetimeFigureOut">
              <a:rPr lang="ru-RU" smtClean="0"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7790-F673-4112-9505-945DDEE595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3C36-F5DD-46CE-8256-0CB847AADDF9}" type="datetimeFigureOut">
              <a:rPr lang="ru-RU" smtClean="0"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7790-F673-4112-9505-945DDEE595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3C36-F5DD-46CE-8256-0CB847AADDF9}" type="datetimeFigureOut">
              <a:rPr lang="ru-RU" smtClean="0"/>
              <a:t>25.08.2011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7790-F673-4112-9505-945DDEE595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3C36-F5DD-46CE-8256-0CB847AADDF9}" type="datetimeFigureOut">
              <a:rPr lang="ru-RU" smtClean="0"/>
              <a:t>25.08.2011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7790-F673-4112-9505-945DDEE595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3C36-F5DD-46CE-8256-0CB847AADDF9}" type="datetimeFigureOut">
              <a:rPr lang="ru-RU" smtClean="0"/>
              <a:t>25.08.2011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7790-F673-4112-9505-945DDEE595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3C36-F5DD-46CE-8256-0CB847AADDF9}" type="datetimeFigureOut">
              <a:rPr lang="ru-RU" smtClean="0"/>
              <a:t>25.08.2011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7790-F673-4112-9505-945DDEE595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3C36-F5DD-46CE-8256-0CB847AADDF9}" type="datetimeFigureOut">
              <a:rPr lang="ru-RU" smtClean="0"/>
              <a:t>25.08.2011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7790-F673-4112-9505-945DDEE595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3C36-F5DD-46CE-8256-0CB847AADDF9}" type="datetimeFigureOut">
              <a:rPr lang="ru-RU" smtClean="0"/>
              <a:t>25.08.2011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7790-F673-4112-9505-945DDEE595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43C36-F5DD-46CE-8256-0CB847AADDF9}" type="datetimeFigureOut">
              <a:rPr lang="ru-RU" smtClean="0"/>
              <a:t>25.08.2011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87790-F673-4112-9505-945DDEE595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www.photoukraine.com/i/articles/Oxrana%20Okruzhaiuschei%20Sredy%20Photos/00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hotoukraine.com/i/articles/Oxrana%20Okruzhaiuschei%20Sredy%20Photos/005.jpg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www.photoukraine.com/i/articles/Oxrana%20Okruzhaiuschei%20Sredy%20Photos/004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wmf"/><Relationship Id="rId7" Type="http://schemas.openxmlformats.org/officeDocument/2006/relationships/image" Target="../media/image30.png"/><Relationship Id="rId12" Type="http://schemas.openxmlformats.org/officeDocument/2006/relationships/image" Target="../media/image35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gif"/><Relationship Id="rId5" Type="http://schemas.openxmlformats.org/officeDocument/2006/relationships/image" Target="../media/image28.wmf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funlog.ru/tools/img.php?url=http://img.funlog.ru/2007/12/morskie-katastrofy_3708_s__11.jpg&amp;title=%CC%EE%F0%F1%EA%E8%E5%20%EA%E0%F2%E0%F1%F2%F0%EE%F4%FB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WordArt 4"/>
          <p:cNvSpPr>
            <a:spLocks noChangeArrowheads="1" noChangeShapeType="1" noTextEdit="1"/>
          </p:cNvSpPr>
          <p:nvPr/>
        </p:nvSpPr>
        <p:spPr bwMode="auto">
          <a:xfrm>
            <a:off x="3779838" y="404813"/>
            <a:ext cx="4752975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Химия</a:t>
            </a:r>
          </a:p>
        </p:txBody>
      </p:sp>
      <p:sp>
        <p:nvSpPr>
          <p:cNvPr id="48135" name="WordArt 7"/>
          <p:cNvSpPr>
            <a:spLocks noChangeArrowheads="1" noChangeShapeType="1" noTextEdit="1"/>
          </p:cNvSpPr>
          <p:nvPr/>
        </p:nvSpPr>
        <p:spPr bwMode="auto">
          <a:xfrm>
            <a:off x="900113" y="2276475"/>
            <a:ext cx="4319587" cy="244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Разрушающая</a:t>
            </a:r>
          </a:p>
        </p:txBody>
      </p:sp>
      <p:sp>
        <p:nvSpPr>
          <p:cNvPr id="48136" name="WordArt 8"/>
          <p:cNvSpPr>
            <a:spLocks noChangeArrowheads="1" noChangeShapeType="1" noTextEdit="1"/>
          </p:cNvSpPr>
          <p:nvPr/>
        </p:nvSpPr>
        <p:spPr bwMode="auto">
          <a:xfrm>
            <a:off x="3779838" y="4581525"/>
            <a:ext cx="4679950" cy="17287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Созидающая</a:t>
            </a:r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H="1">
            <a:off x="2771775" y="1773238"/>
            <a:ext cx="1512888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5651500" y="1773238"/>
            <a:ext cx="1441450" cy="2735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40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1188" y="3068638"/>
            <a:ext cx="3240087" cy="1584325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41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51275" y="4508500"/>
            <a:ext cx="4608513" cy="187166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5" grpId="0" animBg="1"/>
      <p:bldP spid="48136" grpId="0" animBg="1"/>
      <p:bldP spid="48137" grpId="0" animBg="1"/>
      <p:bldP spid="481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эколо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989138"/>
            <a:ext cx="76327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116013" y="260350"/>
            <a:ext cx="71723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i="1"/>
              <a:t>Магнитогорск. </a:t>
            </a:r>
          </a:p>
          <a:p>
            <a:pPr algn="ctr"/>
            <a:r>
              <a:rPr lang="ru-RU" sz="2400" b="1" i="1"/>
              <a:t>Любители зимней рыбалки на реке Урал, </a:t>
            </a:r>
          </a:p>
          <a:p>
            <a:pPr algn="ctr"/>
            <a:r>
              <a:rPr lang="ru-RU" sz="2400" b="1" i="1"/>
              <a:t>на заднем плане </a:t>
            </a:r>
          </a:p>
          <a:p>
            <a:pPr algn="ctr"/>
            <a:r>
              <a:rPr lang="ru-RU" sz="2400" b="1" i="1">
                <a:solidFill>
                  <a:srgbClr val="FF0000"/>
                </a:solidFill>
              </a:rPr>
              <a:t>сталелитейный завод.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эколо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41438"/>
            <a:ext cx="792003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485900" y="250825"/>
            <a:ext cx="624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3200" b="1" i="1">
                <a:solidFill>
                  <a:srgbClr val="FF0000"/>
                </a:solidFill>
              </a:rPr>
              <a:t>Баку</a:t>
            </a:r>
            <a:endParaRPr lang="ru-RU" sz="3200" b="1" i="1"/>
          </a:p>
          <a:p>
            <a:pPr algn="ctr"/>
            <a:r>
              <a:rPr lang="ru-RU" sz="3200" b="1" i="1"/>
              <a:t>Последствия добычи нефти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эколо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765175"/>
            <a:ext cx="5761038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643438" y="404813"/>
            <a:ext cx="411956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600" b="1" i="1">
                <a:solidFill>
                  <a:srgbClr val="FF0000"/>
                </a:solidFill>
              </a:rPr>
              <a:t>Новокузнецк.</a:t>
            </a:r>
            <a:r>
              <a:rPr lang="ru-RU" sz="3600" b="1" i="1"/>
              <a:t> Впечатляющие облака </a:t>
            </a:r>
            <a:r>
              <a:rPr lang="ru-RU" sz="3600" b="1" i="1">
                <a:solidFill>
                  <a:schemeClr val="accent2"/>
                </a:solidFill>
              </a:rPr>
              <a:t>смога</a:t>
            </a:r>
            <a:r>
              <a:rPr lang="ru-RU" sz="3600" b="1" i="1"/>
              <a:t> над городом.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827088" y="115888"/>
            <a:ext cx="7632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Экологическая катастрофа</a:t>
            </a:r>
            <a:r>
              <a:rPr lang="ru-RU" sz="3600" b="1"/>
              <a:t> во</a:t>
            </a:r>
          </a:p>
          <a:p>
            <a:pPr algn="ctr"/>
            <a:r>
              <a:rPr lang="ru-RU" sz="3600" b="1"/>
              <a:t>Львовской область</a:t>
            </a:r>
            <a:r>
              <a:rPr lang="ru-RU" sz="3600"/>
              <a:t> </a:t>
            </a:r>
          </a:p>
        </p:txBody>
      </p:sp>
      <p:pic>
        <p:nvPicPr>
          <p:cNvPr id="41989" name="Picture 5" descr="839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12875"/>
            <a:ext cx="3527425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756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916113"/>
            <a:ext cx="29972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 descr="756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3789363"/>
            <a:ext cx="367347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759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3960813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759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333375"/>
            <a:ext cx="30416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758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2781300"/>
            <a:ext cx="338296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 descr="758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3789363"/>
            <a:ext cx="345598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9" descr="7587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4652963"/>
            <a:ext cx="2881312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0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3887788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23850" y="2997200"/>
            <a:ext cx="4178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b="1" u="sng"/>
              <a:t>Загрязнение</a:t>
            </a:r>
            <a:r>
              <a:rPr lang="ru-RU" b="1"/>
              <a:t> рек и водоёмов </a:t>
            </a:r>
          </a:p>
          <a:p>
            <a:pPr algn="ctr"/>
            <a:r>
              <a:rPr lang="ru-RU" b="1">
                <a:solidFill>
                  <a:srgbClr val="FF0000"/>
                </a:solidFill>
              </a:rPr>
              <a:t>сокращает</a:t>
            </a:r>
            <a:r>
              <a:rPr lang="ru-RU" b="1"/>
              <a:t> запасы питьевой воды.</a:t>
            </a:r>
          </a:p>
        </p:txBody>
      </p:sp>
      <p:pic>
        <p:nvPicPr>
          <p:cNvPr id="45062" name="Picture 6" descr="00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1773238"/>
            <a:ext cx="3887787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4643438" y="333375"/>
            <a:ext cx="35782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Приднепровье – один из </a:t>
            </a:r>
          </a:p>
          <a:p>
            <a:pPr algn="ctr"/>
            <a:r>
              <a:rPr lang="ru-RU" b="1">
                <a:solidFill>
                  <a:srgbClr val="FF0000"/>
                </a:solidFill>
              </a:rPr>
              <a:t>перегруженных </a:t>
            </a:r>
          </a:p>
          <a:p>
            <a:pPr algn="ctr"/>
            <a:r>
              <a:rPr lang="ru-RU" b="1"/>
              <a:t>производственных регионов.</a:t>
            </a:r>
          </a:p>
        </p:txBody>
      </p:sp>
      <p:pic>
        <p:nvPicPr>
          <p:cNvPr id="45064" name="Picture 8" descr="00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3789363"/>
            <a:ext cx="18589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4140200" y="5013325"/>
            <a:ext cx="32162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Кураховская ГРЭС </a:t>
            </a:r>
          </a:p>
          <a:p>
            <a:pPr algn="ctr"/>
            <a:r>
              <a:rPr lang="ru-RU" b="1"/>
              <a:t>снабжает </a:t>
            </a:r>
          </a:p>
          <a:p>
            <a:pPr algn="ctr"/>
            <a:r>
              <a:rPr lang="ru-RU" b="1"/>
              <a:t>электроэнергией Донбасс.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3" grpId="0"/>
      <p:bldP spid="450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395288" y="1268413"/>
            <a:ext cx="8353425" cy="446563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Созидающая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 rot="-551421">
            <a:off x="2916238" y="2276475"/>
            <a:ext cx="1154112" cy="4778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48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Химия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 rot="-139982">
            <a:off x="2916238" y="476250"/>
            <a:ext cx="1081087" cy="53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мисс</a:t>
            </a: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2339975" y="5516563"/>
            <a:ext cx="287338" cy="288925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2700338" y="5876925"/>
            <a:ext cx="287337" cy="288925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5651500" y="5805488"/>
            <a:ext cx="287338" cy="288925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4067175" y="6021388"/>
            <a:ext cx="287338" cy="288925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4643438" y="6165850"/>
            <a:ext cx="287337" cy="288925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3348038" y="5876925"/>
            <a:ext cx="287337" cy="288925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5076825" y="6021388"/>
            <a:ext cx="287338" cy="288925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6084888" y="4868863"/>
            <a:ext cx="287337" cy="288925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5940425" y="5300663"/>
            <a:ext cx="287338" cy="288925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3492500" y="3573463"/>
            <a:ext cx="287338" cy="288925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3203575" y="3644900"/>
            <a:ext cx="287338" cy="288925"/>
          </a:xfrm>
          <a:prstGeom prst="star4">
            <a:avLst>
              <a:gd name="adj" fmla="val 911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3203575" y="908050"/>
            <a:ext cx="287338" cy="288925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3779838" y="3500438"/>
            <a:ext cx="287337" cy="288925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98" name="Picture 26" descr="AN0350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7762">
            <a:off x="6011863" y="1196975"/>
            <a:ext cx="1547812" cy="1536700"/>
          </a:xfrm>
          <a:prstGeom prst="rect">
            <a:avLst/>
          </a:prstGeom>
          <a:noFill/>
        </p:spPr>
      </p:pic>
      <p:pic>
        <p:nvPicPr>
          <p:cNvPr id="3100" name="Picture 28" descr="CAK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15947">
            <a:off x="7558088" y="1916113"/>
            <a:ext cx="1585912" cy="2882900"/>
          </a:xfrm>
          <a:prstGeom prst="rect">
            <a:avLst/>
          </a:prstGeom>
          <a:noFill/>
        </p:spPr>
      </p:pic>
      <p:pic>
        <p:nvPicPr>
          <p:cNvPr id="3103" name="Picture 31" descr="SO00289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4005263"/>
            <a:ext cx="1722437" cy="2674937"/>
          </a:xfrm>
          <a:prstGeom prst="rect">
            <a:avLst/>
          </a:prstGeom>
          <a:noFill/>
        </p:spPr>
      </p:pic>
      <p:pic>
        <p:nvPicPr>
          <p:cNvPr id="3105" name="Picture 33" descr="xxxURZ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2997200"/>
            <a:ext cx="806450" cy="1727200"/>
          </a:xfrm>
          <a:prstGeom prst="rect">
            <a:avLst/>
          </a:prstGeom>
          <a:noFill/>
        </p:spPr>
      </p:pic>
      <p:pic>
        <p:nvPicPr>
          <p:cNvPr id="3106" name="Picture 34" descr="Ослик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300663"/>
            <a:ext cx="2411413" cy="1951037"/>
          </a:xfrm>
          <a:prstGeom prst="rect">
            <a:avLst/>
          </a:prstGeom>
          <a:noFill/>
        </p:spPr>
      </p:pic>
      <p:pic>
        <p:nvPicPr>
          <p:cNvPr id="3108" name="Picture 36" descr="Тигра_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620713"/>
            <a:ext cx="1693862" cy="2232025"/>
          </a:xfrm>
          <a:prstGeom prst="rect">
            <a:avLst/>
          </a:prstGeom>
          <a:noFill/>
        </p:spPr>
      </p:pic>
      <p:pic>
        <p:nvPicPr>
          <p:cNvPr id="3109" name="Picture 37" descr="FD00419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189410">
            <a:off x="5241131" y="5784057"/>
            <a:ext cx="1316037" cy="1358900"/>
          </a:xfrm>
          <a:prstGeom prst="rect">
            <a:avLst/>
          </a:prstGeom>
          <a:noFill/>
        </p:spPr>
      </p:pic>
      <p:pic>
        <p:nvPicPr>
          <p:cNvPr id="3110" name="Picture 38" descr="Пух_карзин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8313" y="3068638"/>
            <a:ext cx="1558925" cy="2035175"/>
          </a:xfrm>
          <a:prstGeom prst="rect">
            <a:avLst/>
          </a:prstGeom>
          <a:noFill/>
        </p:spPr>
      </p:pic>
      <p:pic>
        <p:nvPicPr>
          <p:cNvPr id="3111" name="Picture 39" descr="AG00130_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5875" y="1916113"/>
            <a:ext cx="504825" cy="434975"/>
          </a:xfrm>
          <a:prstGeom prst="rect">
            <a:avLst/>
          </a:prstGeom>
          <a:noFill/>
        </p:spPr>
      </p:pic>
      <p:pic>
        <p:nvPicPr>
          <p:cNvPr id="3114" name="Picture 42" descr="AN02122_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40650" y="5084763"/>
            <a:ext cx="1230313" cy="1231900"/>
          </a:xfrm>
          <a:prstGeom prst="rect">
            <a:avLst/>
          </a:prstGeom>
          <a:noFill/>
        </p:spPr>
      </p:pic>
      <p:pic>
        <p:nvPicPr>
          <p:cNvPr id="3117" name="Picture 45" descr="AG00130_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850" y="404813"/>
            <a:ext cx="504825" cy="434975"/>
          </a:xfrm>
          <a:prstGeom prst="rect">
            <a:avLst/>
          </a:prstGeom>
          <a:noFill/>
        </p:spPr>
      </p:pic>
      <p:pic>
        <p:nvPicPr>
          <p:cNvPr id="3126" name="Picture 54" descr="AG00130_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6825" y="4005263"/>
            <a:ext cx="504825" cy="43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0350"/>
            <a:ext cx="6265863" cy="622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6011863" y="404813"/>
            <a:ext cx="2519362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Ярко</a:t>
            </a:r>
          </a:p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красиво</a:t>
            </a:r>
          </a:p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здорово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4932363" y="5949950"/>
            <a:ext cx="3057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Все праздники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32075"/>
            <a:ext cx="4752975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88913"/>
            <a:ext cx="50038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1314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Очень,</a:t>
            </a: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1835150" y="1484313"/>
            <a:ext cx="1314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Очень</a:t>
            </a:r>
          </a:p>
        </p:txBody>
      </p:sp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5508625" y="4797425"/>
            <a:ext cx="2881313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Вкусно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 animBg="1"/>
      <p:bldP spid="71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395288" y="1268413"/>
            <a:ext cx="8569325" cy="446563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Разрушающая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Рисунок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</p:spPr>
      </p:pic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4643438" y="5949950"/>
            <a:ext cx="41052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завораживающе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Новая папка\Рисунок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-228601"/>
            <a:ext cx="9139237" cy="7059921"/>
          </a:xfrm>
          <a:prstGeom prst="rect">
            <a:avLst/>
          </a:prstGeom>
          <a:noFill/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4643438" y="5949950"/>
            <a:ext cx="41052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завораживающе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8135938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755650" y="4365625"/>
            <a:ext cx="18716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Быстро</a:t>
            </a: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2124075" y="5013325"/>
            <a:ext cx="4103688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Стремительно</a:t>
            </a:r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4572000" y="5805488"/>
            <a:ext cx="388778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Захватывающе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  <p:bldP spid="819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644900"/>
            <a:ext cx="2293937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260350"/>
            <a:ext cx="2014538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2205038"/>
            <a:ext cx="27368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2420938"/>
            <a:ext cx="13525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404813"/>
            <a:ext cx="22494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5600" y="2708275"/>
            <a:ext cx="16256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5613" y="5062538"/>
            <a:ext cx="2338387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475" y="188913"/>
            <a:ext cx="309562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8038" y="4365625"/>
            <a:ext cx="17700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WordArt 11"/>
          <p:cNvSpPr>
            <a:spLocks noChangeArrowheads="1" noChangeShapeType="1" noTextEdit="1"/>
          </p:cNvSpPr>
          <p:nvPr/>
        </p:nvSpPr>
        <p:spPr bwMode="auto">
          <a:xfrm>
            <a:off x="1619250" y="333375"/>
            <a:ext cx="32400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Красиво</a:t>
            </a: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827088" y="5876925"/>
            <a:ext cx="647700" cy="720725"/>
          </a:xfrm>
          <a:prstGeom prst="star4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250825" y="3068638"/>
            <a:ext cx="647700" cy="7207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2555875" y="1341438"/>
            <a:ext cx="647700" cy="720725"/>
          </a:xfrm>
          <a:prstGeom prst="star4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>
            <a:off x="4859338" y="3860800"/>
            <a:ext cx="647700" cy="7207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5508625" y="5661025"/>
            <a:ext cx="647700" cy="720725"/>
          </a:xfrm>
          <a:prstGeom prst="star4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7667625" y="4005263"/>
            <a:ext cx="647700" cy="720725"/>
          </a:xfrm>
          <a:prstGeom prst="star4">
            <a:avLst>
              <a:gd name="adj" fmla="val 12500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>
            <a:off x="6084888" y="333375"/>
            <a:ext cx="647700" cy="720725"/>
          </a:xfrm>
          <a:prstGeom prst="star4">
            <a:avLst>
              <a:gd name="adj" fmla="val 12500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>
            <a:off x="2124075" y="5516563"/>
            <a:ext cx="647700" cy="720725"/>
          </a:xfrm>
          <a:prstGeom prst="star4">
            <a:avLst>
              <a:gd name="adj" fmla="val 12500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57" grpId="0" animBg="1"/>
      <p:bldP spid="10258" grpId="0" animBg="1"/>
      <p:bldP spid="102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19463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88913"/>
            <a:ext cx="4103688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716338"/>
            <a:ext cx="381635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3357563"/>
            <a:ext cx="40640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4572000" y="260350"/>
            <a:ext cx="41052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уютно и комфортно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569325" cy="6427787"/>
          </a:xfrm>
          <a:prstGeom prst="rect">
            <a:avLst/>
          </a:prstGeom>
          <a:noFill/>
        </p:spPr>
      </p:pic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323850" y="6021388"/>
            <a:ext cx="4448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тепло, по-домашнему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5888"/>
            <a:ext cx="8672513" cy="6503987"/>
          </a:xfrm>
          <a:prstGeom prst="rect">
            <a:avLst/>
          </a:prstGeom>
          <a:noFill/>
        </p:spPr>
      </p:pic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611188" y="6165850"/>
            <a:ext cx="5113337" cy="450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великолепная игра красок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Последствия извержения вулк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36613"/>
            <a:ext cx="8569325" cy="5776912"/>
          </a:xfrm>
          <a:prstGeom prst="rect">
            <a:avLst/>
          </a:prstGeom>
          <a:noFill/>
        </p:spPr>
      </p:pic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900113" y="260350"/>
            <a:ext cx="748823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Последствия экологической катастрофы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06200827633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81075"/>
            <a:ext cx="7346950" cy="5399088"/>
          </a:xfrm>
          <a:prstGeom prst="rect">
            <a:avLst/>
          </a:prstGeom>
          <a:noFill/>
        </p:spPr>
      </p:pic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900113" y="260350"/>
            <a:ext cx="748823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Последствия экологической катастрофы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2986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052513"/>
            <a:ext cx="6897687" cy="5672137"/>
          </a:xfrm>
          <a:prstGeom prst="rect">
            <a:avLst/>
          </a:prstGeom>
          <a:noFill/>
        </p:spPr>
      </p:pic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4284663" y="260350"/>
            <a:ext cx="4464050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Взрыв на одном из</a:t>
            </a:r>
          </a:p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химических</a:t>
            </a:r>
          </a:p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комбинатов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684213" y="6237288"/>
            <a:ext cx="59944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9522" anchor="ctr">
            <a:spAutoFit/>
          </a:bodyPr>
          <a:lstStyle/>
          <a:p>
            <a:pPr algn="ctr"/>
            <a:r>
              <a:rPr lang="ru-RU" b="1"/>
              <a:t>Последний день химического завода в Фликсборо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forestf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8913"/>
            <a:ext cx="8016875" cy="6413500"/>
          </a:xfrm>
          <a:prstGeom prst="rect">
            <a:avLst/>
          </a:prstGeom>
          <a:noFill/>
        </p:spPr>
      </p:pic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900113" y="549275"/>
            <a:ext cx="30956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Разрушающая</a:t>
            </a:r>
          </a:p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сила огня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Морские катастрофы">
            <a:hlinkClick r:id="rId2" tooltip="Морские катастрофы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4968875" cy="3535363"/>
          </a:xfrm>
          <a:prstGeom prst="rect">
            <a:avLst/>
          </a:prstGeom>
          <a:noFill/>
        </p:spPr>
      </p:pic>
      <p:pic>
        <p:nvPicPr>
          <p:cNvPr id="33795" name="Picture 3" descr="Вулка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3500438"/>
            <a:ext cx="4506912" cy="3122612"/>
          </a:xfrm>
          <a:prstGeom prst="rect">
            <a:avLst/>
          </a:prstGeom>
          <a:noFill/>
        </p:spPr>
      </p:pic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6011863" y="1196975"/>
            <a:ext cx="21590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Пожар </a:t>
            </a:r>
          </a:p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 барже</a:t>
            </a:r>
          </a:p>
        </p:txBody>
      </p:sp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684213" y="4508500"/>
            <a:ext cx="309562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Извержение </a:t>
            </a:r>
          </a:p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Вулкана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2471f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643438" y="620713"/>
            <a:ext cx="403225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1400" b="1">
                <a:latin typeface="Times New Roman" pitchFamily="18" charset="0"/>
              </a:rPr>
              <a:t>          Из-за аварии на заводе в воздух была</a:t>
            </a:r>
          </a:p>
          <a:p>
            <a:pPr algn="just"/>
            <a:r>
              <a:rPr lang="ru-RU" sz="1400" b="1">
                <a:latin typeface="Times New Roman" pitchFamily="18" charset="0"/>
              </a:rPr>
              <a:t>выброшена взрывоопасная масса </a:t>
            </a:r>
          </a:p>
          <a:p>
            <a:pPr algn="just"/>
            <a:r>
              <a:rPr lang="ru-RU" sz="1400" b="1">
                <a:latin typeface="Times New Roman" pitchFamily="18" charset="0"/>
              </a:rPr>
              <a:t>разогретых паров, для воспламенения   </a:t>
            </a:r>
          </a:p>
          <a:p>
            <a:pPr algn="just"/>
            <a:r>
              <a:rPr lang="ru-RU" sz="1400" b="1">
                <a:latin typeface="Times New Roman" pitchFamily="18" charset="0"/>
              </a:rPr>
              <a:t>которых достаточно было малейшей искры. </a:t>
            </a:r>
          </a:p>
          <a:p>
            <a:pPr algn="just"/>
            <a:r>
              <a:rPr lang="ru-RU" sz="1400" b="1">
                <a:latin typeface="Times New Roman" pitchFamily="18" charset="0"/>
              </a:rPr>
              <a:t>         Над заводом на высоту более 10 м </a:t>
            </a:r>
          </a:p>
          <a:p>
            <a:pPr algn="just"/>
            <a:r>
              <a:rPr lang="ru-RU" sz="1400" b="1">
                <a:latin typeface="Times New Roman" pitchFamily="18" charset="0"/>
              </a:rPr>
              <a:t>Поднялось тяжелое смертоносное облако, </a:t>
            </a:r>
          </a:p>
          <a:p>
            <a:pPr algn="just"/>
            <a:r>
              <a:rPr lang="ru-RU" sz="1400" b="1">
                <a:latin typeface="Times New Roman" pitchFamily="18" charset="0"/>
              </a:rPr>
              <a:t>оно окутало производственные здания, </a:t>
            </a:r>
          </a:p>
          <a:p>
            <a:pPr algn="just"/>
            <a:r>
              <a:rPr lang="ru-RU" sz="1400" b="1">
                <a:latin typeface="Times New Roman" pitchFamily="18" charset="0"/>
              </a:rPr>
              <a:t>Технологические колонны, резервуарные </a:t>
            </a:r>
          </a:p>
          <a:p>
            <a:pPr algn="just"/>
            <a:r>
              <a:rPr lang="ru-RU" sz="1400" b="1">
                <a:latin typeface="Times New Roman" pitchFamily="18" charset="0"/>
              </a:rPr>
              <a:t>емкости. Медленно перемещаясь по ветру, </a:t>
            </a:r>
          </a:p>
          <a:p>
            <a:pPr algn="just"/>
            <a:r>
              <a:rPr lang="ru-RU" sz="1400" b="1">
                <a:latin typeface="Times New Roman" pitchFamily="18" charset="0"/>
              </a:rPr>
              <a:t>пары циклогексана заполнили пространство </a:t>
            </a:r>
          </a:p>
          <a:p>
            <a:pPr algn="just"/>
            <a:r>
              <a:rPr lang="ru-RU" sz="1400" b="1">
                <a:latin typeface="Times New Roman" pitchFamily="18" charset="0"/>
              </a:rPr>
              <a:t>диаметром около 200 м. </a:t>
            </a:r>
          </a:p>
        </p:txBody>
      </p:sp>
      <p:pic>
        <p:nvPicPr>
          <p:cNvPr id="36870" name="Picture 6" descr="2471f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4249738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ЧЕРНЫЙ РАССВЕТ В БХОПАЛ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644900"/>
            <a:ext cx="3673475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WordArt 8"/>
          <p:cNvSpPr>
            <a:spLocks noChangeArrowheads="1" noChangeShapeType="1" noTextEdit="1"/>
          </p:cNvSpPr>
          <p:nvPr/>
        </p:nvSpPr>
        <p:spPr bwMode="auto">
          <a:xfrm>
            <a:off x="3635375" y="3213100"/>
            <a:ext cx="396081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Авария на химическом</a:t>
            </a:r>
          </a:p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комбинате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ЧЕРНЫЙ РАССВЕТ В БХОПАЛЕ. В ночь трагедии сразу погибли 3 тысячи человек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720850"/>
            <a:ext cx="6119812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827088" y="476250"/>
            <a:ext cx="396081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Авария на химическом</a:t>
            </a:r>
          </a:p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комбинате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180</Words>
  <Application>Microsoft Office PowerPoint</Application>
  <PresentationFormat>Экран (4:3)</PresentationFormat>
  <Paragraphs>67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2011-08-25T06:49:55Z</dcterms:created>
  <dcterms:modified xsi:type="dcterms:W3CDTF">2011-08-25T07:03:19Z</dcterms:modified>
</cp:coreProperties>
</file>