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6" r:id="rId3"/>
    <p:sldMasterId id="2147483692" r:id="rId4"/>
    <p:sldMasterId id="2147483708" r:id="rId5"/>
    <p:sldMasterId id="2147483724" r:id="rId6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F556B-52B1-471C-93B0-9F5C3F1543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01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C105-6933-4219-98B2-E78BA05021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5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FF3A-B402-4B2D-944E-FAD2600B9A7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27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80D8-8429-427F-BE94-DF1F8DE93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45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06D8F-F964-4822-9107-EAD4FF93AB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EB928-FD16-4DC1-8CD9-6DD5E22F8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60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3696-6C1E-4DD8-8262-577C6EC5DB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55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0BD7-87CC-4BBB-9930-29EA55012D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2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308C-D7CA-4053-A281-5C22EB7FBE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87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1B0F1-56F3-4369-AE00-0691252E23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74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E1D31-643F-4E71-B47A-31EB098D7B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877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16A5-F608-4413-85EF-B1F517F73C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27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E15C6-5C69-4BDB-BF0A-87AD72B69B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62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0749-D380-44FE-9230-0F4E4D3A3C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119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F6AB3-29DF-4EB4-8912-4F900B2504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6254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F556B-52B1-471C-93B0-9F5C3F1543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450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C105-6933-4219-98B2-E78BA05021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306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FF3A-B402-4B2D-944E-FAD2600B9A7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0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80D8-8429-427F-BE94-DF1F8DE93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926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06D8F-F964-4822-9107-EAD4FF93AB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35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EB928-FD16-4DC1-8CD9-6DD5E22F8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761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3696-6C1E-4DD8-8262-577C6EC5DB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390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0BD7-87CC-4BBB-9930-29EA55012D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867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308C-D7CA-4053-A281-5C22EB7FBE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980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1B0F1-56F3-4369-AE00-0691252E23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146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E1D31-643F-4E71-B47A-31EB098D7B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306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16A5-F608-4413-85EF-B1F517F73C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443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E15C6-5C69-4BDB-BF0A-87AD72B69B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3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0749-D380-44FE-9230-0F4E4D3A3C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7037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F6AB3-29DF-4EB4-8912-4F900B2504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8163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F556B-52B1-471C-93B0-9F5C3F1543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43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C105-6933-4219-98B2-E78BA05021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584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FF3A-B402-4B2D-944E-FAD2600B9A7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024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80D8-8429-427F-BE94-DF1F8DE93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8481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06D8F-F964-4822-9107-EAD4FF93AB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396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EB928-FD16-4DC1-8CD9-6DD5E22F8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58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3696-6C1E-4DD8-8262-577C6EC5DB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46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0BD7-87CC-4BBB-9930-29EA55012D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308C-D7CA-4053-A281-5C22EB7FBE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958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1B0F1-56F3-4369-AE00-0691252E23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004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E1D31-643F-4E71-B47A-31EB098D7B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826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16A5-F608-4413-85EF-B1F517F73C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683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E15C6-5C69-4BDB-BF0A-87AD72B69B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241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0749-D380-44FE-9230-0F4E4D3A3C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415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F6AB3-29DF-4EB4-8912-4F900B2504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146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F556B-52B1-471C-93B0-9F5C3F1543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845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C105-6933-4219-98B2-E78BA05021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553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FF3A-B402-4B2D-944E-FAD2600B9A7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74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80D8-8429-427F-BE94-DF1F8DE93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4892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06D8F-F964-4822-9107-EAD4FF93AB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146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EB928-FD16-4DC1-8CD9-6DD5E22F8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188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3696-6C1E-4DD8-8262-577C6EC5DB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4059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0BD7-87CC-4BBB-9930-29EA55012D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4350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308C-D7CA-4053-A281-5C22EB7FBE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0919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1B0F1-56F3-4369-AE00-0691252E23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350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E1D31-643F-4E71-B47A-31EB098D7B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1861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16A5-F608-4413-85EF-B1F517F73C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427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E15C6-5C69-4BDB-BF0A-87AD72B69B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97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0749-D380-44FE-9230-0F4E4D3A3C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6357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F6AB3-29DF-4EB4-8912-4F900B2504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2369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F556B-52B1-471C-93B0-9F5C3F1543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9359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C105-6933-4219-98B2-E78BA05021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984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FF3A-B402-4B2D-944E-FAD2600B9A7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9329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80D8-8429-427F-BE94-DF1F8DE93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251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06D8F-F964-4822-9107-EAD4FF93AB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7933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EB928-FD16-4DC1-8CD9-6DD5E22F8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1692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3696-6C1E-4DD8-8262-577C6EC5DB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1352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0BD7-87CC-4BBB-9930-29EA55012D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7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308C-D7CA-4053-A281-5C22EB7FBE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4283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1B0F1-56F3-4369-AE00-0691252E23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7338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E1D31-643F-4E71-B47A-31EB098D7B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5463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16A5-F608-4413-85EF-B1F517F73C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6824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E15C6-5C69-4BDB-BF0A-87AD72B69B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920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0749-D380-44FE-9230-0F4E4D3A3C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4260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F6AB3-29DF-4EB4-8912-4F900B2504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5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06320-962C-4E00-AB6A-222B8028239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98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06320-962C-4E00-AB6A-222B8028239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0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06320-962C-4E00-AB6A-222B8028239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2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06320-962C-4E00-AB6A-222B8028239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90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06320-962C-4E00-AB6A-222B8028239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4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25000">
              <a:srgbClr val="01A78F"/>
            </a:gs>
            <a:gs pos="50000">
              <a:srgbClr val="FFFF00"/>
            </a:gs>
            <a:gs pos="75000">
              <a:srgbClr val="FF6633"/>
            </a:gs>
            <a:gs pos="100000">
              <a:srgbClr val="FF33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96975"/>
            <a:ext cx="9144000" cy="273685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tx1"/>
                </a:solidFill>
              </a:rPr>
              <a:t> це галузь машинобудування, підприємства якої виробляють різні машини та устаткування для потреб [[сільське обудування для сільскогосподарсва почалося на Україні у 1840-их pp. (1842 поміщик Д. Кандиба збудував завод Сільськогосподарського машинобудування на хуторі Дмитрівці в Чернігівській губернії), значного зростання досягло в 1870-их рр. І зокрема, в кінці 19 століття</a:t>
            </a:r>
            <a:endParaRPr lang="ru-RU" smtClean="0"/>
          </a:p>
        </p:txBody>
      </p:sp>
      <p:pic>
        <p:nvPicPr>
          <p:cNvPr id="56333" name="Picture 13" descr="тракт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5575"/>
            <a:ext cx="23764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4" name="Picture 14" descr="комб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076700"/>
            <a:ext cx="2447925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5" name="Picture 15" descr="комбай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4005263"/>
            <a:ext cx="2663825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6" name="Picture 16" descr="тр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272088"/>
            <a:ext cx="2376487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7" name="WordArt 17"/>
          <p:cNvSpPr>
            <a:spLocks noChangeArrowheads="1" noChangeShapeType="1" noTextEdit="1"/>
          </p:cNvSpPr>
          <p:nvPr/>
        </p:nvSpPr>
        <p:spPr bwMode="auto">
          <a:xfrm>
            <a:off x="0" y="260350"/>
            <a:ext cx="91440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Сільськогосподарське машинобудування</a:t>
            </a:r>
          </a:p>
        </p:txBody>
      </p:sp>
    </p:spTree>
    <p:extLst>
      <p:ext uri="{BB962C8B-B14F-4D97-AF65-F5344CB8AC3E}">
        <p14:creationId xmlns:p14="http://schemas.microsoft.com/office/powerpoint/2010/main" val="285553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авпкепи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0" name="AutoShape 6"/>
          <p:cNvSpPr>
            <a:spLocks noChangeArrowheads="1"/>
          </p:cNvSpPr>
          <p:nvPr/>
        </p:nvSpPr>
        <p:spPr bwMode="auto">
          <a:xfrm>
            <a:off x="3059113" y="6308725"/>
            <a:ext cx="288925" cy="360363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327400" y="6156325"/>
            <a:ext cx="2051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u="sng" smtClean="0">
                <a:solidFill>
                  <a:srgbClr val="000000"/>
                </a:solidFill>
              </a:rPr>
              <a:t>Трактори</a:t>
            </a:r>
          </a:p>
        </p:txBody>
      </p:sp>
      <p:sp>
        <p:nvSpPr>
          <p:cNvPr id="72712" name="AutoShape 8"/>
          <p:cNvSpPr>
            <a:spLocks noChangeArrowheads="1"/>
          </p:cNvSpPr>
          <p:nvPr/>
        </p:nvSpPr>
        <p:spPr bwMode="auto">
          <a:xfrm>
            <a:off x="4427538" y="4437063"/>
            <a:ext cx="288925" cy="360362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13" name="AutoShape 9"/>
          <p:cNvSpPr>
            <a:spLocks noChangeArrowheads="1"/>
          </p:cNvSpPr>
          <p:nvPr/>
        </p:nvSpPr>
        <p:spPr bwMode="auto">
          <a:xfrm>
            <a:off x="6011863" y="3429000"/>
            <a:ext cx="288925" cy="360363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14" name="AutoShape 10"/>
          <p:cNvSpPr>
            <a:spLocks noChangeArrowheads="1"/>
          </p:cNvSpPr>
          <p:nvPr/>
        </p:nvSpPr>
        <p:spPr bwMode="auto">
          <a:xfrm>
            <a:off x="1258888" y="2781300"/>
            <a:ext cx="288925" cy="360363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15" name="AutoShape 11"/>
          <p:cNvSpPr>
            <a:spLocks noChangeArrowheads="1"/>
          </p:cNvSpPr>
          <p:nvPr/>
        </p:nvSpPr>
        <p:spPr bwMode="auto">
          <a:xfrm>
            <a:off x="6372225" y="1844675"/>
            <a:ext cx="288925" cy="360363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6711950" y="1719263"/>
            <a:ext cx="116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Харк</a:t>
            </a:r>
            <a:r>
              <a:rPr lang="uk-UA" smtClean="0">
                <a:solidFill>
                  <a:srgbClr val="000000"/>
                </a:solidFill>
              </a:rPr>
              <a:t>ів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767263" y="4311650"/>
            <a:ext cx="128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Херсон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6351588" y="3303588"/>
            <a:ext cx="279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Дніпропетровськ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1547813" y="2708275"/>
            <a:ext cx="2830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Івано-Франківськ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20" name="AutoShape 16"/>
          <p:cNvSpPr>
            <a:spLocks noChangeArrowheads="1"/>
          </p:cNvSpPr>
          <p:nvPr/>
        </p:nvSpPr>
        <p:spPr bwMode="auto">
          <a:xfrm>
            <a:off x="3059113" y="5876925"/>
            <a:ext cx="287337" cy="339725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3419475" y="5684838"/>
            <a:ext cx="1930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3200" u="sng" smtClean="0">
                <a:solidFill>
                  <a:srgbClr val="000000"/>
                </a:solidFill>
              </a:rPr>
              <a:t>Причепи</a:t>
            </a:r>
            <a:endParaRPr lang="ru-RU" sz="3200" u="sng" smtClean="0">
              <a:solidFill>
                <a:srgbClr val="000000"/>
              </a:solidFill>
            </a:endParaRPr>
          </a:p>
        </p:txBody>
      </p:sp>
      <p:sp>
        <p:nvSpPr>
          <p:cNvPr id="72722" name="AutoShape 18"/>
          <p:cNvSpPr>
            <a:spLocks noChangeArrowheads="1"/>
          </p:cNvSpPr>
          <p:nvPr/>
        </p:nvSpPr>
        <p:spPr bwMode="auto">
          <a:xfrm>
            <a:off x="6156325" y="5661025"/>
            <a:ext cx="287338" cy="339725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6424613" y="5535613"/>
            <a:ext cx="1497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Джанкой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24" name="AutoShape 20"/>
          <p:cNvSpPr>
            <a:spLocks noChangeArrowheads="1"/>
          </p:cNvSpPr>
          <p:nvPr/>
        </p:nvSpPr>
        <p:spPr bwMode="auto">
          <a:xfrm>
            <a:off x="3059113" y="5300663"/>
            <a:ext cx="287337" cy="3397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3419475" y="5157788"/>
            <a:ext cx="1379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z="3200" u="sng" smtClean="0">
                <a:solidFill>
                  <a:srgbClr val="000000"/>
                </a:solidFill>
              </a:rPr>
              <a:t>Плуги</a:t>
            </a:r>
            <a:endParaRPr lang="ru-RU" sz="3200" u="sng" smtClean="0">
              <a:solidFill>
                <a:srgbClr val="000000"/>
              </a:solidFill>
            </a:endParaRPr>
          </a:p>
        </p:txBody>
      </p:sp>
      <p:sp>
        <p:nvSpPr>
          <p:cNvPr id="72726" name="AutoShape 22"/>
          <p:cNvSpPr>
            <a:spLocks noChangeArrowheads="1"/>
          </p:cNvSpPr>
          <p:nvPr/>
        </p:nvSpPr>
        <p:spPr bwMode="auto">
          <a:xfrm>
            <a:off x="4140200" y="4724400"/>
            <a:ext cx="287338" cy="339725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4500563" y="4652963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Одеса</a:t>
            </a: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5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2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5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6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8050"/>
                            </p:stCondLst>
                            <p:childTnLst>
                              <p:par>
                                <p:cTn id="8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9050"/>
                            </p:stCondLst>
                            <p:childTnLst>
                              <p:par>
                                <p:cTn id="9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100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1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119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1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138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4400"/>
                            </p:stCondLst>
                            <p:childTnLst>
                              <p:par>
                                <p:cTn id="1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2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 tmFilter="0,0; .5, 1; 1, 1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5100"/>
                            </p:stCondLst>
                            <p:childTnLst>
                              <p:par>
                                <p:cTn id="157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16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2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 tmFilter="0,0; .5, 1; 1, 1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  <p:bldP spid="72711" grpId="0"/>
      <p:bldP spid="72712" grpId="0" animBg="1"/>
      <p:bldP spid="72713" grpId="0" animBg="1"/>
      <p:bldP spid="72714" grpId="0" animBg="1"/>
      <p:bldP spid="72715" grpId="0" animBg="1"/>
      <p:bldP spid="72716" grpId="0"/>
      <p:bldP spid="72717" grpId="0"/>
      <p:bldP spid="72718" grpId="0"/>
      <p:bldP spid="72719" grpId="0"/>
      <p:bldP spid="72720" grpId="0" animBg="1"/>
      <p:bldP spid="72720" grpId="1" animBg="1"/>
      <p:bldP spid="72721" grpId="0"/>
      <p:bldP spid="72722" grpId="0" animBg="1"/>
      <p:bldP spid="72722" grpId="1" animBg="1"/>
      <p:bldP spid="72723" grpId="0"/>
      <p:bldP spid="72724" grpId="0" animBg="1"/>
      <p:bldP spid="72724" grpId="1" animBg="1"/>
      <p:bldP spid="72725" grpId="0"/>
      <p:bldP spid="72726" grpId="0" animBg="1"/>
      <p:bldP spid="72726" grpId="1" animBg="1"/>
      <p:bldP spid="727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авпкепи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9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3203575" y="6308725"/>
            <a:ext cx="287338" cy="339725"/>
          </a:xfrm>
          <a:prstGeom prst="irregularSeal1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543300" y="6183313"/>
            <a:ext cx="437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Бурякозбиральні комбайни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6011863" y="3500438"/>
            <a:ext cx="287337" cy="339725"/>
          </a:xfrm>
          <a:prstGeom prst="irregularSeal1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auto">
          <a:xfrm>
            <a:off x="1476375" y="2349500"/>
            <a:ext cx="287338" cy="339725"/>
          </a:xfrm>
          <a:prstGeom prst="irregularSeal1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1816100" y="2224088"/>
            <a:ext cx="1744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Тернопіль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351588" y="3448050"/>
            <a:ext cx="2797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Дніпропетровськ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3739" name="AutoShape 11"/>
          <p:cNvSpPr>
            <a:spLocks noChangeArrowheads="1"/>
          </p:cNvSpPr>
          <p:nvPr/>
        </p:nvSpPr>
        <p:spPr bwMode="auto">
          <a:xfrm>
            <a:off x="3203575" y="5876925"/>
            <a:ext cx="287338" cy="339725"/>
          </a:xfrm>
          <a:prstGeom prst="irregularSeal1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492500" y="5734050"/>
            <a:ext cx="2947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Тракторні сівалки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3741" name="AutoShape 13"/>
          <p:cNvSpPr>
            <a:spLocks noChangeArrowheads="1"/>
          </p:cNvSpPr>
          <p:nvPr/>
        </p:nvSpPr>
        <p:spPr bwMode="auto">
          <a:xfrm>
            <a:off x="4356100" y="3141663"/>
            <a:ext cx="287338" cy="339725"/>
          </a:xfrm>
          <a:prstGeom prst="irregularSeal1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4695825" y="3016250"/>
            <a:ext cx="187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Кіровоград</a:t>
            </a: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7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0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3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4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50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1950"/>
                            </p:stCondLst>
                            <p:childTnLst>
                              <p:par>
                                <p:cTn id="69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2950"/>
                            </p:stCondLst>
                            <p:childTnLst>
                              <p:par>
                                <p:cTn id="8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3" grpId="1" animBg="1"/>
      <p:bldP spid="73734" grpId="0"/>
      <p:bldP spid="73735" grpId="0" animBg="1"/>
      <p:bldP spid="73735" grpId="1" animBg="1"/>
      <p:bldP spid="73736" grpId="0" animBg="1"/>
      <p:bldP spid="73736" grpId="1" animBg="1"/>
      <p:bldP spid="73737" grpId="0"/>
      <p:bldP spid="73738" grpId="0"/>
      <p:bldP spid="73739" grpId="0" animBg="1"/>
      <p:bldP spid="73739" grpId="1" animBg="1"/>
      <p:bldP spid="73740" grpId="0"/>
      <p:bldP spid="73741" grpId="0" animBg="1"/>
      <p:bldP spid="73741" grpId="1" animBg="1"/>
      <p:bldP spid="737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авпкепи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2987675" y="6518275"/>
            <a:ext cx="287338" cy="339725"/>
          </a:xfrm>
          <a:prstGeom prst="irregularSeal1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276600" y="6400800"/>
            <a:ext cx="484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Кукурудзозбиральні комбайни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auto">
          <a:xfrm>
            <a:off x="5003800" y="4652963"/>
            <a:ext cx="287338" cy="339725"/>
          </a:xfrm>
          <a:prstGeom prst="irregularSeal1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5435600" y="4437063"/>
            <a:ext cx="128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Херсон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4767" name="AutoShape 15"/>
          <p:cNvSpPr>
            <a:spLocks noChangeArrowheads="1"/>
          </p:cNvSpPr>
          <p:nvPr/>
        </p:nvSpPr>
        <p:spPr bwMode="auto">
          <a:xfrm>
            <a:off x="2987675" y="6092825"/>
            <a:ext cx="287338" cy="339725"/>
          </a:xfrm>
          <a:prstGeom prst="irregularSeal1">
            <a:avLst/>
          </a:prstGeom>
          <a:solidFill>
            <a:srgbClr val="EF480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3276600" y="5949950"/>
            <a:ext cx="171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Жниварки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4770" name="AutoShape 18"/>
          <p:cNvSpPr>
            <a:spLocks noChangeArrowheads="1"/>
          </p:cNvSpPr>
          <p:nvPr/>
        </p:nvSpPr>
        <p:spPr bwMode="auto">
          <a:xfrm>
            <a:off x="6948488" y="4365625"/>
            <a:ext cx="287337" cy="339725"/>
          </a:xfrm>
          <a:prstGeom prst="irregularSeal1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7288213" y="4240213"/>
            <a:ext cx="1824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Бердянськ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4772" name="AutoShape 20"/>
          <p:cNvSpPr>
            <a:spLocks noChangeArrowheads="1"/>
          </p:cNvSpPr>
          <p:nvPr/>
        </p:nvSpPr>
        <p:spPr bwMode="auto">
          <a:xfrm>
            <a:off x="2987675" y="5589588"/>
            <a:ext cx="287338" cy="339725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276600" y="5445125"/>
            <a:ext cx="548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Ріжучі частини для сільгоспмашин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4775" name="AutoShape 23"/>
          <p:cNvSpPr>
            <a:spLocks noChangeArrowheads="1"/>
          </p:cNvSpPr>
          <p:nvPr/>
        </p:nvSpPr>
        <p:spPr bwMode="auto">
          <a:xfrm>
            <a:off x="5940425" y="5876925"/>
            <a:ext cx="287338" cy="339725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6280150" y="5751513"/>
            <a:ext cx="227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Сімферополь</a:t>
            </a: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4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62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35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81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id="9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150"/>
                            </p:stCondLst>
                            <p:childTnLst>
                              <p:par>
                                <p:cTn id="100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2150"/>
                            </p:stCondLst>
                            <p:childTnLst>
                              <p:par>
                                <p:cTn id="1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/>
      <p:bldP spid="74757" grpId="1" animBg="1"/>
      <p:bldP spid="74758" grpId="0"/>
      <p:bldP spid="74759" grpId="0" animBg="1"/>
      <p:bldP spid="74759" grpId="1" animBg="1"/>
      <p:bldP spid="74762" grpId="0"/>
      <p:bldP spid="74767" grpId="0" animBg="1"/>
      <p:bldP spid="74767" grpId="1" animBg="1"/>
      <p:bldP spid="74768" grpId="0"/>
      <p:bldP spid="74770" grpId="0" animBg="1"/>
      <p:bldP spid="74770" grpId="1" animBg="1"/>
      <p:bldP spid="74771" grpId="0"/>
      <p:bldP spid="74772" grpId="0" animBg="1"/>
      <p:bldP spid="74772" grpId="1" animBg="1"/>
      <p:bldP spid="74773" grpId="0"/>
      <p:bldP spid="74775" grpId="0" animBg="1"/>
      <p:bldP spid="74775" grpId="1" animBg="1"/>
      <p:bldP spid="747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авпкепи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3059113" y="6308725"/>
            <a:ext cx="287337" cy="339725"/>
          </a:xfrm>
          <a:prstGeom prst="irregularSeal1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827088" y="2349500"/>
            <a:ext cx="287337" cy="339725"/>
          </a:xfrm>
          <a:prstGeom prst="irregularSeal1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166813" y="2224088"/>
            <a:ext cx="104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Львів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348038" y="6237288"/>
            <a:ext cx="304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Хімсільхозмашини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3059113" y="5229225"/>
            <a:ext cx="287337" cy="339725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3371850" y="5157788"/>
            <a:ext cx="5772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Обладнання для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тваринництва й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кормовиробництва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1619250" y="1125538"/>
            <a:ext cx="287338" cy="339725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2032000" y="1000125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Ковель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3995738" y="2133600"/>
            <a:ext cx="287337" cy="339725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4335463" y="2008188"/>
            <a:ext cx="202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Біла Церква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6804025" y="4437063"/>
            <a:ext cx="287338" cy="339725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7216775" y="4311650"/>
            <a:ext cx="1824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Бердянськ</a:t>
            </a: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4932363" y="1412875"/>
            <a:ext cx="287337" cy="339725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5416550" y="1358900"/>
            <a:ext cx="1076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uk-UA" smtClean="0">
                <a:solidFill>
                  <a:srgbClr val="000000"/>
                </a:solidFill>
              </a:rPr>
              <a:t>Ніжин</a:t>
            </a: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0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43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5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2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id="81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250"/>
                            </p:stCondLst>
                            <p:childTnLst>
                              <p:par>
                                <p:cTn id="9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100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1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119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4100"/>
                            </p:stCondLst>
                            <p:childTnLst>
                              <p:par>
                                <p:cTn id="1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  <p:bldP spid="75781" grpId="1" animBg="1"/>
      <p:bldP spid="75783" grpId="0" animBg="1"/>
      <p:bldP spid="75783" grpId="1" animBg="1"/>
      <p:bldP spid="75784" grpId="0"/>
      <p:bldP spid="75785" grpId="0"/>
      <p:bldP spid="75786" grpId="0" animBg="1"/>
      <p:bldP spid="75786" grpId="1" animBg="1"/>
      <p:bldP spid="75787" grpId="0"/>
      <p:bldP spid="75788" grpId="0" animBg="1"/>
      <p:bldP spid="75788" grpId="1" animBg="1"/>
      <p:bldP spid="75789" grpId="0"/>
      <p:bldP spid="75790" grpId="0" animBg="1"/>
      <p:bldP spid="75790" grpId="1" animBg="1"/>
      <p:bldP spid="75791" grpId="0"/>
      <p:bldP spid="75792" grpId="0" animBg="1"/>
      <p:bldP spid="75792" grpId="1" animBg="1"/>
      <p:bldP spid="75793" grpId="0"/>
      <p:bldP spid="75794" grpId="0" animBg="1"/>
      <p:bldP spid="75794" grpId="1" animBg="1"/>
      <p:bldP spid="7579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 це галузь машинобудування, підприємства якої виробляють різні машини та устаткування для потреб [[сільське обудування для сільскогосподарсва почалося на Україні у 1840-их pp. (1842 поміщик Д. Кандиба збудував завод Сільськогосподарського машинобудування на хуторі Дмитрівці в Чернігівській губернії), значного зростання досягло в 1870-их рр. І зокрема, в кінці 19 століття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це галузь машинобудування, підприємства якої виробляють різні машини та устаткування для потреб [[сільське обудування для сільскогосподарсва почалося на Україні у 1840-их pp. (1842 поміщик Д. Кандиба збудував завод Сільськогосподарського машинобудування на хуторі Дмитрівці в Чернігівській губернії), значного зростання досягло в 1870-их рр. І зокрема, в кінці 19 століття</dc:title>
  <cp:lastModifiedBy>Светлана В.</cp:lastModifiedBy>
  <cp:revision>1</cp:revision>
  <dcterms:modified xsi:type="dcterms:W3CDTF">2013-04-25T10:10:36Z</dcterms:modified>
</cp:coreProperties>
</file>