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3" r:id="rId3"/>
    <p:sldId id="274" r:id="rId4"/>
    <p:sldId id="271" r:id="rId5"/>
    <p:sldId id="276" r:id="rId6"/>
    <p:sldId id="272" r:id="rId7"/>
    <p:sldId id="277" r:id="rId8"/>
    <p:sldId id="278" r:id="rId9"/>
    <p:sldId id="261" r:id="rId10"/>
    <p:sldId id="266" r:id="rId11"/>
    <p:sldId id="269" r:id="rId12"/>
    <p:sldId id="270" r:id="rId13"/>
    <p:sldId id="264" r:id="rId1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C165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014" y="-7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A70448-3890-49F5-A222-51A174DFCF73}" type="datetimeFigureOut">
              <a:rPr lang="ru-RU"/>
              <a:pPr>
                <a:defRPr/>
              </a:pPr>
              <a:t>28.03.2012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EA9819-7330-4B1A-9007-7018824C6A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48ED85-221B-46CF-9F37-6E68B272C4A1}" type="datetimeFigureOut">
              <a:rPr lang="ru-RU"/>
              <a:pPr>
                <a:defRPr/>
              </a:pPr>
              <a:t>28.03.2012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308330-3037-43AB-8B4E-8BEACC6661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34949-0C2C-42DD-BA8D-C7FEC17208AC}" type="datetimeFigureOut">
              <a:rPr lang="ru-RU"/>
              <a:pPr>
                <a:defRPr/>
              </a:pPr>
              <a:t>28.03.2012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DFF3F7-5714-4B55-B9F2-A45D8F1F7C9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31BA26-5EC8-43B6-976E-F3B242389B39}" type="datetimeFigureOut">
              <a:rPr lang="ru-RU"/>
              <a:pPr>
                <a:defRPr/>
              </a:pPr>
              <a:t>28.03.2012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C3FCAA-AA33-4E8F-8CFA-BDFA17E5DC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0DFD4E-1DED-40BC-A813-EFAA998EB550}" type="datetimeFigureOut">
              <a:rPr lang="ru-RU"/>
              <a:pPr>
                <a:defRPr/>
              </a:pPr>
              <a:t>28.03.2012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1CE84B-D3BC-4181-AB65-3F4607A41F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E63A7E-AE5D-4F14-82A5-60B52CD43580}" type="datetimeFigureOut">
              <a:rPr lang="ru-RU"/>
              <a:pPr>
                <a:defRPr/>
              </a:pPr>
              <a:t>28.03.2012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D6868B-9F47-444A-AA6F-7B652F0075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2D5FC5-B692-40D4-B60F-9F6DB04F2AB6}" type="datetimeFigureOut">
              <a:rPr lang="ru-RU"/>
              <a:pPr>
                <a:defRPr/>
              </a:pPr>
              <a:t>28.03.2012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19B8B5-1D6A-4F0D-855C-B277CBAD22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37A7A2-484B-42DC-8BE3-8F8AFE4761C7}" type="datetimeFigureOut">
              <a:rPr lang="ru-RU"/>
              <a:pPr>
                <a:defRPr/>
              </a:pPr>
              <a:t>28.03.2012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745E44-AA1D-4B74-9F0A-82A4FCAF73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6F6AB7-9B96-45D8-A958-F5A7A80AF4A6}" type="datetimeFigureOut">
              <a:rPr lang="ru-RU"/>
              <a:pPr>
                <a:defRPr/>
              </a:pPr>
              <a:t>28.03.2012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721B65-C02E-4265-A8E4-948411B1CB8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830919-6100-43F9-9D10-DA9B7538F0C0}" type="datetimeFigureOut">
              <a:rPr lang="ru-RU"/>
              <a:pPr>
                <a:defRPr/>
              </a:pPr>
              <a:t>28.03.2012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B3DA16-FD15-4D0C-84B0-D712E28669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D73560-6A08-4009-A791-526707EDF17C}" type="datetimeFigureOut">
              <a:rPr lang="ru-RU"/>
              <a:pPr>
                <a:defRPr/>
              </a:pPr>
              <a:t>28.03.2012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A7AE03-5634-4EA5-BDBA-BE53B80B29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765A7C6-EF67-4190-95D2-2E9A76323CE2}" type="datetimeFigureOut">
              <a:rPr lang="ru-RU"/>
              <a:pPr>
                <a:defRPr/>
              </a:pPr>
              <a:t>28.03.2012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12DEFDD-AD45-44EC-8B0B-72650C27DF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class-fizika.narod.ru/7_rabota.htm" TargetMode="External"/><Relationship Id="rId2" Type="http://schemas.openxmlformats.org/officeDocument/2006/relationships/hyperlink" Target="http://class-fizika.narod.ru/7_moshnost.ht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lyc.zelenogorsk.ru/project/2008/ikt/zavarigina/page11.html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9.png"/><Relationship Id="rId4" Type="http://schemas.openxmlformats.org/officeDocument/2006/relationships/image" Target="../media/image8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eg"/><Relationship Id="rId5" Type="http://schemas.openxmlformats.org/officeDocument/2006/relationships/image" Target="../media/image13.gif"/><Relationship Id="rId4" Type="http://schemas.openxmlformats.org/officeDocument/2006/relationships/image" Target="../media/image8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hyperlink" Target="http://ru.wikipedia.org/wiki/%D0%A4%D0%B0%D0%B9%D0%BB:Animate_orbit.gif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750" y="3786188"/>
            <a:ext cx="7407275" cy="1752600"/>
          </a:xfrm>
        </p:spPr>
        <p:txBody>
          <a:bodyPr>
            <a:normAutofit/>
          </a:bodyPr>
          <a:lstStyle/>
          <a:p>
            <a:pPr algn="r" eaLnBrk="1" hangingPunct="1"/>
            <a:r>
              <a:rPr lang="ru-RU" b="1" smtClean="0">
                <a:solidFill>
                  <a:srgbClr val="FC1658"/>
                </a:solidFill>
                <a:latin typeface="Arial" charset="0"/>
              </a:rPr>
              <a:t>Карпова Лариса Борисовна учитель физики ЗОШ№ 3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875" y="1357313"/>
            <a:ext cx="9001125" cy="2643187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000" smtClean="0"/>
              <a:t/>
            </a:r>
            <a:br>
              <a:rPr lang="en-US" sz="4000" smtClean="0"/>
            </a:br>
            <a:r>
              <a:rPr lang="ru-RU" sz="4000" b="1" smtClean="0">
                <a:solidFill>
                  <a:srgbClr val="0000FF"/>
                </a:solidFill>
              </a:rPr>
              <a:t>Урок - обобщения по теме:</a:t>
            </a:r>
            <a:r>
              <a:rPr lang="en-US" sz="4000" b="1" smtClean="0">
                <a:solidFill>
                  <a:srgbClr val="0000FF"/>
                </a:solidFill>
              </a:rPr>
              <a:t/>
            </a:r>
            <a:br>
              <a:rPr lang="en-US" sz="4000" b="1" smtClean="0">
                <a:solidFill>
                  <a:srgbClr val="0000FF"/>
                </a:solidFill>
              </a:rPr>
            </a:br>
            <a:r>
              <a:rPr lang="ru-RU" sz="4000" b="1" smtClean="0">
                <a:solidFill>
                  <a:srgbClr val="0000FF"/>
                </a:solidFill>
              </a:rPr>
              <a:t>«Механическая работа </a:t>
            </a:r>
            <a:br>
              <a:rPr lang="ru-RU" sz="4000" b="1" smtClean="0">
                <a:solidFill>
                  <a:srgbClr val="0000FF"/>
                </a:solidFill>
              </a:rPr>
            </a:br>
            <a:r>
              <a:rPr lang="ru-RU" sz="4000" b="1" smtClean="0">
                <a:solidFill>
                  <a:srgbClr val="0000FF"/>
                </a:solidFill>
              </a:rPr>
              <a:t>и мощность»</a:t>
            </a:r>
            <a:br>
              <a:rPr lang="ru-RU" sz="4000" b="1" smtClean="0">
                <a:solidFill>
                  <a:srgbClr val="0000FF"/>
                </a:solidFill>
              </a:rPr>
            </a:br>
            <a:endParaRPr lang="ru-RU" sz="4000" b="1" smtClean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9925"/>
          </a:xfrm>
        </p:spPr>
        <p:txBody>
          <a:bodyPr/>
          <a:lstStyle/>
          <a:p>
            <a:pPr algn="l" eaLnBrk="1" hangingPunct="1"/>
            <a:r>
              <a:rPr lang="ru-RU" sz="3200" smtClean="0">
                <a:solidFill>
                  <a:srgbClr val="FC1658"/>
                </a:solidFill>
              </a:rPr>
              <a:t>Физическая величина, равная изменению кинетической энергии тела в результате действия силы, называется ...</a:t>
            </a:r>
          </a:p>
        </p:txBody>
      </p:sp>
      <p:sp>
        <p:nvSpPr>
          <p:cNvPr id="17" name="Содержимое 16"/>
          <p:cNvSpPr>
            <a:spLocks noGrp="1"/>
          </p:cNvSpPr>
          <p:nvPr>
            <p:ph sz="half" idx="1"/>
          </p:nvPr>
        </p:nvSpPr>
        <p:spPr>
          <a:xfrm>
            <a:off x="357188" y="2571750"/>
            <a:ext cx="6143625" cy="4097338"/>
          </a:xfrm>
        </p:spPr>
        <p:txBody>
          <a:bodyPr/>
          <a:lstStyle/>
          <a:p>
            <a:pPr eaLnBrk="1" hangingPunct="1"/>
            <a:r>
              <a:rPr lang="ru-RU" smtClean="0"/>
              <a:t>1. работой.</a:t>
            </a:r>
          </a:p>
          <a:p>
            <a:pPr eaLnBrk="1" hangingPunct="1"/>
            <a:r>
              <a:rPr lang="ru-RU" smtClean="0"/>
              <a:t>2. мощностью.</a:t>
            </a:r>
          </a:p>
          <a:p>
            <a:pPr eaLnBrk="1" hangingPunct="1"/>
            <a:r>
              <a:rPr lang="ru-RU" smtClean="0"/>
              <a:t>3. внутренней энергией.</a:t>
            </a:r>
          </a:p>
          <a:p>
            <a:pPr eaLnBrk="1" hangingPunct="1"/>
            <a:r>
              <a:rPr lang="ru-RU" smtClean="0"/>
              <a:t>4. импульсом.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625" y="142875"/>
            <a:ext cx="8215313" cy="2643188"/>
          </a:xfrm>
        </p:spPr>
        <p:txBody>
          <a:bodyPr>
            <a:normAutofit/>
          </a:bodyPr>
          <a:lstStyle/>
          <a:p>
            <a:pPr algn="l" eaLnBrk="1" hangingPunct="1"/>
            <a:r>
              <a:rPr lang="ru-RU" sz="4000" smtClean="0">
                <a:solidFill>
                  <a:srgbClr val="FC1658"/>
                </a:solidFill>
              </a:rPr>
              <a:t>Если вектор силы направлен под углом 90° к вектору скорости тела, то работа этой силы</a:t>
            </a:r>
            <a:r>
              <a:rPr lang="ru-RU" sz="4000" smtClean="0"/>
              <a:t> </a:t>
            </a:r>
            <a:r>
              <a:rPr lang="ru-RU" sz="4000" smtClean="0">
                <a:solidFill>
                  <a:srgbClr val="FC1658"/>
                </a:solidFill>
              </a:rPr>
              <a:t>...</a:t>
            </a:r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571500" y="3214688"/>
            <a:ext cx="8215313" cy="267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Times New Roman" pitchFamily="18" charset="0"/>
              </a:rPr>
              <a:t>1. равна произведению модуля силы на пройденный путь.</a:t>
            </a:r>
          </a:p>
          <a:p>
            <a:r>
              <a:rPr lang="ru-RU" sz="2800">
                <a:latin typeface="Times New Roman" pitchFamily="18" charset="0"/>
              </a:rPr>
              <a:t>2. на любом пути равна нулю.</a:t>
            </a:r>
          </a:p>
          <a:p>
            <a:r>
              <a:rPr lang="ru-RU" sz="2800">
                <a:latin typeface="Times New Roman" pitchFamily="18" charset="0"/>
              </a:rPr>
              <a:t>3. равна произведению модуля силы на пройденный путь, взятому со знаком минус.</a:t>
            </a:r>
          </a:p>
          <a:p>
            <a:r>
              <a:rPr lang="ru-RU" sz="2800">
                <a:latin typeface="Times New Roman" pitchFamily="18" charset="0"/>
              </a:rPr>
              <a:t>4. пропорциональна скорости движения тела.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Заголовок 1"/>
          <p:cNvSpPr>
            <a:spLocks noGrp="1"/>
          </p:cNvSpPr>
          <p:nvPr>
            <p:ph type="title"/>
          </p:nvPr>
        </p:nvSpPr>
        <p:spPr>
          <a:xfrm>
            <a:off x="142875" y="142875"/>
            <a:ext cx="9001125" cy="2286000"/>
          </a:xfrm>
        </p:spPr>
        <p:txBody>
          <a:bodyPr/>
          <a:lstStyle/>
          <a:p>
            <a:pPr algn="l" eaLnBrk="1" hangingPunct="1"/>
            <a:r>
              <a:rPr lang="ru-RU" sz="2800" smtClean="0"/>
              <a:t> </a:t>
            </a:r>
            <a:r>
              <a:rPr lang="ru-RU" sz="2800" smtClean="0">
                <a:solidFill>
                  <a:srgbClr val="FC1658"/>
                </a:solidFill>
              </a:rPr>
              <a:t>На рисунке приведена зависимость модуля действующей на тело силы от его перемещения. Тело перемещается по направлению действия силы. Определить работу</a:t>
            </a:r>
            <a:br>
              <a:rPr lang="ru-RU" sz="2800" smtClean="0">
                <a:solidFill>
                  <a:srgbClr val="FC1658"/>
                </a:solidFill>
              </a:rPr>
            </a:br>
            <a:r>
              <a:rPr lang="ru-RU" sz="2800" smtClean="0">
                <a:solidFill>
                  <a:srgbClr val="FC1658"/>
                </a:solidFill>
              </a:rPr>
              <a:t>этой силы при перемещении тела на 20 м.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6500813" y="6000750"/>
            <a:ext cx="13573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Arial" charset="0"/>
              <a:buChar char="•"/>
            </a:pPr>
            <a:r>
              <a:rPr lang="ru-RU" sz="3200" b="1">
                <a:solidFill>
                  <a:srgbClr val="FF0000"/>
                </a:solidFill>
                <a:latin typeface="Times New Roman" pitchFamily="18" charset="0"/>
              </a:rPr>
              <a:t>800</a:t>
            </a:r>
          </a:p>
        </p:txBody>
      </p:sp>
      <p:sp>
        <p:nvSpPr>
          <p:cNvPr id="26627" name="Прямоугольник 3"/>
          <p:cNvSpPr>
            <a:spLocks noChangeArrowheads="1"/>
          </p:cNvSpPr>
          <p:nvPr/>
        </p:nvSpPr>
        <p:spPr bwMode="auto">
          <a:xfrm>
            <a:off x="5072063" y="6143625"/>
            <a:ext cx="392906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latin typeface="Times New Roman" pitchFamily="18" charset="0"/>
              </a:rPr>
              <a:t>Ответ: _</a:t>
            </a:r>
            <a:r>
              <a:rPr lang="en-US" sz="2800" b="1">
                <a:latin typeface="Times New Roman" pitchFamily="18" charset="0"/>
              </a:rPr>
              <a:t>__</a:t>
            </a:r>
            <a:r>
              <a:rPr lang="ru-RU" sz="2800" b="1">
                <a:latin typeface="Times New Roman" pitchFamily="18" charset="0"/>
              </a:rPr>
              <a:t>_____(Дж)</a:t>
            </a:r>
          </a:p>
        </p:txBody>
      </p:sp>
      <p:pic>
        <p:nvPicPr>
          <p:cNvPr id="26628" name="Picture 3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29250" y="2428875"/>
            <a:ext cx="3452813" cy="321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99" name="Picture 3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7250" y="2571750"/>
            <a:ext cx="1928813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9" name="Прямая соединительная линия 28"/>
          <p:cNvCxnSpPr/>
          <p:nvPr/>
        </p:nvCxnSpPr>
        <p:spPr>
          <a:xfrm rot="5400000" flipH="1" flipV="1">
            <a:off x="6751638" y="4537075"/>
            <a:ext cx="1357312" cy="1588"/>
          </a:xfrm>
          <a:prstGeom prst="line">
            <a:avLst/>
          </a:prstGeom>
          <a:ln w="57150">
            <a:solidFill>
              <a:srgbClr val="C0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6072188" y="3857625"/>
            <a:ext cx="1357312" cy="1588"/>
          </a:xfrm>
          <a:prstGeom prst="line">
            <a:avLst/>
          </a:prstGeom>
          <a:ln w="57150">
            <a:solidFill>
              <a:srgbClr val="C0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200" name="Picture 3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1500" y="3500438"/>
            <a:ext cx="42418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71500" y="0"/>
            <a:ext cx="8229600" cy="714375"/>
          </a:xfrm>
        </p:spPr>
        <p:txBody>
          <a:bodyPr>
            <a:normAutofit/>
          </a:bodyPr>
          <a:lstStyle/>
          <a:p>
            <a:pPr eaLnBrk="1" hangingPunct="1"/>
            <a:r>
              <a:rPr lang="ru-RU" sz="4000" smtClean="0">
                <a:solidFill>
                  <a:srgbClr val="FC1658"/>
                </a:solidFill>
              </a:rPr>
              <a:t>Литература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1"/>
          </p:nvPr>
        </p:nvSpPr>
        <p:spPr>
          <a:xfrm>
            <a:off x="0" y="857250"/>
            <a:ext cx="9001125" cy="600075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 typeface="Arial" charset="0"/>
              <a:buAutoNum type="arabicPeriod"/>
            </a:pPr>
            <a:r>
              <a:rPr lang="ru-RU" sz="2000" b="1" smtClean="0"/>
              <a:t>МЕХАНИЧЕСКАЯ МОЩНОСТЬ. Класс!ная физика для любознательных . /[Электронный ресурс]// </a:t>
            </a:r>
            <a:r>
              <a:rPr lang="ru-RU" sz="2000" b="1" u="sng" smtClean="0">
                <a:hlinkClick r:id="rId2"/>
              </a:rPr>
              <a:t>http://class-fizika.narod.ru/7_moshnost.htm</a:t>
            </a:r>
            <a:endParaRPr lang="ru-RU" sz="2000" b="1" smtClean="0"/>
          </a:p>
          <a:p>
            <a:pPr eaLnBrk="1" hangingPunct="1">
              <a:lnSpc>
                <a:spcPct val="90000"/>
              </a:lnSpc>
              <a:buFont typeface="Arial" charset="0"/>
              <a:buAutoNum type="arabicPeriod"/>
            </a:pPr>
            <a:r>
              <a:rPr lang="ru-RU" sz="2000" b="1" smtClean="0"/>
              <a:t>МЕХАНИЧЕСКАЯ РАБОТА. Класс!ная физика для любознательных . /[Электронный ресурс]// </a:t>
            </a:r>
            <a:r>
              <a:rPr lang="ru-RU" sz="2000" b="1" u="sng" smtClean="0">
                <a:hlinkClick r:id="rId3"/>
              </a:rPr>
              <a:t>http://class-fizika.narod.ru/7_rabota.htm</a:t>
            </a:r>
            <a:endParaRPr lang="ru-RU" sz="2000" b="1" smtClean="0"/>
          </a:p>
          <a:p>
            <a:pPr eaLnBrk="1" hangingPunct="1">
              <a:lnSpc>
                <a:spcPct val="90000"/>
              </a:lnSpc>
              <a:buFont typeface="Arial" charset="0"/>
              <a:buAutoNum type="arabicPeriod"/>
            </a:pPr>
            <a:r>
              <a:rPr lang="ru-RU" sz="2000" b="1" smtClean="0"/>
              <a:t>Работа силы. Мощность. Механика. Физика. /[Электронный ресурс]// </a:t>
            </a:r>
            <a:r>
              <a:rPr lang="ru-RU" sz="2000" b="1" u="sng" smtClean="0">
                <a:hlinkClick r:id="rId4"/>
              </a:rPr>
              <a:t>http://lyc.zelenogorsk.ru/project/2008/ikt/zavarigina/page11.html</a:t>
            </a:r>
            <a:endParaRPr lang="ru-RU" sz="2000" b="1" smtClean="0"/>
          </a:p>
          <a:p>
            <a:pPr eaLnBrk="1" hangingPunct="1">
              <a:lnSpc>
                <a:spcPct val="90000"/>
              </a:lnSpc>
              <a:buFont typeface="Arial" charset="0"/>
              <a:buAutoNum type="arabicPeriod"/>
            </a:pPr>
            <a:r>
              <a:rPr lang="ru-RU" sz="2000" b="1" smtClean="0"/>
              <a:t>Работа. Единицы работы. / Единая коллекция цифровых образовательных ресурсов / [Электронный ресурс] /http://files.school-collection.edu.ru/dlrstore/669b525f-e921-11dc-95ff-0800200c9a66/5_1.sw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>
                <a:solidFill>
                  <a:srgbClr val="0000FF"/>
                </a:solidFill>
              </a:rPr>
              <a:t>Примеры работы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63" y="1214438"/>
            <a:ext cx="8115300" cy="1328737"/>
          </a:xfrm>
        </p:spPr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В обыденной жизни словом «работа» мы называем различные действия человека или устройства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3" y="3857625"/>
            <a:ext cx="1603375" cy="263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57813" y="3786188"/>
            <a:ext cx="3625850" cy="270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Овальная выноска 5"/>
          <p:cNvSpPr/>
          <p:nvPr/>
        </p:nvSpPr>
        <p:spPr>
          <a:xfrm>
            <a:off x="285750" y="2786063"/>
            <a:ext cx="2214563" cy="857250"/>
          </a:xfrm>
          <a:prstGeom prst="wedgeEllipseCallout">
            <a:avLst>
              <a:gd name="adj1" fmla="val 32038"/>
              <a:gd name="adj2" fmla="val -8709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/>
              <a:t>Работает учитель</a:t>
            </a:r>
          </a:p>
        </p:txBody>
      </p:sp>
      <p:sp>
        <p:nvSpPr>
          <p:cNvPr id="7" name="Овальная выноска 6"/>
          <p:cNvSpPr/>
          <p:nvPr/>
        </p:nvSpPr>
        <p:spPr>
          <a:xfrm>
            <a:off x="2143125" y="3143250"/>
            <a:ext cx="2214563" cy="857250"/>
          </a:xfrm>
          <a:prstGeom prst="wedgeEllipseCallout">
            <a:avLst>
              <a:gd name="adj1" fmla="val 7365"/>
              <a:gd name="adj2" fmla="val -15473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/>
              <a:t>Работает врач</a:t>
            </a:r>
          </a:p>
        </p:txBody>
      </p:sp>
      <p:sp>
        <p:nvSpPr>
          <p:cNvPr id="8" name="Овальная выноска 7"/>
          <p:cNvSpPr/>
          <p:nvPr/>
        </p:nvSpPr>
        <p:spPr>
          <a:xfrm>
            <a:off x="3500438" y="2428875"/>
            <a:ext cx="2214562" cy="857250"/>
          </a:xfrm>
          <a:prstGeom prst="wedgeEllipseCallout">
            <a:avLst>
              <a:gd name="adj1" fmla="val -1699"/>
              <a:gd name="adj2" fmla="val -8058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/>
              <a:t>Работает грузчик</a:t>
            </a:r>
          </a:p>
        </p:txBody>
      </p:sp>
      <p:sp>
        <p:nvSpPr>
          <p:cNvPr id="9" name="Овальная выноска 8"/>
          <p:cNvSpPr/>
          <p:nvPr/>
        </p:nvSpPr>
        <p:spPr>
          <a:xfrm>
            <a:off x="5000625" y="3000375"/>
            <a:ext cx="2714625" cy="857250"/>
          </a:xfrm>
          <a:prstGeom prst="wedgeEllipseCallout">
            <a:avLst>
              <a:gd name="adj1" fmla="val -21748"/>
              <a:gd name="adj2" fmla="val -14953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/>
              <a:t>Работает холодильник</a:t>
            </a:r>
          </a:p>
        </p:txBody>
      </p:sp>
      <p:sp>
        <p:nvSpPr>
          <p:cNvPr id="10" name="Овальная выноска 9"/>
          <p:cNvSpPr/>
          <p:nvPr/>
        </p:nvSpPr>
        <p:spPr>
          <a:xfrm>
            <a:off x="6429375" y="2357438"/>
            <a:ext cx="2571750" cy="785812"/>
          </a:xfrm>
          <a:prstGeom prst="wedgeEllipseCallout">
            <a:avLst>
              <a:gd name="adj1" fmla="val -33129"/>
              <a:gd name="adj2" fmla="val -7041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/>
              <a:t>Работает компьютер</a:t>
            </a:r>
          </a:p>
        </p:txBody>
      </p:sp>
      <p:sp>
        <p:nvSpPr>
          <p:cNvPr id="11" name="Овальная выноска 10"/>
          <p:cNvSpPr>
            <a:spLocks noChangeArrowheads="1"/>
          </p:cNvSpPr>
          <p:nvPr/>
        </p:nvSpPr>
        <p:spPr bwMode="auto">
          <a:xfrm>
            <a:off x="0" y="2286000"/>
            <a:ext cx="9144000" cy="1714500"/>
          </a:xfrm>
          <a:prstGeom prst="wedgeEllipseCallout">
            <a:avLst>
              <a:gd name="adj1" fmla="val -6667"/>
              <a:gd name="adj2" fmla="val -63972"/>
            </a:avLst>
          </a:prstGeom>
          <a:solidFill>
            <a:srgbClr val="FFFF00"/>
          </a:solidFill>
          <a:ln w="25400" algn="ctr">
            <a:solidFill>
              <a:srgbClr val="3B3B64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C00000"/>
                </a:solidFill>
                <a:latin typeface="+mn-lt"/>
              </a:rPr>
              <a:t>В физике </a:t>
            </a: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понятие «работа» </a:t>
            </a:r>
            <a:r>
              <a:rPr lang="ru-RU" sz="3200" b="1" dirty="0">
                <a:solidFill>
                  <a:srgbClr val="C00000"/>
                </a:solidFill>
                <a:latin typeface="+mn-lt"/>
              </a:rPr>
              <a:t>по смыслу</a:t>
            </a: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 </a:t>
            </a:r>
            <a:r>
              <a:rPr lang="ru-RU" sz="3200" b="1" dirty="0">
                <a:solidFill>
                  <a:srgbClr val="C00000"/>
                </a:solidFill>
                <a:latin typeface="+mn-lt"/>
              </a:rPr>
              <a:t>отличается</a:t>
            </a: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 от привычного!</a:t>
            </a:r>
          </a:p>
        </p:txBody>
      </p:sp>
      <p:pic>
        <p:nvPicPr>
          <p:cNvPr id="12" name="Picture 183" descr="MPj04117470000[1]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857375" y="4143375"/>
            <a:ext cx="1873250" cy="234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00438" y="5072063"/>
            <a:ext cx="2303462" cy="1411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>
                <a:solidFill>
                  <a:srgbClr val="0000FF"/>
                </a:solidFill>
              </a:rPr>
              <a:t>Механическая работа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3500438"/>
            <a:ext cx="9144000" cy="3357562"/>
          </a:xfrm>
        </p:spPr>
        <p:txBody>
          <a:bodyPr/>
          <a:lstStyle/>
          <a:p>
            <a:pPr eaLnBrk="1" hangingPunct="1"/>
            <a:r>
              <a:rPr lang="ru-RU" sz="2400" b="1" smtClean="0">
                <a:solidFill>
                  <a:srgbClr val="C00000"/>
                </a:solidFill>
              </a:rPr>
              <a:t>Механическая работа </a:t>
            </a:r>
            <a:r>
              <a:rPr lang="ru-RU" sz="2400" b="1" smtClean="0"/>
              <a:t>– </a:t>
            </a:r>
            <a:r>
              <a:rPr lang="ru-RU" sz="2400" smtClean="0"/>
              <a:t>это процесс </a:t>
            </a:r>
            <a:r>
              <a:rPr lang="ru-RU" sz="2400" b="1" smtClean="0"/>
              <a:t>перемещения</a:t>
            </a:r>
            <a:r>
              <a:rPr lang="ru-RU" sz="2400" smtClean="0"/>
              <a:t> под действием </a:t>
            </a:r>
            <a:r>
              <a:rPr lang="ru-RU" sz="2400" b="1" smtClean="0"/>
              <a:t>силы</a:t>
            </a:r>
            <a:r>
              <a:rPr lang="ru-RU" sz="2400" smtClean="0"/>
              <a:t>.</a:t>
            </a:r>
          </a:p>
          <a:p>
            <a:pPr eaLnBrk="1" hangingPunct="1"/>
            <a:r>
              <a:rPr lang="ru-RU" sz="2400" b="1" smtClean="0">
                <a:solidFill>
                  <a:srgbClr val="C00000"/>
                </a:solidFill>
              </a:rPr>
              <a:t>Механическая работа</a:t>
            </a:r>
            <a:r>
              <a:rPr lang="ru-RU" sz="2400" smtClean="0"/>
              <a:t> - физическая величина, равная </a:t>
            </a:r>
            <a:r>
              <a:rPr lang="ru-RU" sz="2400" b="1" smtClean="0"/>
              <a:t>произведению</a:t>
            </a:r>
            <a:r>
              <a:rPr lang="ru-RU" sz="2400" smtClean="0"/>
              <a:t> </a:t>
            </a:r>
            <a:r>
              <a:rPr lang="ru-RU" sz="2400" b="1" smtClean="0">
                <a:solidFill>
                  <a:srgbClr val="C00000"/>
                </a:solidFill>
              </a:rPr>
              <a:t>силы</a:t>
            </a:r>
            <a:r>
              <a:rPr lang="ru-RU" sz="2400" smtClean="0"/>
              <a:t>, действующей на тело, на </a:t>
            </a:r>
            <a:r>
              <a:rPr lang="ru-RU" sz="2400" b="1" smtClean="0">
                <a:solidFill>
                  <a:srgbClr val="C00000"/>
                </a:solidFill>
              </a:rPr>
              <a:t>путь</a:t>
            </a:r>
            <a:r>
              <a:rPr lang="ru-RU" sz="2400" smtClean="0"/>
              <a:t>, совершенный телом под действием силы в направлении этой силы. </a:t>
            </a:r>
          </a:p>
          <a:p>
            <a:pPr eaLnBrk="1" hangingPunct="1"/>
            <a:r>
              <a:rPr lang="ru-RU" sz="2400" b="1" smtClean="0"/>
              <a:t>Единица измерения </a:t>
            </a:r>
            <a:r>
              <a:rPr lang="ru-RU" sz="2400" smtClean="0"/>
              <a:t>работы</a:t>
            </a:r>
            <a:r>
              <a:rPr lang="ru-RU" sz="2400" b="1" smtClean="0"/>
              <a:t> – </a:t>
            </a:r>
            <a:r>
              <a:rPr lang="en-US" sz="2400" b="1" smtClean="0"/>
              <a:t>[</a:t>
            </a:r>
            <a:r>
              <a:rPr lang="ru-RU" sz="2400" b="1" smtClean="0">
                <a:solidFill>
                  <a:srgbClr val="C00000"/>
                </a:solidFill>
              </a:rPr>
              <a:t>Дж</a:t>
            </a:r>
            <a:r>
              <a:rPr lang="en-US" sz="2400" b="1" smtClean="0"/>
              <a:t>] = 1 H· 1 </a:t>
            </a:r>
            <a:r>
              <a:rPr lang="ru-RU" sz="2400" b="1" smtClean="0"/>
              <a:t>м</a:t>
            </a:r>
          </a:p>
        </p:txBody>
      </p:sp>
      <p:sp>
        <p:nvSpPr>
          <p:cNvPr id="4" name="Овальная выноска 3"/>
          <p:cNvSpPr>
            <a:spLocks noChangeArrowheads="1"/>
          </p:cNvSpPr>
          <p:nvPr/>
        </p:nvSpPr>
        <p:spPr bwMode="auto">
          <a:xfrm>
            <a:off x="2571750" y="1214438"/>
            <a:ext cx="1714500" cy="928687"/>
          </a:xfrm>
          <a:prstGeom prst="wedgeEllipseCallout">
            <a:avLst>
              <a:gd name="adj1" fmla="val 62278"/>
              <a:gd name="adj2" fmla="val 67310"/>
            </a:avLst>
          </a:prstGeom>
          <a:solidFill>
            <a:srgbClr val="FFFF00"/>
          </a:solidFill>
          <a:ln w="25400" algn="ctr">
            <a:solidFill>
              <a:srgbClr val="3B3B64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C00000"/>
                </a:solidFill>
                <a:latin typeface="+mn-lt"/>
              </a:rPr>
              <a:t>Сила</a:t>
            </a:r>
            <a:endParaRPr lang="ru-RU" sz="3200" b="1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5" name="Овальная выноска 4"/>
          <p:cNvSpPr>
            <a:spLocks noChangeArrowheads="1"/>
          </p:cNvSpPr>
          <p:nvPr/>
        </p:nvSpPr>
        <p:spPr bwMode="auto">
          <a:xfrm>
            <a:off x="4643438" y="1214438"/>
            <a:ext cx="1714500" cy="928687"/>
          </a:xfrm>
          <a:prstGeom prst="wedgeEllipseCallout">
            <a:avLst>
              <a:gd name="adj1" fmla="val -54148"/>
              <a:gd name="adj2" fmla="val 67310"/>
            </a:avLst>
          </a:prstGeom>
          <a:solidFill>
            <a:srgbClr val="FFFF00"/>
          </a:solidFill>
          <a:ln w="25400" algn="ctr">
            <a:solidFill>
              <a:srgbClr val="3B3B64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C00000"/>
                </a:solidFill>
                <a:latin typeface="+mn-lt"/>
              </a:rPr>
              <a:t>Путь</a:t>
            </a:r>
            <a:endParaRPr lang="ru-RU" sz="3200" b="1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6" name="Овальная выноска 5"/>
          <p:cNvSpPr/>
          <p:nvPr/>
        </p:nvSpPr>
        <p:spPr>
          <a:xfrm>
            <a:off x="2928938" y="2214563"/>
            <a:ext cx="3286125" cy="714375"/>
          </a:xfrm>
          <a:prstGeom prst="wedgeEllipseCallout">
            <a:avLst>
              <a:gd name="adj1" fmla="val 36911"/>
              <a:gd name="adj2" fmla="val 36089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bg1"/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C00000"/>
                </a:solidFill>
              </a:rPr>
              <a:t>Работа</a:t>
            </a:r>
            <a:endParaRPr lang="ru-RU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6390" name="Picture 2" descr="H:\Ирина\ГИА\Физика\Подготовка к ГИА\1.18. Механическая работа и мощность\p86_11-4c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3" y="1143000"/>
            <a:ext cx="1028700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1" name="Picture 3" descr="H:\Ирина\ГИА\Физика\Подготовка к ГИА\1.18. Механическая работа и мощность\Horse36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15250" y="11430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2" name="Picture 5" descr="http://class-fizika.narod.ru/7_class/7_rabota/lines_hor_ani_8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14563" y="3000375"/>
            <a:ext cx="3429000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93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Times New Roman" pitchFamily="18" charset="0"/>
            </a:endParaRPr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14688" y="6000750"/>
            <a:ext cx="1752600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95" name="Rectangle 8"/>
          <p:cNvSpPr>
            <a:spLocks noChangeArrowheads="1"/>
          </p:cNvSpPr>
          <p:nvPr/>
        </p:nvSpPr>
        <p:spPr bwMode="auto">
          <a:xfrm>
            <a:off x="0" y="11525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2058" name="Picture 10" descr="http://class-fizika.narod.ru/7_class/7_rabota/01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339975" y="1196975"/>
            <a:ext cx="4727575" cy="178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4.44444E-6 L 0.36753 -0.47824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4" y="-2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7" dur="2000" fill="hold"/>
                                        <p:tgtEl>
                                          <p:spTgt spid="205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9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5786438"/>
            <a:ext cx="8286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z="4000" smtClean="0"/>
          </a:p>
        </p:txBody>
      </p:sp>
      <p:sp>
        <p:nvSpPr>
          <p:cNvPr id="5" name="Прямоугольная выноска 4"/>
          <p:cNvSpPr>
            <a:spLocks noChangeArrowheads="1"/>
          </p:cNvSpPr>
          <p:nvPr/>
        </p:nvSpPr>
        <p:spPr bwMode="auto">
          <a:xfrm>
            <a:off x="2268538" y="476250"/>
            <a:ext cx="4500562" cy="428625"/>
          </a:xfrm>
          <a:prstGeom prst="wedgeRectCallout">
            <a:avLst>
              <a:gd name="adj1" fmla="val 1111"/>
              <a:gd name="adj2" fmla="val 287037"/>
            </a:avLst>
          </a:prstGeom>
          <a:solidFill>
            <a:srgbClr val="FFFF00"/>
          </a:solidFill>
          <a:ln w="25400" algn="ctr">
            <a:solidFill>
              <a:srgbClr val="3B3B64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accent1"/>
                </a:solidFill>
                <a:latin typeface="+mn-lt"/>
              </a:rPr>
              <a:t>Работа может быть</a:t>
            </a:r>
          </a:p>
        </p:txBody>
      </p:sp>
      <p:sp>
        <p:nvSpPr>
          <p:cNvPr id="6" name="Прямоугольная выноска 5"/>
          <p:cNvSpPr>
            <a:spLocks noChangeArrowheads="1"/>
          </p:cNvSpPr>
          <p:nvPr/>
        </p:nvSpPr>
        <p:spPr bwMode="auto">
          <a:xfrm>
            <a:off x="5857875" y="2071688"/>
            <a:ext cx="3143250" cy="571500"/>
          </a:xfrm>
          <a:prstGeom prst="wedgeRectCallout">
            <a:avLst>
              <a:gd name="adj1" fmla="val -67380"/>
              <a:gd name="adj2" fmla="val -81088"/>
            </a:avLst>
          </a:prstGeom>
          <a:solidFill>
            <a:srgbClr val="FFFF00"/>
          </a:solidFill>
          <a:ln w="25400" algn="ctr">
            <a:solidFill>
              <a:srgbClr val="3B3B64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C00000"/>
                </a:solidFill>
                <a:latin typeface="+mn-lt"/>
              </a:rPr>
              <a:t>положительна</a:t>
            </a:r>
          </a:p>
        </p:txBody>
      </p:sp>
      <p:sp>
        <p:nvSpPr>
          <p:cNvPr id="7" name="Прямоугольная выноска 6"/>
          <p:cNvSpPr>
            <a:spLocks noChangeArrowheads="1"/>
          </p:cNvSpPr>
          <p:nvPr/>
        </p:nvSpPr>
        <p:spPr bwMode="auto">
          <a:xfrm>
            <a:off x="142875" y="2071688"/>
            <a:ext cx="3143250" cy="571500"/>
          </a:xfrm>
          <a:prstGeom prst="wedgeRectCallout">
            <a:avLst>
              <a:gd name="adj1" fmla="val 90255"/>
              <a:gd name="adj2" fmla="val -83889"/>
            </a:avLst>
          </a:prstGeom>
          <a:solidFill>
            <a:srgbClr val="FFFF00"/>
          </a:solidFill>
          <a:ln w="25400" algn="ctr">
            <a:solidFill>
              <a:srgbClr val="3B3B64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C00000"/>
                </a:solidFill>
                <a:latin typeface="+mn-lt"/>
              </a:rPr>
              <a:t>отрицательна</a:t>
            </a:r>
          </a:p>
        </p:txBody>
      </p:sp>
      <p:sp>
        <p:nvSpPr>
          <p:cNvPr id="8" name="Прямоугольная выноска 7"/>
          <p:cNvSpPr>
            <a:spLocks noChangeArrowheads="1"/>
          </p:cNvSpPr>
          <p:nvPr/>
        </p:nvSpPr>
        <p:spPr bwMode="auto">
          <a:xfrm>
            <a:off x="3500438" y="2071688"/>
            <a:ext cx="2214562" cy="571500"/>
          </a:xfrm>
          <a:prstGeom prst="wedgeRectCallout">
            <a:avLst>
              <a:gd name="adj1" fmla="val 241"/>
              <a:gd name="adj2" fmla="val -84991"/>
            </a:avLst>
          </a:prstGeom>
          <a:solidFill>
            <a:srgbClr val="FFFF00"/>
          </a:solidFill>
          <a:ln w="25400" algn="ctr">
            <a:solidFill>
              <a:srgbClr val="3B3B64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accent1"/>
                </a:solidFill>
                <a:latin typeface="+mn-lt"/>
              </a:rPr>
              <a:t>равна</a:t>
            </a:r>
            <a:r>
              <a:rPr lang="ru-RU" sz="2800" b="1" dirty="0">
                <a:solidFill>
                  <a:srgbClr val="C00000"/>
                </a:solidFill>
                <a:latin typeface="+mn-lt"/>
              </a:rPr>
              <a:t> нулю</a:t>
            </a:r>
          </a:p>
        </p:txBody>
      </p:sp>
      <p:sp>
        <p:nvSpPr>
          <p:cNvPr id="4" name="Прямоугольная выноска 3"/>
          <p:cNvSpPr>
            <a:spLocks noChangeArrowheads="1"/>
          </p:cNvSpPr>
          <p:nvPr/>
        </p:nvSpPr>
        <p:spPr bwMode="auto">
          <a:xfrm>
            <a:off x="5857875" y="2857500"/>
            <a:ext cx="3143250" cy="1571625"/>
          </a:xfrm>
          <a:prstGeom prst="wedgeRectCallout">
            <a:avLst>
              <a:gd name="adj1" fmla="val -1713"/>
              <a:gd name="adj2" fmla="val -68866"/>
            </a:avLst>
          </a:prstGeom>
          <a:solidFill>
            <a:srgbClr val="FFFF00"/>
          </a:solidFill>
          <a:ln w="25400" algn="ctr">
            <a:solidFill>
              <a:srgbClr val="3B3B64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accent1"/>
                </a:solidFill>
                <a:latin typeface="+mn-lt"/>
              </a:rPr>
              <a:t>Если </a:t>
            </a:r>
            <a:r>
              <a:rPr lang="ru-RU" sz="2400" b="1" dirty="0">
                <a:solidFill>
                  <a:srgbClr val="FF0000"/>
                </a:solidFill>
                <a:latin typeface="+mn-lt"/>
              </a:rPr>
              <a:t>направление силы</a:t>
            </a:r>
            <a:r>
              <a:rPr lang="ru-RU" sz="2400" b="1" dirty="0">
                <a:solidFill>
                  <a:schemeClr val="accent1"/>
                </a:solidFill>
                <a:latin typeface="+mn-lt"/>
              </a:rPr>
              <a:t> и </a:t>
            </a:r>
            <a:r>
              <a:rPr lang="ru-RU" sz="2400" b="1" dirty="0">
                <a:solidFill>
                  <a:srgbClr val="FF0000"/>
                </a:solidFill>
                <a:latin typeface="+mn-lt"/>
              </a:rPr>
              <a:t>направление движения</a:t>
            </a:r>
            <a:r>
              <a:rPr lang="ru-RU" sz="2400" b="1" dirty="0">
                <a:solidFill>
                  <a:schemeClr val="accent1"/>
                </a:solidFill>
                <a:latin typeface="+mn-lt"/>
              </a:rPr>
              <a:t> тела </a:t>
            </a:r>
            <a:r>
              <a:rPr lang="ru-RU" sz="2400" b="1" dirty="0">
                <a:solidFill>
                  <a:srgbClr val="C00000"/>
                </a:solidFill>
                <a:latin typeface="+mn-lt"/>
              </a:rPr>
              <a:t>совпадают</a:t>
            </a:r>
          </a:p>
        </p:txBody>
      </p:sp>
      <p:grpSp>
        <p:nvGrpSpPr>
          <p:cNvPr id="15" name="Group 17"/>
          <p:cNvGrpSpPr>
            <a:grpSpLocks/>
          </p:cNvGrpSpPr>
          <p:nvPr/>
        </p:nvGrpSpPr>
        <p:grpSpPr bwMode="auto">
          <a:xfrm>
            <a:off x="6072188" y="5715000"/>
            <a:ext cx="2754312" cy="817563"/>
            <a:chOff x="1632" y="1104"/>
            <a:chExt cx="1735" cy="562"/>
          </a:xfrm>
        </p:grpSpPr>
        <p:grpSp>
          <p:nvGrpSpPr>
            <p:cNvPr id="17430" name="Group 15"/>
            <p:cNvGrpSpPr>
              <a:grpSpLocks/>
            </p:cNvGrpSpPr>
            <p:nvPr/>
          </p:nvGrpSpPr>
          <p:grpSpPr bwMode="auto">
            <a:xfrm>
              <a:off x="1632" y="1104"/>
              <a:ext cx="1735" cy="562"/>
              <a:chOff x="1632" y="1104"/>
              <a:chExt cx="1735" cy="562"/>
            </a:xfrm>
          </p:grpSpPr>
          <p:pic>
            <p:nvPicPr>
              <p:cNvPr id="17432" name="Picture 10" descr="C:\Program Files\Microsoft Office\Clipart\standard\stddir1\bd06358_.wmf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2208" y="1104"/>
                <a:ext cx="1159" cy="5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7433" name="Line 11"/>
              <p:cNvSpPr>
                <a:spLocks noChangeShapeType="1"/>
              </p:cNvSpPr>
              <p:nvPr/>
            </p:nvSpPr>
            <p:spPr bwMode="auto">
              <a:xfrm flipH="1">
                <a:off x="1632" y="1392"/>
                <a:ext cx="1008" cy="0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7431" name="Line 13"/>
            <p:cNvSpPr>
              <a:spLocks noChangeShapeType="1"/>
            </p:cNvSpPr>
            <p:nvPr/>
          </p:nvSpPr>
          <p:spPr bwMode="auto">
            <a:xfrm flipH="1">
              <a:off x="1632" y="1584"/>
              <a:ext cx="38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6000750" y="5572125"/>
            <a:ext cx="10715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i="1">
                <a:solidFill>
                  <a:srgbClr val="FF0000"/>
                </a:solidFill>
                <a:latin typeface="Times New Roman" pitchFamily="18" charset="0"/>
              </a:rPr>
              <a:t>F</a:t>
            </a:r>
            <a:r>
              <a:rPr lang="ru-RU" sz="2800" b="1" i="1" baseline="-25000">
                <a:solidFill>
                  <a:srgbClr val="FF0000"/>
                </a:solidFill>
                <a:latin typeface="Times New Roman" pitchFamily="18" charset="0"/>
              </a:rPr>
              <a:t>тяги</a:t>
            </a:r>
            <a:endParaRPr lang="ru-RU" sz="2800" b="1" i="1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6072188" y="6000750"/>
            <a:ext cx="5715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i="1">
                <a:latin typeface="Times New Roman" pitchFamily="18" charset="0"/>
              </a:rPr>
              <a:t>s</a:t>
            </a:r>
            <a:endParaRPr lang="ru-RU" sz="2800" b="1" i="1">
              <a:latin typeface="Times New Roman" pitchFamily="18" charset="0"/>
            </a:endParaRPr>
          </a:p>
        </p:txBody>
      </p:sp>
      <p:pic>
        <p:nvPicPr>
          <p:cNvPr id="11266" name="Picture 2" descr="http://class-fizika.narod.ru/7_class/7_rabota/lines_hor_ani_8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5715000" y="4643438"/>
            <a:ext cx="3354388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" name="Прямоугольная выноска 25"/>
          <p:cNvSpPr>
            <a:spLocks noChangeArrowheads="1"/>
          </p:cNvSpPr>
          <p:nvPr/>
        </p:nvSpPr>
        <p:spPr bwMode="auto">
          <a:xfrm>
            <a:off x="142875" y="2786063"/>
            <a:ext cx="3143250" cy="1571625"/>
          </a:xfrm>
          <a:prstGeom prst="wedgeRectCallout">
            <a:avLst>
              <a:gd name="adj1" fmla="val -1713"/>
              <a:gd name="adj2" fmla="val -68866"/>
            </a:avLst>
          </a:prstGeom>
          <a:solidFill>
            <a:srgbClr val="FFFF00"/>
          </a:solidFill>
          <a:ln w="25400" algn="ctr">
            <a:solidFill>
              <a:srgbClr val="3B3B64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accent1"/>
                </a:solidFill>
                <a:latin typeface="+mn-lt"/>
              </a:rPr>
              <a:t>Если </a:t>
            </a:r>
            <a:r>
              <a:rPr lang="ru-RU" sz="2400" b="1" dirty="0">
                <a:solidFill>
                  <a:srgbClr val="FF0000"/>
                </a:solidFill>
                <a:latin typeface="+mn-lt"/>
              </a:rPr>
              <a:t>направление силы</a:t>
            </a:r>
            <a:r>
              <a:rPr lang="ru-RU" sz="2400" b="1" dirty="0">
                <a:solidFill>
                  <a:schemeClr val="accent1"/>
                </a:solidFill>
                <a:latin typeface="+mn-lt"/>
              </a:rPr>
              <a:t> и </a:t>
            </a:r>
            <a:r>
              <a:rPr lang="ru-RU" sz="2400" b="1" dirty="0">
                <a:solidFill>
                  <a:srgbClr val="FF0000"/>
                </a:solidFill>
                <a:latin typeface="+mn-lt"/>
              </a:rPr>
              <a:t>направление движения</a:t>
            </a:r>
            <a:r>
              <a:rPr lang="ru-RU" sz="2400" b="1" dirty="0">
                <a:solidFill>
                  <a:schemeClr val="accent1"/>
                </a:solidFill>
                <a:latin typeface="+mn-lt"/>
              </a:rPr>
              <a:t> тела </a:t>
            </a:r>
            <a:r>
              <a:rPr lang="ru-RU" sz="2400" b="1" dirty="0">
                <a:solidFill>
                  <a:srgbClr val="C00000"/>
                </a:solidFill>
                <a:latin typeface="+mn-lt"/>
              </a:rPr>
              <a:t>противоположны</a:t>
            </a:r>
          </a:p>
        </p:txBody>
      </p:sp>
      <p:pic>
        <p:nvPicPr>
          <p:cNvPr id="11268" name="Picture 4" descr="http://class-fizika.narod.ru/7_class/7_rabota/2.gif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928688" y="4357688"/>
            <a:ext cx="123825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9" name="Прямая со стрелкой 28"/>
          <p:cNvCxnSpPr/>
          <p:nvPr/>
        </p:nvCxnSpPr>
        <p:spPr>
          <a:xfrm rot="16200000" flipH="1">
            <a:off x="1178719" y="6393657"/>
            <a:ext cx="642937" cy="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1571625" y="6143625"/>
            <a:ext cx="16430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i="1">
                <a:solidFill>
                  <a:srgbClr val="FF0000"/>
                </a:solidFill>
                <a:latin typeface="Times New Roman" pitchFamily="18" charset="0"/>
              </a:rPr>
              <a:t>F</a:t>
            </a:r>
            <a:r>
              <a:rPr lang="ru-RU" sz="2800" b="1" i="1" baseline="-25000">
                <a:solidFill>
                  <a:srgbClr val="FF0000"/>
                </a:solidFill>
                <a:latin typeface="Times New Roman" pitchFamily="18" charset="0"/>
              </a:rPr>
              <a:t>тяжести</a:t>
            </a:r>
            <a:endParaRPr lang="ru-RU" sz="2800" b="1" i="1">
              <a:solidFill>
                <a:srgbClr val="FF0000"/>
              </a:solidFill>
              <a:latin typeface="Times New Roman" pitchFamily="18" charset="0"/>
            </a:endParaRPr>
          </a:p>
        </p:txBody>
      </p:sp>
      <p:cxnSp>
        <p:nvCxnSpPr>
          <p:cNvPr id="34" name="Прямая со стрелкой 33"/>
          <p:cNvCxnSpPr/>
          <p:nvPr/>
        </p:nvCxnSpPr>
        <p:spPr>
          <a:xfrm rot="16200000" flipV="1">
            <a:off x="1178719" y="5750719"/>
            <a:ext cx="652463" cy="9525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1571625" y="5429250"/>
            <a:ext cx="5715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i="1">
                <a:latin typeface="Times New Roman" pitchFamily="18" charset="0"/>
              </a:rPr>
              <a:t>s</a:t>
            </a:r>
            <a:endParaRPr lang="ru-RU" sz="2800" b="1" i="1">
              <a:latin typeface="Times New Roman" pitchFamily="18" charset="0"/>
            </a:endParaRPr>
          </a:p>
        </p:txBody>
      </p:sp>
      <p:pic>
        <p:nvPicPr>
          <p:cNvPr id="11271" name="Picture 7" descr="http://class-fizika.narod.ru/7_class/7_rabota/2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357438" y="5500688"/>
            <a:ext cx="1905000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42" name="Прямая со стрелкой 41"/>
          <p:cNvCxnSpPr/>
          <p:nvPr/>
        </p:nvCxnSpPr>
        <p:spPr>
          <a:xfrm rot="10800000">
            <a:off x="2214563" y="6000750"/>
            <a:ext cx="1009650" cy="9525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>
            <a:spLocks noChangeArrowheads="1"/>
          </p:cNvSpPr>
          <p:nvPr/>
        </p:nvSpPr>
        <p:spPr bwMode="auto">
          <a:xfrm>
            <a:off x="2286000" y="5500688"/>
            <a:ext cx="10715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i="1">
                <a:solidFill>
                  <a:srgbClr val="FF0000"/>
                </a:solidFill>
                <a:latin typeface="Times New Roman" pitchFamily="18" charset="0"/>
              </a:rPr>
              <a:t>F</a:t>
            </a:r>
            <a:r>
              <a:rPr lang="ru-RU" sz="2800" b="1" i="1" baseline="-25000">
                <a:solidFill>
                  <a:srgbClr val="FF0000"/>
                </a:solidFill>
                <a:latin typeface="Times New Roman" pitchFamily="18" charset="0"/>
              </a:rPr>
              <a:t>тяги</a:t>
            </a:r>
            <a:endParaRPr lang="ru-RU" sz="2800" b="1" i="1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45" name="TextBox 44"/>
          <p:cNvSpPr txBox="1">
            <a:spLocks noChangeArrowheads="1"/>
          </p:cNvSpPr>
          <p:nvPr/>
        </p:nvSpPr>
        <p:spPr bwMode="auto">
          <a:xfrm>
            <a:off x="2928938" y="6215063"/>
            <a:ext cx="135731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i="1">
                <a:latin typeface="Times New Roman" pitchFamily="18" charset="0"/>
              </a:rPr>
              <a:t>S </a:t>
            </a:r>
            <a:r>
              <a:rPr lang="ru-RU" sz="2800" b="1" i="1">
                <a:latin typeface="Times New Roman" pitchFamily="18" charset="0"/>
              </a:rPr>
              <a:t>- 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5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8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3" dur="5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8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8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9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4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8" grpId="1" animBg="1"/>
      <p:bldP spid="4" grpId="0" animBg="1"/>
      <p:bldP spid="23" grpId="0"/>
      <p:bldP spid="24" grpId="0"/>
      <p:bldP spid="26" grpId="0" animBg="1"/>
      <p:bldP spid="33" grpId="0"/>
      <p:bldP spid="36" grpId="0"/>
      <p:bldP spid="44" grpId="0"/>
      <p:bldP spid="45" grpId="0"/>
      <p:bldP spid="45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ая выноска 7"/>
          <p:cNvSpPr>
            <a:spLocks noChangeArrowheads="1"/>
          </p:cNvSpPr>
          <p:nvPr/>
        </p:nvSpPr>
        <p:spPr bwMode="auto">
          <a:xfrm>
            <a:off x="1571625" y="285750"/>
            <a:ext cx="5643563" cy="571500"/>
          </a:xfrm>
          <a:prstGeom prst="wedgeRectCallout">
            <a:avLst>
              <a:gd name="adj1" fmla="val 14269"/>
              <a:gd name="adj2" fmla="val -53773"/>
            </a:avLst>
          </a:prstGeom>
          <a:solidFill>
            <a:srgbClr val="FFFF00"/>
          </a:solidFill>
          <a:ln w="25400" algn="ctr">
            <a:solidFill>
              <a:srgbClr val="3B3B64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accent1"/>
                </a:solidFill>
                <a:latin typeface="+mn-lt"/>
              </a:rPr>
              <a:t>Работа равна</a:t>
            </a:r>
            <a:r>
              <a:rPr lang="ru-RU" sz="2800" b="1" dirty="0">
                <a:solidFill>
                  <a:srgbClr val="C00000"/>
                </a:solidFill>
                <a:latin typeface="+mn-lt"/>
              </a:rPr>
              <a:t> нулю</a:t>
            </a:r>
          </a:p>
        </p:txBody>
      </p:sp>
      <p:sp>
        <p:nvSpPr>
          <p:cNvPr id="40" name="Прямоугольная выноска 39"/>
          <p:cNvSpPr>
            <a:spLocks noChangeArrowheads="1"/>
          </p:cNvSpPr>
          <p:nvPr/>
        </p:nvSpPr>
        <p:spPr bwMode="auto">
          <a:xfrm>
            <a:off x="214313" y="1571625"/>
            <a:ext cx="3357562" cy="857250"/>
          </a:xfrm>
          <a:prstGeom prst="wedgeRectCallout">
            <a:avLst>
              <a:gd name="adj1" fmla="val 60208"/>
              <a:gd name="adj2" fmla="val -131449"/>
            </a:avLst>
          </a:prstGeom>
          <a:solidFill>
            <a:srgbClr val="FFFF00"/>
          </a:solidFill>
          <a:ln w="25400" algn="ctr">
            <a:solidFill>
              <a:srgbClr val="3B3B64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accent1"/>
                </a:solidFill>
                <a:latin typeface="+mn-lt"/>
              </a:rPr>
              <a:t>Сила </a:t>
            </a:r>
            <a:r>
              <a:rPr lang="ru-RU" sz="2400" b="1" dirty="0">
                <a:solidFill>
                  <a:srgbClr val="FF0000"/>
                </a:solidFill>
                <a:latin typeface="+mn-lt"/>
              </a:rPr>
              <a:t>действует</a:t>
            </a:r>
            <a:r>
              <a:rPr lang="ru-RU" sz="2400" b="1" dirty="0">
                <a:solidFill>
                  <a:schemeClr val="accent1"/>
                </a:solidFill>
                <a:latin typeface="+mn-lt"/>
              </a:rPr>
              <a:t>, а тело </a:t>
            </a:r>
            <a:r>
              <a:rPr lang="ru-RU" sz="2400" b="1" dirty="0">
                <a:solidFill>
                  <a:srgbClr val="FF0000"/>
                </a:solidFill>
                <a:latin typeface="+mn-lt"/>
              </a:rPr>
              <a:t>НЕ перемещается</a:t>
            </a:r>
            <a:endParaRPr lang="ru-RU" sz="24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46" name="Прямоугольная выноска 45"/>
          <p:cNvSpPr>
            <a:spLocks noChangeArrowheads="1"/>
          </p:cNvSpPr>
          <p:nvPr/>
        </p:nvSpPr>
        <p:spPr bwMode="auto">
          <a:xfrm>
            <a:off x="5786438" y="1500188"/>
            <a:ext cx="3143250" cy="928687"/>
          </a:xfrm>
          <a:prstGeom prst="wedgeRectCallout">
            <a:avLst>
              <a:gd name="adj1" fmla="val -62620"/>
              <a:gd name="adj2" fmla="val -118884"/>
            </a:avLst>
          </a:prstGeom>
          <a:solidFill>
            <a:srgbClr val="FFFF00"/>
          </a:solidFill>
          <a:ln w="25400" algn="ctr">
            <a:solidFill>
              <a:srgbClr val="3B3B64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accent1"/>
                </a:solidFill>
                <a:latin typeface="+mn-lt"/>
              </a:rPr>
              <a:t>Тело </a:t>
            </a:r>
            <a:r>
              <a:rPr lang="ru-RU" sz="2400" b="1" dirty="0">
                <a:solidFill>
                  <a:srgbClr val="FF0000"/>
                </a:solidFill>
                <a:latin typeface="+mn-lt"/>
              </a:rPr>
              <a:t>перемещается</a:t>
            </a:r>
            <a:r>
              <a:rPr lang="ru-RU" sz="2400" b="1" dirty="0">
                <a:solidFill>
                  <a:schemeClr val="accent1"/>
                </a:solidFill>
                <a:latin typeface="+mn-lt"/>
              </a:rPr>
              <a:t>, а</a:t>
            </a:r>
            <a:r>
              <a:rPr lang="ru-RU" sz="2400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ru-RU" sz="2400" b="1" dirty="0">
                <a:solidFill>
                  <a:schemeClr val="accent1"/>
                </a:solidFill>
                <a:latin typeface="+mn-lt"/>
              </a:rPr>
              <a:t>сила </a:t>
            </a:r>
            <a:r>
              <a:rPr lang="ru-RU" sz="2400" b="1" dirty="0">
                <a:solidFill>
                  <a:srgbClr val="FF0000"/>
                </a:solidFill>
                <a:latin typeface="+mn-lt"/>
              </a:rPr>
              <a:t>равна нулю</a:t>
            </a:r>
            <a:endParaRPr lang="ru-RU" sz="2400" b="1" dirty="0">
              <a:solidFill>
                <a:srgbClr val="C00000"/>
              </a:solidFill>
              <a:latin typeface="+mn-lt"/>
            </a:endParaRPr>
          </a:p>
        </p:txBody>
      </p:sp>
      <p:pic>
        <p:nvPicPr>
          <p:cNvPr id="11277" name="Picture 13" descr="Синхронная орбита">
            <a:hlinkClick r:id="rId2" tooltip="Синхронная орбита"/>
          </p:cNvPr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63" y="4857750"/>
            <a:ext cx="24384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0" name="Picture 2" descr="http://class-fizika.narod.ru/7_class/7_rabota/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4313" y="2714625"/>
            <a:ext cx="3357562" cy="176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642938" y="3000375"/>
            <a:ext cx="135731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 i="1">
                <a:solidFill>
                  <a:srgbClr val="FF0000"/>
                </a:solidFill>
                <a:latin typeface="Times New Roman" pitchFamily="18" charset="0"/>
              </a:rPr>
              <a:t>F</a:t>
            </a:r>
            <a:r>
              <a:rPr lang="ru-RU" sz="3600" b="1" i="1" baseline="-25000">
                <a:solidFill>
                  <a:srgbClr val="FF0000"/>
                </a:solidFill>
                <a:latin typeface="Times New Roman" pitchFamily="18" charset="0"/>
              </a:rPr>
              <a:t>тяги</a:t>
            </a:r>
            <a:endParaRPr lang="ru-RU" sz="3600" b="1" i="1">
              <a:solidFill>
                <a:srgbClr val="FF0000"/>
              </a:solidFill>
              <a:latin typeface="Times New Roman" pitchFamily="18" charset="0"/>
            </a:endParaRPr>
          </a:p>
        </p:txBody>
      </p:sp>
      <p:cxnSp>
        <p:nvCxnSpPr>
          <p:cNvPr id="38" name="Прямая со стрелкой 37"/>
          <p:cNvCxnSpPr/>
          <p:nvPr/>
        </p:nvCxnSpPr>
        <p:spPr>
          <a:xfrm rot="10800000">
            <a:off x="714375" y="3643313"/>
            <a:ext cx="857250" cy="1587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2000250" y="4000500"/>
            <a:ext cx="12858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 i="1">
                <a:latin typeface="Times New Roman" pitchFamily="18" charset="0"/>
              </a:rPr>
              <a:t>S</a:t>
            </a:r>
            <a:r>
              <a:rPr lang="ru-RU" sz="3600" b="1" i="1">
                <a:latin typeface="Times New Roman" pitchFamily="18" charset="0"/>
              </a:rPr>
              <a:t> - ?</a:t>
            </a:r>
          </a:p>
        </p:txBody>
      </p:sp>
      <p:sp>
        <p:nvSpPr>
          <p:cNvPr id="41" name="Скругленная прямоугольная выноска 40"/>
          <p:cNvSpPr>
            <a:spLocks noChangeArrowheads="1"/>
          </p:cNvSpPr>
          <p:nvPr/>
        </p:nvSpPr>
        <p:spPr bwMode="auto">
          <a:xfrm>
            <a:off x="5143500" y="2643188"/>
            <a:ext cx="4000500" cy="1214437"/>
          </a:xfrm>
          <a:prstGeom prst="wedgeRoundRectCallout">
            <a:avLst>
              <a:gd name="adj1" fmla="val -7176"/>
              <a:gd name="adj2" fmla="val -73528"/>
              <a:gd name="adj3" fmla="val 16667"/>
            </a:avLst>
          </a:prstGeom>
          <a:solidFill>
            <a:srgbClr val="FFFF00"/>
          </a:solidFill>
          <a:ln w="25400" algn="ctr">
            <a:solidFill>
              <a:srgbClr val="3B3B64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accent1"/>
                </a:solidFill>
                <a:latin typeface="+mn-lt"/>
              </a:rPr>
              <a:t>Например: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C00000"/>
                </a:solidFill>
                <a:latin typeface="+mn-lt"/>
              </a:rPr>
              <a:t>при движении по инерции</a:t>
            </a:r>
            <a:r>
              <a:rPr lang="ru-RU" sz="2400" b="1" dirty="0">
                <a:solidFill>
                  <a:schemeClr val="accent1"/>
                </a:solidFill>
                <a:latin typeface="+mn-lt"/>
              </a:rPr>
              <a:t> работа не совершается. </a:t>
            </a:r>
          </a:p>
        </p:txBody>
      </p:sp>
      <p:sp>
        <p:nvSpPr>
          <p:cNvPr id="43" name="Прямоугольная выноска 42"/>
          <p:cNvSpPr>
            <a:spLocks noChangeArrowheads="1"/>
          </p:cNvSpPr>
          <p:nvPr/>
        </p:nvSpPr>
        <p:spPr bwMode="auto">
          <a:xfrm>
            <a:off x="3071813" y="3857625"/>
            <a:ext cx="3571875" cy="1500188"/>
          </a:xfrm>
          <a:prstGeom prst="wedgeRectCallout">
            <a:avLst>
              <a:gd name="adj1" fmla="val -10912"/>
              <a:gd name="adj2" fmla="val -253606"/>
            </a:avLst>
          </a:prstGeom>
          <a:solidFill>
            <a:srgbClr val="FFFF00"/>
          </a:solidFill>
          <a:ln w="25400" algn="ctr">
            <a:solidFill>
              <a:srgbClr val="3B3B64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FF0000"/>
                </a:solidFill>
                <a:latin typeface="+mn-lt"/>
              </a:rPr>
              <a:t>Направление</a:t>
            </a:r>
            <a:r>
              <a:rPr lang="ru-RU" sz="2400" b="1" dirty="0">
                <a:solidFill>
                  <a:schemeClr val="accent1"/>
                </a:solidFill>
                <a:latin typeface="+mn-lt"/>
              </a:rPr>
              <a:t> действия </a:t>
            </a:r>
            <a:r>
              <a:rPr lang="ru-RU" sz="2400" b="1" dirty="0">
                <a:solidFill>
                  <a:srgbClr val="FF0000"/>
                </a:solidFill>
                <a:latin typeface="+mn-lt"/>
              </a:rPr>
              <a:t>силы</a:t>
            </a:r>
            <a:r>
              <a:rPr lang="ru-RU" sz="2400" b="1" dirty="0">
                <a:solidFill>
                  <a:schemeClr val="accent1"/>
                </a:solidFill>
                <a:latin typeface="+mn-lt"/>
              </a:rPr>
              <a:t> и направление </a:t>
            </a:r>
            <a:r>
              <a:rPr lang="ru-RU" sz="2400" b="1" dirty="0">
                <a:solidFill>
                  <a:srgbClr val="FF0000"/>
                </a:solidFill>
                <a:latin typeface="+mn-lt"/>
              </a:rPr>
              <a:t>движения</a:t>
            </a:r>
            <a:r>
              <a:rPr lang="ru-RU" sz="2400" b="1" dirty="0">
                <a:solidFill>
                  <a:schemeClr val="accent1"/>
                </a:solidFill>
                <a:latin typeface="+mn-lt"/>
              </a:rPr>
              <a:t> тела </a:t>
            </a:r>
            <a:r>
              <a:rPr lang="ru-RU" sz="2400" b="1" dirty="0">
                <a:solidFill>
                  <a:srgbClr val="C00000"/>
                </a:solidFill>
                <a:latin typeface="+mn-lt"/>
              </a:rPr>
              <a:t>взаимно перпендикулярны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35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6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7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8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9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11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40" grpId="0" animBg="1"/>
      <p:bldP spid="46" grpId="0" animBg="1"/>
      <p:bldP spid="35" grpId="0"/>
      <p:bldP spid="39" grpId="0"/>
      <p:bldP spid="39" grpId="1"/>
      <p:bldP spid="41" grpId="0" animBg="1"/>
      <p:bldP spid="4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ru-RU" sz="4000" smtClean="0">
                <a:solidFill>
                  <a:srgbClr val="0000FF"/>
                </a:solidFill>
              </a:rPr>
              <a:t>МЕХАНИЧЕСКАЯ МОЩНОСТЬ</a:t>
            </a:r>
          </a:p>
        </p:txBody>
      </p:sp>
      <p:pic>
        <p:nvPicPr>
          <p:cNvPr id="19458" name="Picture 2" descr="http://class-fizika.narod.ru/7_class/7_motshnost/r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63" y="2714625"/>
            <a:ext cx="5786437" cy="393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ая выноска 5"/>
          <p:cNvSpPr>
            <a:spLocks noChangeArrowheads="1"/>
          </p:cNvSpPr>
          <p:nvPr/>
        </p:nvSpPr>
        <p:spPr bwMode="auto">
          <a:xfrm>
            <a:off x="357188" y="1214438"/>
            <a:ext cx="8358187" cy="1357312"/>
          </a:xfrm>
          <a:prstGeom prst="wedgeRectCallout">
            <a:avLst>
              <a:gd name="adj1" fmla="val -11495"/>
              <a:gd name="adj2" fmla="val 107255"/>
            </a:avLst>
          </a:prstGeom>
          <a:solidFill>
            <a:srgbClr val="FFFF00"/>
          </a:solidFill>
          <a:ln w="25400" algn="ctr">
            <a:solidFill>
              <a:srgbClr val="3B3B64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>
                <a:solidFill>
                  <a:schemeClr val="accent1"/>
                </a:solidFill>
                <a:latin typeface="+mn-lt"/>
              </a:rPr>
              <a:t>Кто </a:t>
            </a:r>
            <a:r>
              <a:rPr lang="ru-RU" sz="3600" b="1" dirty="0">
                <a:solidFill>
                  <a:srgbClr val="C00000"/>
                </a:solidFill>
                <a:latin typeface="+mn-lt"/>
              </a:rPr>
              <a:t>быстрее</a:t>
            </a:r>
            <a:r>
              <a:rPr lang="ru-RU" sz="3600" b="1" dirty="0">
                <a:solidFill>
                  <a:schemeClr val="accent1"/>
                </a:solidFill>
                <a:latin typeface="+mn-lt"/>
              </a:rPr>
              <a:t> человек или подъемный кран </a:t>
            </a:r>
            <a:r>
              <a:rPr lang="ru-RU" sz="3600" b="1" dirty="0">
                <a:solidFill>
                  <a:srgbClr val="C00000"/>
                </a:solidFill>
                <a:latin typeface="+mn-lt"/>
              </a:rPr>
              <a:t>поднимет</a:t>
            </a:r>
            <a:r>
              <a:rPr lang="ru-RU" sz="3600" b="1" dirty="0">
                <a:solidFill>
                  <a:schemeClr val="accent1"/>
                </a:solidFill>
                <a:latin typeface="+mn-lt"/>
              </a:rPr>
              <a:t> </a:t>
            </a:r>
            <a:r>
              <a:rPr lang="ru-RU" sz="3600" b="1" dirty="0">
                <a:solidFill>
                  <a:srgbClr val="C00000"/>
                </a:solidFill>
                <a:latin typeface="+mn-lt"/>
              </a:rPr>
              <a:t>весь груз </a:t>
            </a:r>
            <a:r>
              <a:rPr lang="ru-RU" sz="3600" b="1" dirty="0">
                <a:solidFill>
                  <a:schemeClr val="accent1"/>
                </a:solidFill>
                <a:latin typeface="+mn-lt"/>
              </a:rPr>
              <a:t>на высоту?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ru-RU" sz="4000" smtClean="0">
                <a:solidFill>
                  <a:srgbClr val="0000FF"/>
                </a:solidFill>
              </a:rPr>
              <a:t>МЕХАНИЧЕСКАЯ МОЩНОСТЬ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75" y="1214438"/>
            <a:ext cx="8715375" cy="5357812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rgbClr val="C00000"/>
                </a:solidFill>
              </a:rPr>
              <a:t>Работа силы</a:t>
            </a:r>
            <a:r>
              <a:rPr lang="ru-RU" smtClean="0"/>
              <a:t>, совершаемая в </a:t>
            </a:r>
            <a:r>
              <a:rPr lang="ru-RU" smtClean="0">
                <a:solidFill>
                  <a:srgbClr val="C00000"/>
                </a:solidFill>
              </a:rPr>
              <a:t>единицу времени</a:t>
            </a:r>
            <a:r>
              <a:rPr lang="ru-RU" smtClean="0"/>
              <a:t>, называется </a:t>
            </a:r>
            <a:r>
              <a:rPr lang="ru-RU" b="1" smtClean="0">
                <a:solidFill>
                  <a:srgbClr val="C00000"/>
                </a:solidFill>
              </a:rPr>
              <a:t>мощностью</a:t>
            </a:r>
            <a:r>
              <a:rPr lang="ru-RU" smtClean="0"/>
              <a:t>. </a:t>
            </a:r>
          </a:p>
          <a:p>
            <a:pPr eaLnBrk="1" hangingPunct="1"/>
            <a:r>
              <a:rPr lang="ru-RU" smtClean="0"/>
              <a:t>Мощность </a:t>
            </a:r>
            <a:r>
              <a:rPr lang="ru-RU" b="1" smtClean="0"/>
              <a:t>характеризует</a:t>
            </a:r>
            <a:r>
              <a:rPr lang="ru-RU" smtClean="0"/>
              <a:t> </a:t>
            </a:r>
            <a:r>
              <a:rPr lang="ru-RU" smtClean="0">
                <a:solidFill>
                  <a:srgbClr val="C00000"/>
                </a:solidFill>
              </a:rPr>
              <a:t>быстроту совершения работы</a:t>
            </a:r>
            <a:r>
              <a:rPr lang="ru-RU" smtClean="0"/>
              <a:t>.</a:t>
            </a:r>
          </a:p>
          <a:p>
            <a:pPr eaLnBrk="1" hangingPunct="1"/>
            <a:r>
              <a:rPr lang="ru-RU" b="1" smtClean="0">
                <a:solidFill>
                  <a:srgbClr val="C00000"/>
                </a:solidFill>
              </a:rPr>
              <a:t>Мощность </a:t>
            </a:r>
            <a:r>
              <a:rPr lang="ru-RU" b="1" i="1" smtClean="0">
                <a:solidFill>
                  <a:srgbClr val="C00000"/>
                </a:solidFill>
              </a:rPr>
              <a:t>N</a:t>
            </a:r>
            <a:r>
              <a:rPr lang="ru-RU" smtClean="0"/>
              <a:t> это физическая величина, равная </a:t>
            </a:r>
            <a:r>
              <a:rPr lang="ru-RU" smtClean="0">
                <a:solidFill>
                  <a:srgbClr val="C00000"/>
                </a:solidFill>
              </a:rPr>
              <a:t>отношению</a:t>
            </a:r>
            <a:r>
              <a:rPr lang="ru-RU" smtClean="0"/>
              <a:t> </a:t>
            </a:r>
            <a:r>
              <a:rPr lang="ru-RU" b="1" smtClean="0"/>
              <a:t>работы </a:t>
            </a:r>
            <a:r>
              <a:rPr lang="ru-RU" b="1" i="1" smtClean="0">
                <a:solidFill>
                  <a:srgbClr val="C00000"/>
                </a:solidFill>
              </a:rPr>
              <a:t>A</a:t>
            </a:r>
            <a:r>
              <a:rPr lang="ru-RU" smtClean="0"/>
              <a:t> к промежутку </a:t>
            </a:r>
            <a:r>
              <a:rPr lang="ru-RU" smtClean="0">
                <a:solidFill>
                  <a:srgbClr val="C00000"/>
                </a:solidFill>
              </a:rPr>
              <a:t>времени</a:t>
            </a:r>
            <a:r>
              <a:rPr lang="ru-RU" smtClean="0"/>
              <a:t> </a:t>
            </a:r>
            <a:r>
              <a:rPr lang="ru-RU" b="1" i="1" smtClean="0">
                <a:solidFill>
                  <a:srgbClr val="C00000"/>
                </a:solidFill>
              </a:rPr>
              <a:t>t</a:t>
            </a:r>
            <a:r>
              <a:rPr lang="ru-RU" smtClean="0"/>
              <a:t>, в течение которого совершена эта работа: </a:t>
            </a:r>
          </a:p>
        </p:txBody>
      </p:sp>
      <p:sp>
        <p:nvSpPr>
          <p:cNvPr id="2048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Times New Roman" pitchFamily="18" charset="0"/>
            </a:endParaRPr>
          </a:p>
        </p:txBody>
      </p:sp>
      <p:pic>
        <p:nvPicPr>
          <p:cNvPr id="28673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72375" y="3857625"/>
            <a:ext cx="1247775" cy="110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5" name="Rectangle 3"/>
          <p:cNvSpPr>
            <a:spLocks noChangeArrowheads="1"/>
          </p:cNvSpPr>
          <p:nvPr/>
        </p:nvSpPr>
        <p:spPr bwMode="auto">
          <a:xfrm>
            <a:off x="0" y="1562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8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>
                <a:solidFill>
                  <a:srgbClr val="0000FF"/>
                </a:solidFill>
              </a:rPr>
              <a:t>Единица измерения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В Международной системе (СИ) </a:t>
            </a:r>
            <a:r>
              <a:rPr lang="ru-RU" b="1" smtClean="0">
                <a:solidFill>
                  <a:srgbClr val="C00000"/>
                </a:solidFill>
              </a:rPr>
              <a:t>единица мощности</a:t>
            </a:r>
            <a:r>
              <a:rPr lang="ru-RU" smtClean="0"/>
              <a:t> называется </a:t>
            </a:r>
            <a:r>
              <a:rPr lang="ru-RU" b="1" smtClean="0">
                <a:solidFill>
                  <a:srgbClr val="C00000"/>
                </a:solidFill>
              </a:rPr>
              <a:t>ватт (Вт)</a:t>
            </a:r>
            <a:r>
              <a:rPr lang="ru-RU" smtClean="0"/>
              <a:t>. </a:t>
            </a:r>
          </a:p>
          <a:p>
            <a:pPr eaLnBrk="1" hangingPunct="1"/>
            <a:r>
              <a:rPr lang="ru-RU" b="1" smtClean="0"/>
              <a:t>Ватт равен мощности силы, совершающей работу в 1 Дж за время 1 с.</a:t>
            </a:r>
          </a:p>
          <a:p>
            <a:pPr eaLnBrk="1" hangingPunct="1"/>
            <a:r>
              <a:rPr lang="ru-RU" smtClean="0"/>
              <a:t>1 Вт = 1 Дж / 1 с</a:t>
            </a:r>
          </a:p>
          <a:p>
            <a:pPr eaLnBrk="1" hangingPunct="1"/>
            <a:r>
              <a:rPr lang="ru-RU" smtClean="0"/>
              <a:t>Внесистемная единица измерения: </a:t>
            </a:r>
            <a:r>
              <a:rPr lang="ru-RU" smtClean="0">
                <a:solidFill>
                  <a:srgbClr val="C00000"/>
                </a:solidFill>
              </a:rPr>
              <a:t>лошадиная сила</a:t>
            </a:r>
          </a:p>
          <a:p>
            <a:pPr eaLnBrk="1" hangingPunct="1"/>
            <a:r>
              <a:rPr lang="ru-RU" smtClean="0"/>
              <a:t>1 л.с. = 735,5 Вт</a:t>
            </a:r>
          </a:p>
          <a:p>
            <a:pPr eaLnBrk="1" hangingPunct="1"/>
            <a:endParaRPr lang="ru-RU" smtClean="0"/>
          </a:p>
        </p:txBody>
      </p:sp>
      <p:pic>
        <p:nvPicPr>
          <p:cNvPr id="29698" name="Picture 2" descr="H:\Ирина\ГИА\Физика\Подготовка к ГИА\1.18. Механическая работа и мощность\Horse33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00875" y="5000625"/>
            <a:ext cx="1333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Заголовок 1"/>
          <p:cNvSpPr>
            <a:spLocks noGrp="1"/>
          </p:cNvSpPr>
          <p:nvPr>
            <p:ph type="ctrTitle"/>
          </p:nvPr>
        </p:nvSpPr>
        <p:spPr>
          <a:xfrm>
            <a:off x="323850" y="2205038"/>
            <a:ext cx="7772400" cy="1470025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rgbClr val="0000FF"/>
                </a:solidFill>
              </a:rPr>
              <a:t>Решаем вместе</a:t>
            </a:r>
            <a:br>
              <a:rPr lang="ru-RU" smtClean="0">
                <a:solidFill>
                  <a:srgbClr val="0000FF"/>
                </a:solidFill>
              </a:rPr>
            </a:br>
            <a:endParaRPr lang="ru-RU" smtClean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1254</TotalTime>
  <Words>385</Words>
  <PresentationFormat>Экран (4:3)</PresentationFormat>
  <Paragraphs>68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Arial</vt:lpstr>
      <vt:lpstr>Times New Roman</vt:lpstr>
      <vt:lpstr>Calibri</vt:lpstr>
      <vt:lpstr>Тема Office</vt:lpstr>
      <vt:lpstr> Урок - обобщения по теме: «Механическая работа  и мощность» </vt:lpstr>
      <vt:lpstr>Примеры работы</vt:lpstr>
      <vt:lpstr>Механическая работа</vt:lpstr>
      <vt:lpstr>Слайд 4</vt:lpstr>
      <vt:lpstr>Слайд 5</vt:lpstr>
      <vt:lpstr>МЕХАНИЧЕСКАЯ МОЩНОСТЬ</vt:lpstr>
      <vt:lpstr>МЕХАНИЧЕСКАЯ МОЩНОСТЬ</vt:lpstr>
      <vt:lpstr>Единица измерения</vt:lpstr>
      <vt:lpstr>Решаем вместе </vt:lpstr>
      <vt:lpstr>Физическая величина, равная изменению кинетической энергии тела в результате действия силы, называется ...</vt:lpstr>
      <vt:lpstr>Если вектор силы направлен под углом 90° к вектору скорости тела, то работа этой силы ...</vt:lpstr>
      <vt:lpstr> На рисунке приведена зависимость модуля действующей на тело силы от его перемещения. Тело перемещается по направлению действия силы. Определить работу этой силы при перемещении тела на 20 м.</vt:lpstr>
      <vt:lpstr>Литература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Механическое движение. Траектория, путь, перемещение Подготовка к ГИА</dc:title>
  <cp:lastModifiedBy>yulia</cp:lastModifiedBy>
  <cp:revision>93</cp:revision>
  <dcterms:modified xsi:type="dcterms:W3CDTF">2012-03-28T09:58:21Z</dcterms:modified>
</cp:coreProperties>
</file>