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9" r:id="rId4"/>
    <p:sldId id="270" r:id="rId5"/>
    <p:sldId id="271" r:id="rId6"/>
    <p:sldId id="268" r:id="rId7"/>
    <p:sldId id="263" r:id="rId8"/>
    <p:sldId id="264" r:id="rId9"/>
    <p:sldId id="266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FC09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069848"/>
            <a:ext cx="7470648" cy="1470025"/>
          </a:xfrm>
        </p:spPr>
        <p:txBody>
          <a:bodyPr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2743200" y="384048"/>
            <a:ext cx="5943600" cy="612648"/>
          </a:xfr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7068312" y="356616"/>
            <a:ext cx="16184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6616"/>
            <a:ext cx="6400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4983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2286000"/>
            <a:ext cx="7772400" cy="1362075"/>
          </a:xfrm>
        </p:spPr>
        <p:txBody>
          <a:bodyPr anchor="t">
            <a:noAutofit/>
          </a:bodyPr>
          <a:lstStyle>
            <a:lvl1pPr algn="ctr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353312"/>
            <a:ext cx="7772400" cy="905256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632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1728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93976"/>
            <a:ext cx="4040188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93976"/>
            <a:ext cx="4041775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152" y="0"/>
            <a:ext cx="7470648" cy="987552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016" y="1371600"/>
            <a:ext cx="4672584" cy="4855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025896" y="1371600"/>
            <a:ext cx="2633472" cy="4873752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2920" y="4855464"/>
            <a:ext cx="3218688" cy="777240"/>
          </a:xfrm>
          <a:solidFill>
            <a:schemeClr val="bg2">
              <a:lumMod val="50000"/>
            </a:schemeClr>
          </a:solidFill>
        </p:spPr>
        <p:txBody>
          <a:bodyPr/>
          <a:lstStyle>
            <a:lvl1pPr algn="ctr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3867912" y="1216152"/>
            <a:ext cx="4626864" cy="4398264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" y="1216152"/>
            <a:ext cx="3218688" cy="357530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9144000" cy="6858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1216025" cy="987425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white">
          <a:xfrm>
            <a:off x="76200" y="1066800"/>
            <a:ext cx="2590800" cy="1219200"/>
          </a:xfrm>
          <a:prstGeom prst="rect">
            <a:avLst/>
          </a:prstGeom>
          <a:blipFill dpi="0" rotWithShape="1">
            <a:blip r:embed="rId13" cstate="email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31" name="Picture 136" descr="star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gray">
          <a:xfrm rot="-1315059">
            <a:off x="8659813" y="5872163"/>
            <a:ext cx="5429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39" descr="star"/>
          <p:cNvPicPr>
            <a:picLocks noChangeAspect="1" noChangeArrowheads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gray">
          <a:xfrm rot="-1315059" flipH="1" flipV="1">
            <a:off x="152400" y="4724400"/>
            <a:ext cx="4254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9" descr="star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gray">
          <a:xfrm rot="-1315059">
            <a:off x="533400" y="152400"/>
            <a:ext cx="692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/>
          <p:nvPr/>
        </p:nvCxnSpPr>
        <p:spPr bwMode="white">
          <a:xfrm>
            <a:off x="1217613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8713788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2670175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990600"/>
            <a:ext cx="9144000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5788025" y="1069975"/>
            <a:ext cx="3355975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01"/>
          <p:cNvGrpSpPr>
            <a:grpSpLocks/>
          </p:cNvGrpSpPr>
          <p:nvPr/>
        </p:nvGrpSpPr>
        <p:grpSpPr bwMode="ltGray">
          <a:xfrm>
            <a:off x="-61512" y="-103188"/>
            <a:ext cx="4100112" cy="4217988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216025" y="0"/>
            <a:ext cx="7470775" cy="987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1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189038"/>
            <a:ext cx="8229600" cy="490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7675" y="6364288"/>
            <a:ext cx="2185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8E35B8DE-A984-4A74-9D2E-C44C67379449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0175" y="6364288"/>
            <a:ext cx="5311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4025" y="6364288"/>
            <a:ext cx="612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055A20CB-FCE4-443C-B968-CF3B63AC4E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 kern="120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CC37F"/>
        </a:buClr>
        <a:buSzPct val="80000"/>
        <a:buFont typeface="Wingdings 2" pitchFamily="18" charset="2"/>
        <a:buChar char="¤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A3C2FF"/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5A0CC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8E79E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5A0A0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000108"/>
            <a:ext cx="8185028" cy="2643206"/>
          </a:xfrm>
        </p:spPr>
        <p:txBody>
          <a:bodyPr/>
          <a:lstStyle/>
          <a:p>
            <a:pPr algn="ctr"/>
            <a:r>
              <a:rPr lang="ru-RU" dirty="0" err="1" smtClean="0"/>
              <a:t>Астрономія</a:t>
            </a:r>
            <a:r>
              <a:rPr lang="uk-UA" dirty="0" smtClean="0"/>
              <a:t> в літературі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err="1" smtClean="0"/>
              <a:t>Література</a:t>
            </a:r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14282" y="1142984"/>
            <a:ext cx="8643966" cy="4154984"/>
          </a:xfrm>
          <a:prstGeom prst="rect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Произведения из литературы:</a:t>
            </a:r>
            <a:endParaRPr kumimoji="0" lang="ru-RU" sz="12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Стихи С. Есенина «С добрым утром!», «Шаганэ ты моя, Шаганэ!..»</a:t>
            </a:r>
            <a:endParaRPr kumimoji="0" lang="ru-RU" sz="12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М. Булгаков «Мастер и Маргарита»</a:t>
            </a:r>
            <a:endParaRPr kumimoji="0" lang="ru-RU" sz="12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Е. Баратынский «Звезда»</a:t>
            </a:r>
            <a:endParaRPr kumimoji="0" lang="ru-RU" sz="12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А. С. Пушкин «Вольность»</a:t>
            </a:r>
            <a:endParaRPr kumimoji="0" lang="ru-RU" sz="12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Э. Ростан. "Сирано де Бержерак"</a:t>
            </a:r>
            <a:endParaRPr kumimoji="0" lang="ru-RU" sz="12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Владимир </a:t>
            </a:r>
            <a:r>
              <a:rPr kumimoji="0" lang="ru-RU" sz="2400" b="1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Шемшученко</a:t>
            </a: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. «Звёздная колесница»</a:t>
            </a:r>
            <a:endParaRPr kumimoji="0" lang="ru-RU" sz="12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Интернет – ресурсы: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Иллюстрации для презентации с использованием http://images.yandex.ru/</a:t>
            </a:r>
            <a:r>
              <a:rPr kumimoji="0" lang="ru-RU" sz="12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kumimoji="0" lang="ru-RU" sz="32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С. Есенин «С добрым утром»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857232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Задремали звезды золотые,</a:t>
            </a:r>
          </a:p>
          <a:p>
            <a:r>
              <a:rPr lang="ru-RU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 Задрожало зеркало затона.</a:t>
            </a:r>
          </a:p>
          <a:p>
            <a:r>
              <a:rPr lang="ru-RU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 Брезжит свет на заводи речные</a:t>
            </a:r>
          </a:p>
          <a:p>
            <a:r>
              <a:rPr lang="ru-RU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 И румянит сетку небосклона…</a:t>
            </a:r>
          </a:p>
          <a:p>
            <a:r>
              <a:rPr lang="ru-RU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(С. Есенин «С добрым утром»)</a:t>
            </a:r>
            <a:endParaRPr lang="ru-RU" sz="28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214950"/>
            <a:ext cx="4857752" cy="707886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l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Какое явление описывает С. Есенин ?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71934" y="5286388"/>
            <a:ext cx="4714908" cy="1015663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ContrastingLeftFacing"/>
            <a:lightRig rig="flood" dir="tl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Синее небо обусловлено рассеянием солнечного света атмосферой Земли.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Picture 2" descr="C:\Users\слава\Desktop\физики и лирики\65569334_utro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40" y="1142984"/>
            <a:ext cx="5299814" cy="3543304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softEdge rad="3175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7234" y="0"/>
            <a:ext cx="8186766" cy="987425"/>
          </a:xfrm>
        </p:spPr>
        <p:txBody>
          <a:bodyPr>
            <a:normAutofit fontScale="90000"/>
          </a:bodyPr>
          <a:lstStyle/>
          <a:p>
            <a:r>
              <a:rPr lang="ru-RU" sz="4400" smtClean="0"/>
              <a:t>С. Есенин ««Шаганэ </a:t>
            </a:r>
            <a:r>
              <a:rPr lang="ru-RU" smtClean="0"/>
              <a:t>ты </a:t>
            </a:r>
            <a:r>
              <a:rPr lang="ru-RU" dirty="0" smtClean="0"/>
              <a:t>моя, Шаганэ!..»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142984"/>
            <a:ext cx="4357718" cy="3108543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…Шаганэ, ты моя, Шаганэ,</a:t>
            </a:r>
          </a:p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Потому что я с севера что – ли,</a:t>
            </a:r>
          </a:p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Что Луна там огромней в сто раз…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4643446"/>
            <a:ext cx="4143404" cy="1384995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Неужели луна на севере «огромней в сто раз» ?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073" name="Picture 1" descr="C:\Users\слава\Desktop\физики и лирики\9586731_g231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48" y="857232"/>
            <a:ext cx="4667283" cy="3500462"/>
          </a:xfrm>
          <a:prstGeom prst="rect">
            <a:avLst/>
          </a:prstGeom>
          <a:ln>
            <a:noFill/>
          </a:ln>
          <a:effectLst>
            <a:reflection blurRad="6350" stA="50000" endA="300" endPos="55500" dist="50800" dir="5400000" sy="-100000" algn="bl" rotWithShape="0"/>
            <a:softEdge rad="112500"/>
          </a:effectLst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57686" y="4357694"/>
            <a:ext cx="4643470" cy="2308324"/>
          </a:xfrm>
          <a:prstGeom prst="rect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Максимальную высоту над горизонтом Луна имеет зимой, минимальную – летом.</a:t>
            </a:r>
            <a:r>
              <a:rPr kumimoji="0" lang="ru-RU" sz="2400" b="1" i="0" u="none" strike="noStrike" normalizeH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Наибольшая возможная высота Луны над горизонтом на полюсе равна 28°43′.</a:t>
            </a:r>
            <a:endParaRPr lang="ru-RU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400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8358214" cy="987425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ln w="18415" cmpd="sng">
                  <a:solidFill>
                    <a:srgbClr val="FFFFFF"/>
                  </a:solidFill>
                  <a:prstDash val="solid"/>
                </a:ln>
                <a:latin typeface="Comic Sans MS" pitchFamily="66" charset="0"/>
                <a:ea typeface="Calibri" pitchFamily="34" charset="0"/>
                <a:cs typeface="Times New Roman" pitchFamily="18" charset="0"/>
              </a:rPr>
              <a:t>М. Булгаков «Мастер и Маргарита»</a:t>
            </a:r>
            <a:endParaRPr lang="ru-RU" b="0" dirty="0">
              <a:ln w="18415" cmpd="sng">
                <a:solidFill>
                  <a:srgbClr val="FFFFFF"/>
                </a:solidFill>
                <a:prstDash val="solid"/>
              </a:ln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42844" y="1142984"/>
            <a:ext cx="4571968" cy="2677656"/>
          </a:xfrm>
          <a:prstGeom prst="rect">
            <a:avLst/>
          </a:prstGeom>
          <a:ln>
            <a:headEnd/>
            <a:tailEnd/>
          </a:ln>
          <a:effectLst>
            <a:outerShdw blurRad="57150" dist="38100" dir="5400000" algn="ctr" rotWithShape="0">
              <a:srgbClr val="000000">
                <a:alpha val="48000"/>
              </a:srgbClr>
            </a:outerShdw>
            <a:softEdge rad="63500"/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«…Небо </a:t>
            </a:r>
            <a:r>
              <a:rPr kumimoji="0" lang="ru-RU" sz="28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над Москвой как бы выцвело, и совершенно отчетливо была видна Луна, но еще не золотая, </a:t>
            </a:r>
            <a:r>
              <a:rPr kumimoji="0" lang="ru-RU" sz="2800" b="1" i="0" u="none" strike="noStrike" normalizeH="0" baseline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а белая…»</a:t>
            </a:r>
            <a:endParaRPr kumimoji="0" lang="ru-RU" sz="44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4071942"/>
            <a:ext cx="4000528" cy="707886"/>
          </a:xfrm>
          <a:prstGeom prst="rect">
            <a:avLst/>
          </a:prstGeom>
          <a:effectLst>
            <a:outerShdw blurRad="57150" dist="38100" dir="5400000" algn="ctr" rotWithShape="0">
              <a:srgbClr val="000000">
                <a:alpha val="48000"/>
              </a:srgbClr>
            </a:outerShdw>
            <a:softEdge rad="63500"/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Найдите астрономическую ошибку !</a:t>
            </a: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42844" y="5000636"/>
            <a:ext cx="4500594" cy="1200329"/>
          </a:xfrm>
          <a:prstGeom prst="rect">
            <a:avLst/>
          </a:prstGeom>
          <a:ln>
            <a:headEnd/>
            <a:tailEnd/>
          </a:ln>
          <a:effectLst>
            <a:outerShdw blurRad="57150" dist="38100" dir="5400000" algn="ctr" rotWithShape="0">
              <a:srgbClr val="000000">
                <a:alpha val="48000"/>
              </a:srgbClr>
            </a:outerShdw>
            <a:softEdge rad="63500"/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Речь идет о вечере, значит полная Луна должна была только что появиться из – за горизонта и никак не могла быть в высоте.</a:t>
            </a:r>
            <a:endParaRPr kumimoji="0" lang="ru-RU" sz="3200" b="1" i="1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C:\Users\слава\Desktop\физики и лирики\omayak13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9212" y="1214422"/>
            <a:ext cx="5080591" cy="45005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  <a:scene3d>
            <a:camera prst="perspectiveContrastingLef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-214338"/>
            <a:ext cx="7470775" cy="987425"/>
          </a:xfrm>
        </p:spPr>
        <p:txBody>
          <a:bodyPr/>
          <a:lstStyle/>
          <a:p>
            <a:pPr algn="ctr"/>
            <a:r>
              <a:rPr lang="ru-RU" dirty="0" smtClean="0"/>
              <a:t>Е. Баратынский «Звезда»</a:t>
            </a:r>
            <a:endParaRPr lang="ru-RU" dirty="0"/>
          </a:p>
        </p:txBody>
      </p:sp>
      <p:pic>
        <p:nvPicPr>
          <p:cNvPr id="27650" name="Picture 2" descr="C:\Users\слава\Desktop\физики и лирики\5509116188623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0" y="1335845"/>
            <a:ext cx="5952329" cy="4164856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-285784" y="1428736"/>
            <a:ext cx="1021563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…Взгляни на звезды:</a:t>
            </a:r>
            <a:endParaRPr kumimoji="0" lang="ru-RU" sz="24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Много звезд в безмолвии ночном горит…</a:t>
            </a:r>
            <a:endParaRPr kumimoji="0" lang="ru-RU" sz="54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429264"/>
            <a:ext cx="4857784" cy="1003521"/>
          </a:xfrm>
          <a:prstGeom prst="rect">
            <a:avLst/>
          </a:prstGeom>
        </p:spPr>
        <p:txBody>
          <a:bodyPr>
            <a:prstTxWarp prst="textCurveUp">
              <a:avLst/>
            </a:prstTxWarp>
            <a:spAutoFit/>
          </a:bodyPr>
          <a:lstStyle/>
          <a:p>
            <a:r>
              <a:rPr lang="ru-RU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Сколько звезд можно увидеть невооруженным глазом?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3472" y="5500702"/>
            <a:ext cx="4000528" cy="928694"/>
          </a:xfrm>
          <a:prstGeom prst="rect">
            <a:avLst/>
          </a:prstGeom>
        </p:spPr>
        <p:txBody>
          <a:bodyPr wrap="none">
            <a:prstTxWarp prst="textCurveDown">
              <a:avLst/>
            </a:prstTxWarp>
            <a:spAutoFit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Можно увидеть до 3000 звезд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А. С. Пушкин «Вольность»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142984"/>
            <a:ext cx="4429124" cy="35394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…Когда на мрачную Неву</a:t>
            </a:r>
          </a:p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Звезда полуночи сверкает </a:t>
            </a:r>
          </a:p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И беззаботную главу </a:t>
            </a:r>
          </a:p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Спокойный сон отягощает…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5715016"/>
            <a:ext cx="3286148" cy="400110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l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Яркая звезда Кассиопея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4929198"/>
            <a:ext cx="3983976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О какой звезде может идти речь?</a:t>
            </a:r>
            <a:endParaRPr lang="ru-RU" b="1" dirty="0"/>
          </a:p>
        </p:txBody>
      </p:sp>
      <p:pic>
        <p:nvPicPr>
          <p:cNvPr id="1027" name="Picture 3" descr="C:\Users\слава\Desktop\физики и лирики\0_30cbb_f22e5746_XL.jpeg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500562" y="1214422"/>
            <a:ext cx="3934498" cy="3357586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pic>
        <p:nvPicPr>
          <p:cNvPr id="1028" name="Picture 4" descr="C:\Users\слава\Desktop\физики и лирики\yy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4929198"/>
            <a:ext cx="2786082" cy="1643074"/>
          </a:xfrm>
          <a:prstGeom prst="wave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Э. Ростан. "Сирано де Бержерак"</a:t>
            </a:r>
            <a:endParaRPr lang="ru-RU" dirty="0"/>
          </a:p>
        </p:txBody>
      </p:sp>
      <p:pic>
        <p:nvPicPr>
          <p:cNvPr id="1027" name="Picture 3" descr="C:\Users\слава\Desktop\физики и лирики\0_6b405_5af42385_XL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86116" y="714356"/>
            <a:ext cx="4929190" cy="4092584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  <p:sp>
        <p:nvSpPr>
          <p:cNvPr id="8" name="Прямоугольник 7"/>
          <p:cNvSpPr/>
          <p:nvPr/>
        </p:nvSpPr>
        <p:spPr>
          <a:xfrm>
            <a:off x="0" y="1214422"/>
            <a:ext cx="4572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 изобрел шесть средств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Подняться в мир планет!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...Сесть на железный круг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И, взяв большой магнит,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Его забросить вверх высоко,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Докуда будет видеть око;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Он за собой железо приманит, -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Вот средство верное!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 лишь он вас притянет,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Схватить его и бросить вверх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опять, -</a:t>
            </a:r>
          </a:p>
          <a:p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Так поднимать он бесконечно станет!</a:t>
            </a: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5572140"/>
            <a:ext cx="2283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*Как достичь Луны?</a:t>
            </a:r>
            <a:endParaRPr lang="ru-RU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9874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Владимир </a:t>
            </a:r>
            <a:r>
              <a:rPr lang="ru-RU" dirty="0" err="1" smtClean="0"/>
              <a:t>Шемшученко</a:t>
            </a:r>
            <a:r>
              <a:rPr lang="ru-RU" dirty="0" smtClean="0"/>
              <a:t>. «Звёздная колесница»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6314" y="1357298"/>
            <a:ext cx="4357686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omic Sans MS" pitchFamily="66" charset="0"/>
              </a:rPr>
              <a:t>Из небесной реки пьют небесные кони</a:t>
            </a:r>
          </a:p>
          <a:p>
            <a:r>
              <a:rPr lang="ru-RU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omic Sans MS" pitchFamily="66" charset="0"/>
              </a:rPr>
              <a:t> И копытами бьют – звёзды сыплются вниз.</a:t>
            </a:r>
          </a:p>
          <a:p>
            <a:r>
              <a:rPr lang="ru-RU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omic Sans MS" pitchFamily="66" charset="0"/>
              </a:rPr>
              <a:t> Открываю окно. Окунаю ладони</a:t>
            </a:r>
          </a:p>
          <a:p>
            <a:r>
              <a:rPr lang="ru-RU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omic Sans MS" pitchFamily="66" charset="0"/>
              </a:rPr>
              <a:t> В тёмно-синюю ночь и встаю на карниз.</a:t>
            </a:r>
          </a:p>
          <a:p>
            <a:pPr algn="ctr"/>
            <a:r>
              <a:rPr lang="ru-RU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omic Sans MS" pitchFamily="66" charset="0"/>
              </a:rPr>
              <a:t>…</a:t>
            </a:r>
          </a:p>
          <a:p>
            <a:r>
              <a:rPr lang="ru-RU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Comic Sans MS" pitchFamily="66" charset="0"/>
              </a:rPr>
              <a:t>Между небом и мной – неразрывная нить.</a:t>
            </a:r>
          </a:p>
          <a:p>
            <a:endParaRPr lang="ru-RU" sz="2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4929198"/>
            <a:ext cx="4000528" cy="9233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  <a:scene3d>
              <a:camera prst="obliqueBottomLeft"/>
              <a:lightRig rig="threePt" dir="t"/>
            </a:scene3d>
          </a:bodyPr>
          <a:lstStyle/>
          <a:p>
            <a:r>
              <a:rPr lang="ru-RU" dirty="0" smtClean="0"/>
              <a:t>На Руси долгое время это созвездие называли "Колесница". Каково ее современное название? 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5929330"/>
            <a:ext cx="4200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Большая Медведица)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4" name="Picture 2" descr="C:\Users\слава\Desktop\физики и лирики\star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1357298"/>
            <a:ext cx="5072066" cy="3448040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142960"/>
            <a:ext cx="8405842" cy="571504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err="1" smtClean="0"/>
              <a:t>Д</a:t>
            </a:r>
            <a:r>
              <a:rPr lang="ru-RU" sz="6000" dirty="0" err="1" smtClean="0"/>
              <a:t>якую</a:t>
            </a:r>
            <a:r>
              <a:rPr lang="ru-RU" sz="6000" dirty="0" smtClean="0"/>
              <a:t> за </a:t>
            </a:r>
            <a:r>
              <a:rPr lang="ru-RU" sz="6000" dirty="0" err="1" smtClean="0"/>
              <a:t>увагу</a:t>
            </a:r>
            <a:r>
              <a:rPr lang="ru-RU" sz="6000" dirty="0" smtClean="0"/>
              <a:t>!</a:t>
            </a:r>
            <a:endParaRPr lang="ru-RU" sz="6000" dirty="0"/>
          </a:p>
        </p:txBody>
      </p:sp>
      <p:pic>
        <p:nvPicPr>
          <p:cNvPr id="6" name="Picture 5" descr="1754_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298" y="1928802"/>
            <a:ext cx="4214842" cy="31611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2" descr="1131_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559692">
            <a:off x="6924115" y="575460"/>
            <a:ext cx="1993116" cy="14948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reflection blurRad="12700" stA="38000" endPos="28000" dist="5000" dir="5400000" sy="-100000" algn="bl" rotWithShape="0"/>
          </a:effectLst>
          <a:scene3d>
            <a:camera prst="isometricOffAxis2Left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8" name="Picture 2" descr="1131_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0201067">
            <a:off x="357288" y="476249"/>
            <a:ext cx="1993116" cy="14948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12700" stA="38000" endPos="28000" dist="50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Искорка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Искорка</Template>
  <TotalTime>466</TotalTime>
  <Words>469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Искорка</vt:lpstr>
      <vt:lpstr>Астрономія в літературі  </vt:lpstr>
      <vt:lpstr>С. Есенин «С добрым утром»</vt:lpstr>
      <vt:lpstr>С. Есенин ««Шаганэ ты моя, Шаганэ!..» </vt:lpstr>
      <vt:lpstr>М. Булгаков «Мастер и Маргарита»</vt:lpstr>
      <vt:lpstr>Е. Баратынский «Звезда»</vt:lpstr>
      <vt:lpstr>А. С. Пушкин «Вольность» </vt:lpstr>
      <vt:lpstr>Э. Ростан. "Сирано де Бержерак"</vt:lpstr>
      <vt:lpstr>Владимир Шемшученко. «Звёздная колесница»</vt:lpstr>
      <vt:lpstr>    Дякую за увагу!</vt:lpstr>
      <vt:lpstr>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физика. Возможна ли связь физики с литературой?</dc:title>
  <dc:creator>слава</dc:creator>
  <cp:lastModifiedBy>User</cp:lastModifiedBy>
  <cp:revision>56</cp:revision>
  <dcterms:created xsi:type="dcterms:W3CDTF">2011-10-20T10:29:56Z</dcterms:created>
  <dcterms:modified xsi:type="dcterms:W3CDTF">2014-04-09T19:12:29Z</dcterms:modified>
</cp:coreProperties>
</file>