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4" r:id="rId6"/>
    <p:sldId id="266" r:id="rId7"/>
    <p:sldId id="261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692696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</a:t>
            </a:r>
            <a:r>
              <a:rPr lang="uk-UA" sz="2400" dirty="0" smtClean="0">
                <a:solidFill>
                  <a:srgbClr val="009900"/>
                </a:solidFill>
              </a:rPr>
              <a:t> </a:t>
            </a:r>
            <a:endParaRPr lang="ru-RU" sz="2400" dirty="0">
              <a:solidFill>
                <a:srgbClr val="0099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360040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273" y="980728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Мила</a:t>
            </a:r>
            <a:r>
              <a:rPr lang="uk-UA" sz="2000" dirty="0">
                <a:solidFill>
                  <a:srgbClr val="009900"/>
                </a:solidFill>
              </a:rPr>
              <a:t> </a:t>
            </a:r>
            <a:r>
              <a:rPr lang="uk-UA" sz="2000" dirty="0"/>
              <a:t>—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солі вищих карбонових кислот. Звичайні мила складаються переважно із суміші солей пальмітино­вої, стеаринової і олеїнової кислот.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Мила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добувають гідролізом жирів за наявності лугів: тобто реакція, зворотна етерифікації, має назву </a:t>
            </a:r>
            <a:r>
              <a:rPr lang="uk-UA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реакції омилення</a:t>
            </a:r>
            <a:r>
              <a:rPr lang="uk-UA" sz="2000" dirty="0"/>
              <a:t>.</a:t>
            </a:r>
            <a:endParaRPr lang="ru-RU" sz="2000" dirty="0"/>
          </a:p>
          <a:p>
            <a:pPr algn="just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400" dirty="0">
              <a:solidFill>
                <a:srgbClr val="00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7" y="3356992"/>
            <a:ext cx="7677166" cy="312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1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842151"/>
            <a:ext cx="68407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Вихідна сировина для добування мила:</a:t>
            </a:r>
          </a:p>
          <a:p>
            <a:pPr algn="ctr"/>
            <a:endParaRPr lang="uk-UA" sz="24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Олія (соняшникова, бавовняна тощо)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Тваринні жири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Гідроксид натрію або кальцинована сода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Замінники жирів (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синтетичні карбонові жирні кислоти з великою молекулярною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масою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81499"/>
            <a:ext cx="2942459" cy="1961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2286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90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3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6613" y="966214"/>
            <a:ext cx="76328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2000" dirty="0" smtClean="0"/>
              <a:t>Нейтралізацією </a:t>
            </a:r>
            <a:r>
              <a:rPr lang="uk-UA" sz="2000" dirty="0"/>
              <a:t>кислот, які містять від 10 до 16 вуглецевих атомів у молекулі, добувають </a:t>
            </a:r>
            <a:r>
              <a:rPr lang="uk-UA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туалетне мило</a:t>
            </a:r>
            <a:r>
              <a:rPr lang="uk-UA" sz="2000" dirty="0"/>
              <a:t>, а з кислот, які містять від 17 до 21 атома вуглецю, — </a:t>
            </a:r>
            <a:r>
              <a:rPr lang="uk-UA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господарське мило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/>
              <a:t>і </a:t>
            </a:r>
            <a:r>
              <a:rPr lang="uk-UA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 для технічних потреб</a:t>
            </a:r>
            <a:r>
              <a:rPr lang="uk-UA" sz="2000" dirty="0" smtClean="0"/>
              <a:t>.</a:t>
            </a:r>
          </a:p>
          <a:p>
            <a:pPr algn="just"/>
            <a:r>
              <a:rPr lang="uk-UA" sz="2000" dirty="0"/>
              <a:t>	</a:t>
            </a:r>
            <a:r>
              <a:rPr lang="uk-UA" sz="2000" dirty="0" smtClean="0"/>
              <a:t>Натрієві </a:t>
            </a:r>
            <a:r>
              <a:rPr lang="uk-UA" sz="2000" dirty="0"/>
              <a:t>солі вищих карбонових кислот — основна складо­ва частина твердого мила, солі калію — </a:t>
            </a:r>
            <a:r>
              <a:rPr lang="uk-UA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рідкого мила.</a:t>
            </a:r>
            <a:endParaRPr lang="ru-RU" sz="2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76456" y="6657945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		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73016"/>
            <a:ext cx="3096344" cy="259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74881"/>
            <a:ext cx="2783312" cy="278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87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831" y="908720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Для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добування мила з жиру в промисловості замість лугу використовують соду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uk-U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uk-U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Мило, добуте безпосередньо внаслідок цієї реакції, називається ядровим милом і відоме як господарське. Туалетне мило відрізняється від господарського наявністю добавок: барвників, запашних речовин, антисепти­ків тощо.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36912"/>
            <a:ext cx="3133824" cy="2350368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63483"/>
            <a:ext cx="410445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91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5442" y="1196752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синтетичні мила, так і мила, добуті з жирів, погано миють у твердій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воді. 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 поряд з виробництвом мил із синтетичних кислот добувають мийні засоби з інших видів сировини, на­приклад з </a:t>
            </a:r>
            <a:r>
              <a:rPr lang="uk-UA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алкілсульфатів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солей складних ефірів вищих спиртів і сульфатної кислоти.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/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Ці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солі містять у молекулі від 12 до 14 вуглецевих атомів і мають дуже добрі мийні властивості. Кальцієві і магнієві солі розчинні у воді, а тому такі мила миють і в твердій воді. Алкілсульфати містяться у багатьох пральних порошках.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12" y="4797152"/>
            <a:ext cx="28100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13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1559" y="869107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Мийна дія мила </a:t>
            </a:r>
            <a:r>
              <a:rPr lang="uk-UA" sz="2000" dirty="0"/>
              <a:t>— </a:t>
            </a:r>
            <a:r>
              <a:rPr lang="uk-UA" sz="1600" dirty="0"/>
              <a:t>складний фізико-хімічний процес. Мило є посередником між полярними молекулами води і непо­лярними часточками бруду, нерозчинного у воді.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342327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600" dirty="0" smtClean="0"/>
          </a:p>
          <a:p>
            <a:pPr algn="just"/>
            <a:endParaRPr lang="uk-UA" sz="1600" dirty="0"/>
          </a:p>
          <a:p>
            <a:pPr algn="just"/>
            <a:endParaRPr lang="uk-UA" sz="1600" dirty="0" smtClean="0"/>
          </a:p>
          <a:p>
            <a:pPr algn="just"/>
            <a:r>
              <a:rPr lang="uk-UA" sz="1600" dirty="0" smtClean="0"/>
              <a:t>  </a:t>
            </a:r>
            <a:endParaRPr lang="en-US" sz="1600" dirty="0" smtClean="0"/>
          </a:p>
          <a:p>
            <a:pPr algn="just"/>
            <a:r>
              <a:rPr lang="en-US" sz="1600" dirty="0" smtClean="0"/>
              <a:t>    </a:t>
            </a:r>
            <a:r>
              <a:rPr lang="uk-UA" sz="1600" dirty="0" smtClean="0"/>
              <a:t>С</a:t>
            </a:r>
            <a:r>
              <a:rPr lang="en-US" sz="1600" dirty="0" smtClean="0"/>
              <a:t>n</a:t>
            </a:r>
            <a:r>
              <a:rPr lang="uk-UA" sz="1600" dirty="0" smtClean="0"/>
              <a:t> Н</a:t>
            </a:r>
            <a:r>
              <a:rPr lang="en-US" sz="1600" dirty="0" smtClean="0"/>
              <a:t>2n+1(</a:t>
            </a:r>
            <a:r>
              <a:rPr lang="uk-UA" sz="1600" dirty="0" smtClean="0"/>
              <a:t>вуглеводневий гідрофобний «хвіст» - відштовхується від води)</a:t>
            </a:r>
            <a:endParaRPr lang="en-US" sz="1600" dirty="0" smtClean="0"/>
          </a:p>
          <a:p>
            <a:pPr algn="just"/>
            <a:r>
              <a:rPr lang="uk-UA" sz="1600" dirty="0" smtClean="0"/>
              <a:t>  </a:t>
            </a:r>
            <a:r>
              <a:rPr lang="en-US" sz="1600" dirty="0" smtClean="0"/>
              <a:t>  </a:t>
            </a:r>
            <a:r>
              <a:rPr lang="en-US" sz="1600" dirty="0" err="1" smtClean="0"/>
              <a:t>COONa</a:t>
            </a:r>
            <a:r>
              <a:rPr lang="en-US" sz="1600" dirty="0" smtClean="0"/>
              <a:t> (</a:t>
            </a:r>
            <a:r>
              <a:rPr lang="uk-UA" sz="1600" dirty="0" smtClean="0"/>
              <a:t>гідрофільна група – притягується до води)</a:t>
            </a:r>
            <a:endParaRPr lang="uk-UA" sz="2000" dirty="0" smtClean="0"/>
          </a:p>
          <a:p>
            <a:pPr algn="just"/>
            <a:r>
              <a:rPr lang="uk-UA" sz="2000" dirty="0" smtClean="0"/>
              <a:t>  </a:t>
            </a:r>
            <a:r>
              <a:rPr lang="uk-UA" sz="1600" dirty="0" smtClean="0"/>
              <a:t>Вуглеводневі гідрофобні «хвости» оточують краплини жиру з брудом і у такому вигляді легко видаляють з тканин,переходячи у воду.</a:t>
            </a:r>
          </a:p>
          <a:p>
            <a:pPr algn="just"/>
            <a:r>
              <a:rPr lang="uk-UA" sz="1600" dirty="0"/>
              <a:t> </a:t>
            </a:r>
            <a:r>
              <a:rPr lang="uk-UA" sz="1600" dirty="0" smtClean="0"/>
              <a:t>  </a:t>
            </a:r>
            <a:endParaRPr lang="en-US" sz="1600" dirty="0" smtClean="0"/>
          </a:p>
          <a:p>
            <a:pPr algn="just"/>
            <a:r>
              <a:rPr lang="en-US" sz="1600" dirty="0"/>
              <a:t> </a:t>
            </a:r>
            <a:r>
              <a:rPr lang="en-US" sz="1600" dirty="0" smtClean="0"/>
              <a:t>  </a:t>
            </a:r>
            <a:r>
              <a:rPr lang="uk-UA" sz="1600" dirty="0" smtClean="0"/>
              <a:t>Але у твердій воді мийна дія втрачається,тому що утворюються нерозчинні </a:t>
            </a:r>
            <a:r>
              <a:rPr lang="en-US" sz="1600" dirty="0" smtClean="0"/>
              <a:t>   </a:t>
            </a:r>
            <a:r>
              <a:rPr lang="uk-UA" sz="1600" dirty="0" smtClean="0"/>
              <a:t>солі (Са2+,М</a:t>
            </a:r>
            <a:r>
              <a:rPr lang="en-US" sz="1600" dirty="0" smtClean="0"/>
              <a:t>g</a:t>
            </a:r>
            <a:r>
              <a:rPr lang="uk-UA" sz="1600" dirty="0" smtClean="0"/>
              <a:t>2+ ). </a:t>
            </a:r>
            <a:endParaRPr lang="uk-UA" sz="1600" dirty="0"/>
          </a:p>
          <a:p>
            <a:pPr algn="just"/>
            <a:r>
              <a:rPr lang="en-US" sz="2000" dirty="0" smtClean="0"/>
              <a:t>   </a:t>
            </a:r>
            <a:r>
              <a:rPr lang="uk-UA" sz="2000" dirty="0" smtClean="0"/>
              <a:t>2С</a:t>
            </a:r>
            <a:r>
              <a:rPr lang="uk-UA" sz="1050" dirty="0" smtClean="0"/>
              <a:t>17</a:t>
            </a:r>
            <a:r>
              <a:rPr lang="uk-UA" sz="2000" dirty="0" smtClean="0"/>
              <a:t>Н</a:t>
            </a:r>
            <a:r>
              <a:rPr lang="uk-UA" sz="1400" dirty="0" smtClean="0"/>
              <a:t>35</a:t>
            </a:r>
            <a:r>
              <a:rPr lang="uk-UA" sz="2000" dirty="0" smtClean="0"/>
              <a:t>СОО</a:t>
            </a:r>
            <a:r>
              <a:rPr lang="uk-UA" dirty="0" smtClean="0"/>
              <a:t>-</a:t>
            </a:r>
            <a:r>
              <a:rPr lang="uk-UA" sz="2000" dirty="0" smtClean="0"/>
              <a:t> +2</a:t>
            </a:r>
            <a:r>
              <a:rPr lang="en-US" sz="2000" dirty="0" smtClean="0"/>
              <a:t>N</a:t>
            </a:r>
            <a:r>
              <a:rPr lang="uk-UA" sz="2000" dirty="0" smtClean="0"/>
              <a:t>а</a:t>
            </a:r>
            <a:r>
              <a:rPr lang="en-US" sz="2000" dirty="0" smtClean="0"/>
              <a:t>+</a:t>
            </a:r>
            <a:r>
              <a:rPr lang="uk-UA" sz="2000" dirty="0" smtClean="0"/>
              <a:t> + Са2+  = (С</a:t>
            </a:r>
            <a:r>
              <a:rPr lang="uk-UA" sz="1200" dirty="0" smtClean="0"/>
              <a:t>17</a:t>
            </a:r>
            <a:r>
              <a:rPr lang="uk-UA" sz="2000" dirty="0" smtClean="0"/>
              <a:t>Н</a:t>
            </a:r>
            <a:r>
              <a:rPr lang="uk-UA" sz="1200" dirty="0" smtClean="0"/>
              <a:t>35</a:t>
            </a:r>
            <a:r>
              <a:rPr lang="uk-UA" sz="2000" dirty="0" smtClean="0"/>
              <a:t>СОО)</a:t>
            </a:r>
            <a:r>
              <a:rPr lang="uk-UA" sz="1200" dirty="0" smtClean="0"/>
              <a:t>2</a:t>
            </a:r>
            <a:r>
              <a:rPr lang="uk-UA" sz="2000" dirty="0" smtClean="0"/>
              <a:t>Са + 2</a:t>
            </a:r>
            <a:r>
              <a:rPr lang="en-US" sz="2000" dirty="0" smtClean="0"/>
              <a:t>Na+</a:t>
            </a:r>
            <a:endParaRPr lang="uk-UA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</p:txBody>
      </p:sp>
      <p:cxnSp>
        <p:nvCxnSpPr>
          <p:cNvPr id="19" name="Прямая соединительная линия 18"/>
          <p:cNvCxnSpPr>
            <a:endCxn id="17" idx="0"/>
          </p:cNvCxnSpPr>
          <p:nvPr/>
        </p:nvCxnSpPr>
        <p:spPr>
          <a:xfrm>
            <a:off x="1391623" y="2054295"/>
            <a:ext cx="0" cy="423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4099" idx="0"/>
          </p:cNvCxnSpPr>
          <p:nvPr/>
        </p:nvCxnSpPr>
        <p:spPr>
          <a:xfrm>
            <a:off x="1708567" y="2054295"/>
            <a:ext cx="1" cy="420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1141835" y="2047272"/>
            <a:ext cx="1656184" cy="1124951"/>
            <a:chOff x="998292" y="2341125"/>
            <a:chExt cx="1656184" cy="1124951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718" y="2357418"/>
              <a:ext cx="12700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2" name="Группа 41"/>
            <p:cNvGrpSpPr/>
            <p:nvPr/>
          </p:nvGrpSpPr>
          <p:grpSpPr>
            <a:xfrm>
              <a:off x="998292" y="2341125"/>
              <a:ext cx="1656184" cy="1124951"/>
              <a:chOff x="1115616" y="2917921"/>
              <a:chExt cx="1656184" cy="1124951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1115616" y="2917921"/>
                <a:ext cx="1656184" cy="1124951"/>
                <a:chOff x="1115616" y="2917921"/>
                <a:chExt cx="1656184" cy="1124951"/>
              </a:xfrm>
            </p:grpSpPr>
            <p:grpSp>
              <p:nvGrpSpPr>
                <p:cNvPr id="31" name="Группа 30"/>
                <p:cNvGrpSpPr/>
                <p:nvPr/>
              </p:nvGrpSpPr>
              <p:grpSpPr>
                <a:xfrm>
                  <a:off x="1115616" y="2917921"/>
                  <a:ext cx="1656184" cy="799111"/>
                  <a:chOff x="1115616" y="2917921"/>
                  <a:chExt cx="1656184" cy="799111"/>
                </a:xfrm>
              </p:grpSpPr>
              <p:cxnSp>
                <p:nvCxnSpPr>
                  <p:cNvPr id="10" name="Прямая соединительная линия 9"/>
                  <p:cNvCxnSpPr/>
                  <p:nvPr/>
                </p:nvCxnSpPr>
                <p:spPr>
                  <a:xfrm>
                    <a:off x="1115616" y="3717032"/>
                    <a:ext cx="1656184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Прямая соединительная линия 13"/>
                  <p:cNvCxnSpPr/>
                  <p:nvPr/>
                </p:nvCxnSpPr>
                <p:spPr>
                  <a:xfrm flipV="1">
                    <a:off x="2771800" y="2924944"/>
                    <a:ext cx="0" cy="7920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Прямая соединительная линия 15"/>
                  <p:cNvCxnSpPr/>
                  <p:nvPr/>
                </p:nvCxnSpPr>
                <p:spPr>
                  <a:xfrm>
                    <a:off x="1115616" y="3212976"/>
                    <a:ext cx="1656184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Блок-схема: узел 16"/>
                  <p:cNvSpPr/>
                  <p:nvPr/>
                </p:nvSpPr>
                <p:spPr>
                  <a:xfrm>
                    <a:off x="1257392" y="3348672"/>
                    <a:ext cx="216024" cy="245172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409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66461" y="3344958"/>
                    <a:ext cx="231775" cy="2619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100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51287" y="3335622"/>
                    <a:ext cx="231775" cy="2619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101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72113" y="3340290"/>
                    <a:ext cx="231775" cy="2619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102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11760" y="3328702"/>
                    <a:ext cx="231775" cy="2619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>
                    <a:off x="1128316" y="2924944"/>
                    <a:ext cx="3480" cy="7920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>
                    <a:off x="1378104" y="2924944"/>
                    <a:ext cx="0" cy="42372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>
                    <a:off x="1695048" y="2924944"/>
                    <a:ext cx="1" cy="42001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36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85206" y="2930747"/>
                    <a:ext cx="12700" cy="4270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7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0347" y="2917921"/>
                    <a:ext cx="12700" cy="4270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48" name="Заголовок 1"/>
                <p:cNvSpPr txBox="1">
                  <a:spLocks/>
                </p:cNvSpPr>
                <p:nvPr/>
              </p:nvSpPr>
              <p:spPr>
                <a:xfrm>
                  <a:off x="1326188" y="3717032"/>
                  <a:ext cx="1080238" cy="32584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4000" kern="1200">
                      <a:solidFill>
                        <a:schemeClr val="accent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algn="ctr"/>
                  <a:r>
                    <a:rPr lang="uk-UA" sz="1200" b="1" dirty="0" smtClean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вода</a:t>
                  </a:r>
                  <a:endParaRPr lang="ru-RU" sz="12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40" name="Прямая со стрелкой 39"/>
              <p:cNvCxnSpPr/>
              <p:nvPr/>
            </p:nvCxnSpPr>
            <p:spPr>
              <a:xfrm flipH="1" flipV="1">
                <a:off x="1473416" y="3635572"/>
                <a:ext cx="231775" cy="16292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023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215" y="908720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синтетичні мийні засоби належать до так званих </a:t>
            </a:r>
            <a:r>
              <a:rPr lang="uk-UA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поверхнево-активних речовин (ПАР)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їхнє широке застосуван­ня часто пов’язують із забрудненням навколишнього середо­вища, зокрема водойм.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 у тім, що до мийних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 дода­ють фосфати, які у водоймах перетворюються на речовини, що живлять мікроорганізми, чиє бурхливе розмноження може спричинити заболочення водойми. Через це сучасні ПАР по­винні хімічно чи біологічно розкладатися після використання на нешкідливі речовини, що не забруднюють стоки.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21088"/>
            <a:ext cx="3367261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17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3096344" cy="292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60237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897726"/>
            <a:ext cx="4244691" cy="280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32" y="3982982"/>
            <a:ext cx="3446565" cy="229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73855" y="-5324"/>
            <a:ext cx="272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</a:t>
            </a:r>
            <a:endParaRPr lang="ru-RU" sz="36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14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272</TotalTime>
  <Words>310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Сергеевна</dc:creator>
  <cp:lastModifiedBy>Чумак</cp:lastModifiedBy>
  <cp:revision>21</cp:revision>
  <dcterms:created xsi:type="dcterms:W3CDTF">2011-04-25T09:03:08Z</dcterms:created>
  <dcterms:modified xsi:type="dcterms:W3CDTF">2012-04-02T18:17:08Z</dcterms:modified>
</cp:coreProperties>
</file>