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Override3.xml" ContentType="application/vnd.openxmlformats-officedocument.themeOverrid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Override4.xml" ContentType="application/vnd.openxmlformats-officedocument.themeOverrid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Override5.xml" ContentType="application/vnd.openxmlformats-officedocument.themeOverrid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Override6.xml" ContentType="application/vnd.openxmlformats-officedocument.themeOverrid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Override7.xml" ContentType="application/vnd.openxmlformats-officedocument.themeOverrid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theme/themeOverride8.xml" ContentType="application/vnd.openxmlformats-officedocument.themeOverrid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Override9.xml" ContentType="application/vnd.openxmlformats-officedocument.themeOverrid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  <p:sldMasterId id="2147483744" r:id="rId9"/>
    <p:sldMasterId id="2147483756" r:id="rId10"/>
  </p:sldMasterIdLst>
  <p:notesMasterIdLst>
    <p:notesMasterId r:id="rId20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90077-D18F-40F8-BE95-CE4C4889EBF5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A3677-4AB8-46D5-B2E1-2986329F6C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018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latin typeface="Arial" charset="0"/>
              </a:rPr>
              <a:t>Донбасс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95242-FFAD-4F9F-94DC-02D6A024116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3C589-03F7-4EFA-9EAC-061519977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885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9EE8992-7823-4437-9D98-85295F9A3720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F213E9-C9F2-4773-A9A1-1E38EA053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98352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ECB8D-0C07-4390-9883-28ECB781AA16}" type="datetimeFigureOut">
              <a:rPr lang="en-US">
                <a:solidFill>
                  <a:srgbClr val="FFF39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39D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B4F13-EDD7-4D22-B0F4-31AAF929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860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07A55-0B0E-4734-948A-5E51E9D387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1D439-1435-4836-A2A0-5F408D1FF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899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DDBCC-008D-48D7-93CA-7D8C999F0964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131F-FE57-4982-BC55-EC0229679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9668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98563BC-6C9E-4F83-BA95-10EDD3C82B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39C9DE-0E97-4712-BFB1-C06038478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13524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0C68B-B263-4176-9CBA-6CE10B6DA9E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A392-4342-49A1-B868-8D26A8A5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9692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88B125-CDF6-461D-BF95-12F4AF9C32FF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1BA6DD-F7F4-476F-95F6-9362C152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6653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8FF805-3BCC-402F-87BB-9D3EA06CAB06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4E89D5-4314-4423-AB06-F5B183BDC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13882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456E8-1507-40D4-B1B3-299BDA1302F7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62736-CE3C-486D-8E5A-4337A309E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4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4E37-9629-4205-AA2C-6A3D60D0F56D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3CCA4-5EB1-4C12-A755-ECF87A4E3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098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95242-FFAD-4F9F-94DC-02D6A024116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3C589-03F7-4EFA-9EAC-061519977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1054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9EE8992-7823-4437-9D98-85295F9A3720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F213E9-C9F2-4773-A9A1-1E38EA053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420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ECB8D-0C07-4390-9883-28ECB781AA16}" type="datetimeFigureOut">
              <a:rPr lang="en-US">
                <a:solidFill>
                  <a:srgbClr val="FFF39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39D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B4F13-EDD7-4D22-B0F4-31AAF929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3135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07A55-0B0E-4734-948A-5E51E9D387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1D439-1435-4836-A2A0-5F408D1FF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77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DDBCC-008D-48D7-93CA-7D8C999F0964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131F-FE57-4982-BC55-EC0229679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51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98563BC-6C9E-4F83-BA95-10EDD3C82B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39C9DE-0E97-4712-BFB1-C06038478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7231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0C68B-B263-4176-9CBA-6CE10B6DA9E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A392-4342-49A1-B868-8D26A8A5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665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88B125-CDF6-461D-BF95-12F4AF9C32FF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1BA6DD-F7F4-476F-95F6-9362C152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317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8FF805-3BCC-402F-87BB-9D3EA06CAB06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4E89D5-4314-4423-AB06-F5B183BDC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7233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456E8-1507-40D4-B1B3-299BDA1302F7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62736-CE3C-486D-8E5A-4337A309E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54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4E37-9629-4205-AA2C-6A3D60D0F56D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3CCA4-5EB1-4C12-A755-ECF87A4E3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943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95242-FFAD-4F9F-94DC-02D6A024116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3C589-03F7-4EFA-9EAC-061519977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1256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9EE8992-7823-4437-9D98-85295F9A3720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F213E9-C9F2-4773-A9A1-1E38EA053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488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ECB8D-0C07-4390-9883-28ECB781AA16}" type="datetimeFigureOut">
              <a:rPr lang="en-US">
                <a:solidFill>
                  <a:srgbClr val="FFF39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39D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B4F13-EDD7-4D22-B0F4-31AAF929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3197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07A55-0B0E-4734-948A-5E51E9D387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1D439-1435-4836-A2A0-5F408D1FF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2520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DDBCC-008D-48D7-93CA-7D8C999F0964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131F-FE57-4982-BC55-EC0229679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2223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98563BC-6C9E-4F83-BA95-10EDD3C82B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39C9DE-0E97-4712-BFB1-C06038478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3540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0C68B-B263-4176-9CBA-6CE10B6DA9E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A392-4342-49A1-B868-8D26A8A5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8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88B125-CDF6-461D-BF95-12F4AF9C32FF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1BA6DD-F7F4-476F-95F6-9362C152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534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8FF805-3BCC-402F-87BB-9D3EA06CAB06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4E89D5-4314-4423-AB06-F5B183BDC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73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456E8-1507-40D4-B1B3-299BDA1302F7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62736-CE3C-486D-8E5A-4337A309E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999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4E37-9629-4205-AA2C-6A3D60D0F56D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3CCA4-5EB1-4C12-A755-ECF87A4E3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793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95242-FFAD-4F9F-94DC-02D6A024116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3C589-03F7-4EFA-9EAC-061519977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3117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9EE8992-7823-4437-9D98-85295F9A3720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F213E9-C9F2-4773-A9A1-1E38EA053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6528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ECB8D-0C07-4390-9883-28ECB781AA16}" type="datetimeFigureOut">
              <a:rPr lang="en-US">
                <a:solidFill>
                  <a:srgbClr val="FFF39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39D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B4F13-EDD7-4D22-B0F4-31AAF929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15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07A55-0B0E-4734-948A-5E51E9D387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1D439-1435-4836-A2A0-5F408D1FF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057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DDBCC-008D-48D7-93CA-7D8C999F0964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131F-FE57-4982-BC55-EC0229679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131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98563BC-6C9E-4F83-BA95-10EDD3C82B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39C9DE-0E97-4712-BFB1-C06038478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296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0C68B-B263-4176-9CBA-6CE10B6DA9E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A392-4342-49A1-B868-8D26A8A5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341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88B125-CDF6-461D-BF95-12F4AF9C32FF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1BA6DD-F7F4-476F-95F6-9362C152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430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8FF805-3BCC-402F-87BB-9D3EA06CAB06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4E89D5-4314-4423-AB06-F5B183BDC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204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456E8-1507-40D4-B1B3-299BDA1302F7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62736-CE3C-486D-8E5A-4337A309E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882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4E37-9629-4205-AA2C-6A3D60D0F56D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3CCA4-5EB1-4C12-A755-ECF87A4E3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5735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95242-FFAD-4F9F-94DC-02D6A024116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3C589-03F7-4EFA-9EAC-061519977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621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9EE8992-7823-4437-9D98-85295F9A3720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F213E9-C9F2-4773-A9A1-1E38EA053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69042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ECB8D-0C07-4390-9883-28ECB781AA16}" type="datetimeFigureOut">
              <a:rPr lang="en-US">
                <a:solidFill>
                  <a:srgbClr val="FFF39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39D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B4F13-EDD7-4D22-B0F4-31AAF929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34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07A55-0B0E-4734-948A-5E51E9D387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1D439-1435-4836-A2A0-5F408D1FF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291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DDBCC-008D-48D7-93CA-7D8C999F0964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131F-FE57-4982-BC55-EC0229679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3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98563BC-6C9E-4F83-BA95-10EDD3C82B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39C9DE-0E97-4712-BFB1-C06038478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71651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0C68B-B263-4176-9CBA-6CE10B6DA9E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A392-4342-49A1-B868-8D26A8A5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2033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88B125-CDF6-461D-BF95-12F4AF9C32FF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1BA6DD-F7F4-476F-95F6-9362C152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055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8FF805-3BCC-402F-87BB-9D3EA06CAB06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4E89D5-4314-4423-AB06-F5B183BDC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1443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456E8-1507-40D4-B1B3-299BDA1302F7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62736-CE3C-486D-8E5A-4337A309E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9215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4E37-9629-4205-AA2C-6A3D60D0F56D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3CCA4-5EB1-4C12-A755-ECF87A4E3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41324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95242-FFAD-4F9F-94DC-02D6A024116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3C589-03F7-4EFA-9EAC-061519977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205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9EE8992-7823-4437-9D98-85295F9A3720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F213E9-C9F2-4773-A9A1-1E38EA053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79149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ECB8D-0C07-4390-9883-28ECB781AA16}" type="datetimeFigureOut">
              <a:rPr lang="en-US">
                <a:solidFill>
                  <a:srgbClr val="FFF39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39D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B4F13-EDD7-4D22-B0F4-31AAF929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5778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07A55-0B0E-4734-948A-5E51E9D387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1D439-1435-4836-A2A0-5F408D1FF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4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DDBCC-008D-48D7-93CA-7D8C999F0964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131F-FE57-4982-BC55-EC0229679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2880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98563BC-6C9E-4F83-BA95-10EDD3C82B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39C9DE-0E97-4712-BFB1-C06038478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96006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0C68B-B263-4176-9CBA-6CE10B6DA9E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A392-4342-49A1-B868-8D26A8A5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168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88B125-CDF6-461D-BF95-12F4AF9C32FF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1BA6DD-F7F4-476F-95F6-9362C152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6041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8FF805-3BCC-402F-87BB-9D3EA06CAB06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4E89D5-4314-4423-AB06-F5B183BDC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709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456E8-1507-40D4-B1B3-299BDA1302F7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62736-CE3C-486D-8E5A-4337A309E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20190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4E37-9629-4205-AA2C-6A3D60D0F56D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3CCA4-5EB1-4C12-A755-ECF87A4E3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0614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95242-FFAD-4F9F-94DC-02D6A024116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3C589-03F7-4EFA-9EAC-061519977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928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9EE8992-7823-4437-9D98-85295F9A3720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F213E9-C9F2-4773-A9A1-1E38EA053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24428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ECB8D-0C07-4390-9883-28ECB781AA16}" type="datetimeFigureOut">
              <a:rPr lang="en-US">
                <a:solidFill>
                  <a:srgbClr val="FFF39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39D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B4F13-EDD7-4D22-B0F4-31AAF929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992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07A55-0B0E-4734-948A-5E51E9D387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1D439-1435-4836-A2A0-5F408D1FF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4301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DDBCC-008D-48D7-93CA-7D8C999F0964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131F-FE57-4982-BC55-EC0229679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6459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98563BC-6C9E-4F83-BA95-10EDD3C82B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39C9DE-0E97-4712-BFB1-C06038478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38700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0C68B-B263-4176-9CBA-6CE10B6DA9E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A392-4342-49A1-B868-8D26A8A5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74131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88B125-CDF6-461D-BF95-12F4AF9C32FF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1BA6DD-F7F4-476F-95F6-9362C152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923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8FF805-3BCC-402F-87BB-9D3EA06CAB06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4E89D5-4314-4423-AB06-F5B183BDC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48033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456E8-1507-40D4-B1B3-299BDA1302F7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62736-CE3C-486D-8E5A-4337A309E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857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4E37-9629-4205-AA2C-6A3D60D0F56D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3CCA4-5EB1-4C12-A755-ECF87A4E3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6762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95242-FFAD-4F9F-94DC-02D6A024116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3C589-03F7-4EFA-9EAC-061519977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9278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9EE8992-7823-4437-9D98-85295F9A3720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F213E9-C9F2-4773-A9A1-1E38EA053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20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ECB8D-0C07-4390-9883-28ECB781AA16}" type="datetimeFigureOut">
              <a:rPr lang="en-US">
                <a:solidFill>
                  <a:srgbClr val="FFF39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39D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B4F13-EDD7-4D22-B0F4-31AAF929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226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07A55-0B0E-4734-948A-5E51E9D387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1D439-1435-4836-A2A0-5F408D1FF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5042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DDBCC-008D-48D7-93CA-7D8C999F0964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131F-FE57-4982-BC55-EC0229679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7905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98563BC-6C9E-4F83-BA95-10EDD3C82B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39C9DE-0E97-4712-BFB1-C06038478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43862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0C68B-B263-4176-9CBA-6CE10B6DA9E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A392-4342-49A1-B868-8D26A8A5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1260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88B125-CDF6-461D-BF95-12F4AF9C32FF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1BA6DD-F7F4-476F-95F6-9362C152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9199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8FF805-3BCC-402F-87BB-9D3EA06CAB06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4E89D5-4314-4423-AB06-F5B183BDC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50318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456E8-1507-40D4-B1B3-299BDA1302F7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62736-CE3C-486D-8E5A-4337A309E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9447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4E37-9629-4205-AA2C-6A3D60D0F56D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3CCA4-5EB1-4C12-A755-ECF87A4E3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9575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95242-FFAD-4F9F-94DC-02D6A024116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3C589-03F7-4EFA-9EAC-061519977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72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9EE8992-7823-4437-9D98-85295F9A3720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F213E9-C9F2-4773-A9A1-1E38EA053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99460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ECB8D-0C07-4390-9883-28ECB781AA16}" type="datetimeFigureOut">
              <a:rPr lang="en-US">
                <a:solidFill>
                  <a:srgbClr val="FFF39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39D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B4F13-EDD7-4D22-B0F4-31AAF929A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72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07A55-0B0E-4734-948A-5E51E9D387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1D439-1435-4836-A2A0-5F408D1FF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4996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DDBCC-008D-48D7-93CA-7D8C999F0964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131F-FE57-4982-BC55-EC0229679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776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98563BC-6C9E-4F83-BA95-10EDD3C82B4C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39C9DE-0E97-4712-BFB1-C06038478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6814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0C68B-B263-4176-9CBA-6CE10B6DA9E8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AA392-4342-49A1-B868-8D26A8A5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0667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88B125-CDF6-461D-BF95-12F4AF9C32FF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 dirty="0">
              <a:solidFill>
                <a:srgbClr val="575F6D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1BA6DD-F7F4-476F-95F6-9362C152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374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8FF805-3BCC-402F-87BB-9D3EA06CAB06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4E89D5-4314-4423-AB06-F5B183BDC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67350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456E8-1507-40D4-B1B3-299BDA1302F7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62736-CE3C-486D-8E5A-4337A309E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2516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4E37-9629-4205-AA2C-6A3D60D0F56D}" type="datetimeFigureOut">
              <a:rPr lang="en-US">
                <a:solidFill>
                  <a:srgbClr val="575F6D"/>
                </a:solidFill>
              </a:rPr>
              <a:pPr>
                <a:defRPr/>
              </a:pPr>
              <a:t>4/24/2013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3CCA4-5EB1-4C12-A755-ECF87A4E3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214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78D8A9-AC33-4417-9DA7-BCC196D508CE}" type="datetimeFigureOut">
              <a:rPr lang="ru-RU">
                <a:solidFill>
                  <a:srgbClr val="575F6D"/>
                </a:solidFill>
              </a:rPr>
              <a:pPr>
                <a:defRPr/>
              </a:pPr>
              <a:t>24.04.2013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104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06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85014-5C1F-4E74-A2F8-9C63D969C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958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78D8A9-AC33-4417-9DA7-BCC196D508CE}" type="datetimeFigureOut">
              <a:rPr lang="ru-RU">
                <a:solidFill>
                  <a:srgbClr val="575F6D"/>
                </a:solidFill>
              </a:rPr>
              <a:pPr>
                <a:defRPr/>
              </a:pPr>
              <a:t>24.04.2013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104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06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85014-5C1F-4E74-A2F8-9C63D969C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77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78D8A9-AC33-4417-9DA7-BCC196D508CE}" type="datetimeFigureOut">
              <a:rPr lang="ru-RU">
                <a:solidFill>
                  <a:srgbClr val="575F6D"/>
                </a:solidFill>
              </a:rPr>
              <a:pPr>
                <a:defRPr/>
              </a:pPr>
              <a:t>24.04.2013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104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06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85014-5C1F-4E74-A2F8-9C63D969C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73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78D8A9-AC33-4417-9DA7-BCC196D508CE}" type="datetimeFigureOut">
              <a:rPr lang="ru-RU">
                <a:solidFill>
                  <a:srgbClr val="575F6D"/>
                </a:solidFill>
              </a:rPr>
              <a:pPr>
                <a:defRPr/>
              </a:pPr>
              <a:t>24.04.2013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104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06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85014-5C1F-4E74-A2F8-9C63D969C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948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78D8A9-AC33-4417-9DA7-BCC196D508CE}" type="datetimeFigureOut">
              <a:rPr lang="ru-RU">
                <a:solidFill>
                  <a:srgbClr val="575F6D"/>
                </a:solidFill>
              </a:rPr>
              <a:pPr>
                <a:defRPr/>
              </a:pPr>
              <a:t>24.04.2013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104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06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85014-5C1F-4E74-A2F8-9C63D969C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42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78D8A9-AC33-4417-9DA7-BCC196D508CE}" type="datetimeFigureOut">
              <a:rPr lang="ru-RU">
                <a:solidFill>
                  <a:srgbClr val="575F6D"/>
                </a:solidFill>
              </a:rPr>
              <a:pPr>
                <a:defRPr/>
              </a:pPr>
              <a:t>24.04.2013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104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06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85014-5C1F-4E74-A2F8-9C63D969C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52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78D8A9-AC33-4417-9DA7-BCC196D508CE}" type="datetimeFigureOut">
              <a:rPr lang="ru-RU">
                <a:solidFill>
                  <a:srgbClr val="575F6D"/>
                </a:solidFill>
              </a:rPr>
              <a:pPr>
                <a:defRPr/>
              </a:pPr>
              <a:t>24.04.2013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104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06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85014-5C1F-4E74-A2F8-9C63D969C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40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78D8A9-AC33-4417-9DA7-BCC196D508CE}" type="datetimeFigureOut">
              <a:rPr lang="ru-RU">
                <a:solidFill>
                  <a:srgbClr val="575F6D"/>
                </a:solidFill>
              </a:rPr>
              <a:pPr>
                <a:defRPr/>
              </a:pPr>
              <a:t>24.04.2013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104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06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85014-5C1F-4E74-A2F8-9C63D969C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08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78D8A9-AC33-4417-9DA7-BCC196D508CE}" type="datetimeFigureOut">
              <a:rPr lang="ru-RU">
                <a:solidFill>
                  <a:srgbClr val="575F6D"/>
                </a:solidFill>
              </a:rPr>
              <a:pPr>
                <a:defRPr/>
              </a:pPr>
              <a:t>24.04.2013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104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06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85014-5C1F-4E74-A2F8-9C63D969C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594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1.xml"/><Relationship Id="rId5" Type="http://schemas.openxmlformats.org/officeDocument/2006/relationships/hyperlink" Target="http://uk.wikipedia.org/wiki/%D0%92%D1%83%D0%B3%D1%96%D0%BB%D0%BB%D1%8F" TargetMode="External"/><Relationship Id="rId4" Type="http://schemas.openxmlformats.org/officeDocument/2006/relationships/hyperlink" Target="http://uk.wikipedia.org/wiki/%D0%9A%D0%BE%D1%80%D0%B8%D1%81%D0%BD%D1%96_%D0%BA%D0%BE%D0%BF%D0%B0%D0%BB%D0%B8%D0%BD%D0%B8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1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4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4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3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6848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Вугільна промисловість</a:t>
            </a:r>
            <a:r>
              <a:rPr lang="uk-UA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 галузь, яка видобуває, транспортує і переробляє вугілля.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3714750"/>
            <a:ext cx="2365375" cy="218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8" descr="250px-Zasyadko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8625" y="2286000"/>
            <a:ext cx="4429125" cy="4214813"/>
          </a:xfrm>
          <a:noFill/>
        </p:spPr>
      </p:pic>
    </p:spTree>
    <p:extLst>
      <p:ext uri="{BB962C8B-B14F-4D97-AF65-F5344CB8AC3E}">
        <p14:creationId xmlns:p14="http://schemas.microsoft.com/office/powerpoint/2010/main" val="158680728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b="1" i="1" u="sng" dirty="0" smtClean="0">
                <a:solidFill>
                  <a:srgbClr val="B64E0E"/>
                </a:solidFill>
                <a:latin typeface="Times New Roman" pitchFamily="18" charset="0"/>
                <a:cs typeface="Times New Roman" pitchFamily="18" charset="0"/>
              </a:rPr>
              <a:t>Запаси вугілля в </a:t>
            </a:r>
            <a:r>
              <a:rPr lang="ru-RU" sz="3200" b="1" i="1" u="sng" dirty="0" err="1" smtClean="0">
                <a:solidFill>
                  <a:srgbClr val="B64E0E"/>
                </a:solidFill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</a:br>
            <a:endParaRPr lang="uk-UA" sz="32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75" y="1071563"/>
            <a:ext cx="4143375" cy="5402262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uk-UA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 геологічними запасами викопного вугілля Україна посідає перше місце в Європі й восьме місце у світі. Розвідані запаси вугілля в Україні складають близько </a:t>
            </a:r>
            <a:r>
              <a:rPr lang="uk-UA" i="1" dirty="0" smtClean="0">
                <a:solidFill>
                  <a:srgbClr val="B64E0E"/>
                </a:solidFill>
              </a:rPr>
              <a:t>50</a:t>
            </a:r>
            <a:r>
              <a:rPr lang="uk-UA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млрд. т (станом на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uk-UA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uk-UA" i="1" dirty="0" smtClean="0">
                <a:solidFill>
                  <a:srgbClr val="B64E0E"/>
                </a:solidFill>
              </a:rPr>
              <a:t>1998 р.</a:t>
            </a:r>
            <a:r>
              <a:rPr lang="uk-UA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). Прогнозні запаси – близько </a:t>
            </a:r>
            <a:r>
              <a:rPr lang="uk-UA" i="1" dirty="0" smtClean="0">
                <a:solidFill>
                  <a:srgbClr val="B64E0E"/>
                </a:solidFill>
              </a:rPr>
              <a:t>120 млрд. т.</a:t>
            </a:r>
            <a:r>
              <a:rPr lang="uk-UA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У структурі балансових запасів представлені всі марки від бурого вугілля до високометаморфізованих  антрацитів.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uk-UA" dirty="0"/>
          </a:p>
        </p:txBody>
      </p:sp>
      <p:pic>
        <p:nvPicPr>
          <p:cNvPr id="19460" name="Picture 2" descr="C:\Users\Илона\Desktop\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1571625"/>
            <a:ext cx="4349750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701782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6" descr="ramki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9" descr="technology08"/>
          <p:cNvPicPr>
            <a:picLocks noChangeAspect="1" noChangeArrowheads="1"/>
          </p:cNvPicPr>
          <p:nvPr/>
        </p:nvPicPr>
        <p:blipFill>
          <a:blip r:embed="rId3">
            <a:lum bright="1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92150"/>
            <a:ext cx="2916238" cy="2265363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4" name="AutoShape 17"/>
          <p:cNvSpPr>
            <a:spLocks noChangeArrowheads="1"/>
          </p:cNvSpPr>
          <p:nvPr/>
        </p:nvSpPr>
        <p:spPr bwMode="auto">
          <a:xfrm>
            <a:off x="3924300" y="692150"/>
            <a:ext cx="2233613" cy="936625"/>
          </a:xfrm>
          <a:prstGeom prst="bevel">
            <a:avLst>
              <a:gd name="adj" fmla="val 12500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3200" b="1" smtClean="0">
                <a:solidFill>
                  <a:prstClr val="black"/>
                </a:solidFill>
                <a:cs typeface="Arial" charset="0"/>
              </a:rPr>
              <a:t>Вугілля</a:t>
            </a:r>
          </a:p>
        </p:txBody>
      </p:sp>
      <p:sp>
        <p:nvSpPr>
          <p:cNvPr id="20485" name="AutoShape 18"/>
          <p:cNvSpPr>
            <a:spLocks noChangeArrowheads="1"/>
          </p:cNvSpPr>
          <p:nvPr/>
        </p:nvSpPr>
        <p:spPr bwMode="auto">
          <a:xfrm>
            <a:off x="1619250" y="5013325"/>
            <a:ext cx="3313113" cy="936625"/>
          </a:xfrm>
          <a:prstGeom prst="bevel">
            <a:avLst>
              <a:gd name="adj" fmla="val 12500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prstClr val="black"/>
                </a:solidFill>
                <a:cs typeface="Arial" charset="0"/>
              </a:rPr>
              <a:t>Чорна металургія</a:t>
            </a:r>
          </a:p>
        </p:txBody>
      </p:sp>
      <p:sp>
        <p:nvSpPr>
          <p:cNvPr id="20486" name="AutoShape 20"/>
          <p:cNvSpPr>
            <a:spLocks noChangeArrowheads="1"/>
          </p:cNvSpPr>
          <p:nvPr/>
        </p:nvSpPr>
        <p:spPr bwMode="auto">
          <a:xfrm>
            <a:off x="571500" y="3284538"/>
            <a:ext cx="3497263" cy="936625"/>
          </a:xfrm>
          <a:prstGeom prst="bevel">
            <a:avLst>
              <a:gd name="adj" fmla="val 12500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uk-UA" sz="2400" b="1" smtClean="0">
                <a:solidFill>
                  <a:prstClr val="black"/>
                </a:solidFill>
                <a:cs typeface="Arial" charset="0"/>
              </a:rPr>
              <a:t>Електроенергетика</a:t>
            </a:r>
            <a:endParaRPr lang="ru-RU" sz="2400" b="1" smtClean="0">
              <a:solidFill>
                <a:prstClr val="black"/>
              </a:solidFill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487" name="AutoShape 21"/>
          <p:cNvSpPr>
            <a:spLocks noChangeArrowheads="1"/>
          </p:cNvSpPr>
          <p:nvPr/>
        </p:nvSpPr>
        <p:spPr bwMode="auto">
          <a:xfrm>
            <a:off x="6011863" y="2060575"/>
            <a:ext cx="2233612" cy="936625"/>
          </a:xfrm>
          <a:prstGeom prst="bevel">
            <a:avLst>
              <a:gd name="adj" fmla="val 12500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3200" b="1" smtClean="0">
                <a:solidFill>
                  <a:prstClr val="black"/>
                </a:solidFill>
                <a:cs typeface="Arial" charset="0"/>
              </a:rPr>
              <a:t>Паливо</a:t>
            </a:r>
          </a:p>
        </p:txBody>
      </p:sp>
      <p:sp>
        <p:nvSpPr>
          <p:cNvPr id="20488" name="AutoShape 22"/>
          <p:cNvSpPr>
            <a:spLocks noChangeArrowheads="1"/>
          </p:cNvSpPr>
          <p:nvPr/>
        </p:nvSpPr>
        <p:spPr bwMode="auto">
          <a:xfrm>
            <a:off x="4787900" y="3789363"/>
            <a:ext cx="4141788" cy="936625"/>
          </a:xfrm>
          <a:prstGeom prst="bevel">
            <a:avLst>
              <a:gd name="adj" fmla="val 12500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prstClr val="black"/>
                </a:solidFill>
                <a:cs typeface="Arial" charset="0"/>
              </a:rPr>
              <a:t>Сировина для хімічної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prstClr val="black"/>
                </a:solidFill>
                <a:cs typeface="Arial" charset="0"/>
              </a:rPr>
              <a:t>промисловості</a:t>
            </a:r>
          </a:p>
        </p:txBody>
      </p:sp>
      <p:sp>
        <p:nvSpPr>
          <p:cNvPr id="20489" name="Line 23"/>
          <p:cNvSpPr>
            <a:spLocks noChangeShapeType="1"/>
          </p:cNvSpPr>
          <p:nvPr/>
        </p:nvSpPr>
        <p:spPr bwMode="auto">
          <a:xfrm flipH="1">
            <a:off x="3203575" y="1628775"/>
            <a:ext cx="1512888" cy="1655763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490" name="Line 24"/>
          <p:cNvSpPr>
            <a:spLocks noChangeShapeType="1"/>
          </p:cNvSpPr>
          <p:nvPr/>
        </p:nvSpPr>
        <p:spPr bwMode="auto">
          <a:xfrm>
            <a:off x="5508625" y="1628775"/>
            <a:ext cx="792163" cy="431800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491" name="Line 25"/>
          <p:cNvSpPr>
            <a:spLocks noChangeShapeType="1"/>
          </p:cNvSpPr>
          <p:nvPr/>
        </p:nvSpPr>
        <p:spPr bwMode="auto">
          <a:xfrm>
            <a:off x="5508625" y="1628775"/>
            <a:ext cx="0" cy="2160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492" name="Line 26"/>
          <p:cNvSpPr>
            <a:spLocks noChangeShapeType="1"/>
          </p:cNvSpPr>
          <p:nvPr/>
        </p:nvSpPr>
        <p:spPr bwMode="auto">
          <a:xfrm flipH="1">
            <a:off x="4643438" y="1628775"/>
            <a:ext cx="73025" cy="3384550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220979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6084888" y="5157788"/>
            <a:ext cx="3059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i="1" smtClean="0">
                <a:solidFill>
                  <a:prstClr val="black"/>
                </a:solidFill>
                <a:latin typeface="Century Schoolbook" pitchFamily="18" charset="0"/>
              </a:rPr>
              <a:t>Кам'яне вугілля</a:t>
            </a:r>
            <a:endParaRPr lang="ru-RU" i="1" smtClean="0">
              <a:solidFill>
                <a:prstClr val="black"/>
              </a:solidFill>
              <a:latin typeface="Century Schoolbook" pitchFamily="18" charset="0"/>
            </a:endParaRPr>
          </a:p>
        </p:txBody>
      </p:sp>
      <p:pic>
        <p:nvPicPr>
          <p:cNvPr id="21507" name="Picture 10" descr="Кам_уголь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7DEE8"/>
              </a:clrFrom>
              <a:clrTo>
                <a:srgbClr val="D7DEE8">
                  <a:alpha val="0"/>
                </a:srgbClr>
              </a:clrTo>
            </a:clrChange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8" t="5028" r="15895" b="6750"/>
          <a:stretch>
            <a:fillRect/>
          </a:stretch>
        </p:blipFill>
        <p:spPr bwMode="auto">
          <a:xfrm>
            <a:off x="3357563" y="428625"/>
            <a:ext cx="5643562" cy="504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11" descr="Антрацит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000500"/>
            <a:ext cx="2897187" cy="274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 Box 12"/>
          <p:cNvSpPr txBox="1">
            <a:spLocks noChangeArrowheads="1"/>
          </p:cNvSpPr>
          <p:nvPr/>
        </p:nvSpPr>
        <p:spPr bwMode="auto">
          <a:xfrm>
            <a:off x="3097213" y="6013450"/>
            <a:ext cx="316865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uk-UA" i="1" smtClean="0">
                <a:solidFill>
                  <a:prstClr val="black"/>
                </a:solidFill>
                <a:latin typeface="Century Schoolbook" pitchFamily="18" charset="0"/>
              </a:rPr>
              <a:t>Антрацит – найбільшякісний сорт вугілля</a:t>
            </a:r>
            <a:endParaRPr lang="ru-RU" i="1" smtClean="0">
              <a:solidFill>
                <a:prstClr val="black"/>
              </a:solidFill>
              <a:latin typeface="Century Schoolbook" pitchFamily="18" charset="0"/>
            </a:endParaRPr>
          </a:p>
        </p:txBody>
      </p:sp>
      <p:sp>
        <p:nvSpPr>
          <p:cNvPr id="9" name="WordArt 17"/>
          <p:cNvSpPr>
            <a:spLocks noChangeArrowheads="1" noChangeShapeType="1" noTextEdit="1"/>
          </p:cNvSpPr>
          <p:nvPr/>
        </p:nvSpPr>
        <p:spPr bwMode="auto">
          <a:xfrm>
            <a:off x="285750" y="142875"/>
            <a:ext cx="2857500" cy="3357563"/>
          </a:xfrm>
          <a:custGeom>
            <a:avLst/>
            <a:gdLst>
              <a:gd name="connsiteX0" fmla="*/ 0 w 2880000"/>
              <a:gd name="connsiteY0" fmla="*/ 0 h 3571900"/>
              <a:gd name="connsiteX1" fmla="*/ 2880000 w 2880000"/>
              <a:gd name="connsiteY1" fmla="*/ 0 h 3571900"/>
              <a:gd name="connsiteX2" fmla="*/ 2880000 w 2880000"/>
              <a:gd name="connsiteY2" fmla="*/ 3571900 h 3571900"/>
              <a:gd name="connsiteX3" fmla="*/ 0 w 2880000"/>
              <a:gd name="connsiteY3" fmla="*/ 3571900 h 3571900"/>
              <a:gd name="connsiteX4" fmla="*/ 0 w 2880000"/>
              <a:gd name="connsiteY4" fmla="*/ 0 h 3571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0000" h="3571900">
                <a:moveTo>
                  <a:pt x="0" y="0"/>
                </a:moveTo>
                <a:lnTo>
                  <a:pt x="2880000" y="0"/>
                </a:lnTo>
                <a:lnTo>
                  <a:pt x="2880000" y="3571900"/>
                </a:lnTo>
                <a:lnTo>
                  <a:pt x="0" y="35719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endParaRPr lang="uk-UA" sz="100" kern="10" dirty="0">
              <a:ln w="9525">
                <a:solidFill>
                  <a:prstClr val="black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prstClr val="black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50" y="214313"/>
            <a:ext cx="3071813" cy="3046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uk-UA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Кам'яне</a:t>
            </a:r>
            <a:r>
              <a:rPr lang="ru-RU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вугілля - </a:t>
            </a:r>
          </a:p>
          <a:p>
            <a:pPr>
              <a:defRPr/>
            </a:pPr>
            <a:r>
              <a:rPr lang="ru-RU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тверда горюча  </a:t>
            </a:r>
            <a:r>
              <a:rPr lang="uk-UA" sz="24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  <a:hlinkClick r:id="rId4" tooltip="Корисні копалини"/>
              </a:rPr>
              <a:t>корисна копалина</a:t>
            </a:r>
            <a:r>
              <a:rPr lang="uk-UA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cs typeface="Times New Roman" pitchFamily="18" charset="0"/>
              </a:rPr>
              <a:t>, один з видів </a:t>
            </a:r>
            <a:r>
              <a:rPr lang="uk-UA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cs typeface="Times New Roman" pitchFamily="18" charset="0"/>
                <a:hlinkClick r:id="rId5" tooltip="Вугілля"/>
              </a:rPr>
              <a:t>вугілля</a:t>
            </a:r>
            <a:r>
              <a:rPr lang="uk-UA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cs typeface="Times New Roman" pitchFamily="18" charset="0"/>
              </a:rPr>
              <a:t> викопного, проміжний між бурим вугіллям і антрацитом.</a:t>
            </a:r>
            <a:endParaRPr lang="uk-UA" dirty="0">
              <a:solidFill>
                <a:prstClr val="black">
                  <a:lumMod val="85000"/>
                  <a:lumOff val="1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4600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2" descr="ramki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7" descr="топливна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90588"/>
            <a:ext cx="9144000" cy="596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2051050" y="1484313"/>
            <a:ext cx="3960813" cy="5040312"/>
          </a:xfrm>
          <a:prstGeom prst="wedgeRectCallout">
            <a:avLst>
              <a:gd name="adj1" fmla="val 99259"/>
              <a:gd name="adj2" fmla="val -6630"/>
            </a:avLst>
          </a:prstGeom>
          <a:solidFill>
            <a:srgbClr val="E2ECEB"/>
          </a:solidFill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 sz="200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 sz="200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 sz="200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Містить 92% запасів кам'яного вугілля України. Його площа -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50 тис. кв. км. Це найстаріший басейн в Україні. Видобуток вугілля ведеться на глибині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1000 - 1200 м. Найбільша кількість шахт розташовано в Макіївці, Єнакієвому, Красноармійську.</a:t>
            </a:r>
            <a:endParaRPr lang="uk-UA" sz="2000" b="1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title"/>
          </p:nvPr>
        </p:nvSpPr>
        <p:spPr>
          <a:xfrm>
            <a:off x="142875" y="188913"/>
            <a:ext cx="6715125" cy="525462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uk-UA" sz="2400" b="1" dirty="0" smtClean="0">
                <a:solidFill>
                  <a:srgbClr val="AD5417"/>
                </a:solidFill>
                <a:latin typeface="Times New Roman" pitchFamily="18" charset="0"/>
                <a:cs typeface="Times New Roman" pitchFamily="18" charset="0"/>
              </a:rPr>
              <a:t>Донецький басейн (Донбас)</a:t>
            </a:r>
          </a:p>
        </p:txBody>
      </p:sp>
      <p:sp>
        <p:nvSpPr>
          <p:cNvPr id="2" name="Freeform 10"/>
          <p:cNvSpPr>
            <a:spLocks/>
          </p:cNvSpPr>
          <p:nvPr/>
        </p:nvSpPr>
        <p:spPr bwMode="auto">
          <a:xfrm>
            <a:off x="7745413" y="2889250"/>
            <a:ext cx="1306512" cy="1624013"/>
          </a:xfrm>
          <a:custGeom>
            <a:avLst/>
            <a:gdLst>
              <a:gd name="T0" fmla="*/ 2147483647 w 823"/>
              <a:gd name="T1" fmla="*/ 2147483647 h 1023"/>
              <a:gd name="T2" fmla="*/ 2147483647 w 823"/>
              <a:gd name="T3" fmla="*/ 2147483647 h 1023"/>
              <a:gd name="T4" fmla="*/ 2147483647 w 823"/>
              <a:gd name="T5" fmla="*/ 2147483647 h 1023"/>
              <a:gd name="T6" fmla="*/ 2147483647 w 823"/>
              <a:gd name="T7" fmla="*/ 2147483647 h 1023"/>
              <a:gd name="T8" fmla="*/ 2147483647 w 823"/>
              <a:gd name="T9" fmla="*/ 2147483647 h 1023"/>
              <a:gd name="T10" fmla="*/ 2147483647 w 823"/>
              <a:gd name="T11" fmla="*/ 0 h 1023"/>
              <a:gd name="T12" fmla="*/ 2147483647 w 823"/>
              <a:gd name="T13" fmla="*/ 2147483647 h 1023"/>
              <a:gd name="T14" fmla="*/ 2147483647 w 823"/>
              <a:gd name="T15" fmla="*/ 2147483647 h 1023"/>
              <a:gd name="T16" fmla="*/ 2147483647 w 823"/>
              <a:gd name="T17" fmla="*/ 2147483647 h 1023"/>
              <a:gd name="T18" fmla="*/ 2147483647 w 823"/>
              <a:gd name="T19" fmla="*/ 2147483647 h 1023"/>
              <a:gd name="T20" fmla="*/ 2147483647 w 823"/>
              <a:gd name="T21" fmla="*/ 2147483647 h 1023"/>
              <a:gd name="T22" fmla="*/ 2147483647 w 823"/>
              <a:gd name="T23" fmla="*/ 2147483647 h 1023"/>
              <a:gd name="T24" fmla="*/ 2147483647 w 823"/>
              <a:gd name="T25" fmla="*/ 2147483647 h 1023"/>
              <a:gd name="T26" fmla="*/ 2147483647 w 823"/>
              <a:gd name="T27" fmla="*/ 2147483647 h 1023"/>
              <a:gd name="T28" fmla="*/ 2147483647 w 823"/>
              <a:gd name="T29" fmla="*/ 2147483647 h 1023"/>
              <a:gd name="T30" fmla="*/ 2147483647 w 823"/>
              <a:gd name="T31" fmla="*/ 2147483647 h 1023"/>
              <a:gd name="T32" fmla="*/ 2147483647 w 823"/>
              <a:gd name="T33" fmla="*/ 2147483647 h 1023"/>
              <a:gd name="T34" fmla="*/ 2147483647 w 823"/>
              <a:gd name="T35" fmla="*/ 2147483647 h 1023"/>
              <a:gd name="T36" fmla="*/ 2147483647 w 823"/>
              <a:gd name="T37" fmla="*/ 2147483647 h 1023"/>
              <a:gd name="T38" fmla="*/ 2147483647 w 823"/>
              <a:gd name="T39" fmla="*/ 2147483647 h 1023"/>
              <a:gd name="T40" fmla="*/ 0 w 823"/>
              <a:gd name="T41" fmla="*/ 2147483647 h 1023"/>
              <a:gd name="T42" fmla="*/ 2147483647 w 823"/>
              <a:gd name="T43" fmla="*/ 2147483647 h 1023"/>
              <a:gd name="T44" fmla="*/ 2147483647 w 823"/>
              <a:gd name="T45" fmla="*/ 2147483647 h 1023"/>
              <a:gd name="T46" fmla="*/ 2147483647 w 823"/>
              <a:gd name="T47" fmla="*/ 2147483647 h 1023"/>
              <a:gd name="T48" fmla="*/ 2147483647 w 823"/>
              <a:gd name="T49" fmla="*/ 2147483647 h 1023"/>
              <a:gd name="T50" fmla="*/ 2147483647 w 823"/>
              <a:gd name="T51" fmla="*/ 2147483647 h 102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823"/>
              <a:gd name="T79" fmla="*/ 0 h 1023"/>
              <a:gd name="T80" fmla="*/ 823 w 823"/>
              <a:gd name="T81" fmla="*/ 1023 h 1023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823" h="1023">
                <a:moveTo>
                  <a:pt x="823" y="248"/>
                </a:moveTo>
                <a:cubicBezTo>
                  <a:pt x="785" y="241"/>
                  <a:pt x="755" y="225"/>
                  <a:pt x="720" y="208"/>
                </a:cubicBezTo>
                <a:cubicBezTo>
                  <a:pt x="697" y="197"/>
                  <a:pt x="679" y="174"/>
                  <a:pt x="651" y="173"/>
                </a:cubicBezTo>
                <a:cubicBezTo>
                  <a:pt x="564" y="169"/>
                  <a:pt x="478" y="169"/>
                  <a:pt x="391" y="167"/>
                </a:cubicBezTo>
                <a:cubicBezTo>
                  <a:pt x="322" y="149"/>
                  <a:pt x="288" y="95"/>
                  <a:pt x="230" y="58"/>
                </a:cubicBezTo>
                <a:cubicBezTo>
                  <a:pt x="210" y="25"/>
                  <a:pt x="175" y="8"/>
                  <a:pt x="138" y="0"/>
                </a:cubicBezTo>
                <a:cubicBezTo>
                  <a:pt x="79" y="9"/>
                  <a:pt x="82" y="19"/>
                  <a:pt x="46" y="58"/>
                </a:cubicBezTo>
                <a:cubicBezTo>
                  <a:pt x="46" y="63"/>
                  <a:pt x="41" y="180"/>
                  <a:pt x="63" y="213"/>
                </a:cubicBezTo>
                <a:cubicBezTo>
                  <a:pt x="66" y="218"/>
                  <a:pt x="94" y="245"/>
                  <a:pt x="98" y="248"/>
                </a:cubicBezTo>
                <a:cubicBezTo>
                  <a:pt x="109" y="256"/>
                  <a:pt x="132" y="271"/>
                  <a:pt x="132" y="271"/>
                </a:cubicBezTo>
                <a:cubicBezTo>
                  <a:pt x="157" y="307"/>
                  <a:pt x="195" y="306"/>
                  <a:pt x="230" y="328"/>
                </a:cubicBezTo>
                <a:cubicBezTo>
                  <a:pt x="242" y="364"/>
                  <a:pt x="254" y="412"/>
                  <a:pt x="207" y="426"/>
                </a:cubicBezTo>
                <a:cubicBezTo>
                  <a:pt x="197" y="424"/>
                  <a:pt x="187" y="424"/>
                  <a:pt x="178" y="421"/>
                </a:cubicBezTo>
                <a:cubicBezTo>
                  <a:pt x="148" y="410"/>
                  <a:pt x="174" y="400"/>
                  <a:pt x="144" y="421"/>
                </a:cubicBezTo>
                <a:cubicBezTo>
                  <a:pt x="130" y="460"/>
                  <a:pt x="132" y="489"/>
                  <a:pt x="155" y="524"/>
                </a:cubicBezTo>
                <a:cubicBezTo>
                  <a:pt x="148" y="579"/>
                  <a:pt x="150" y="579"/>
                  <a:pt x="98" y="588"/>
                </a:cubicBezTo>
                <a:cubicBezTo>
                  <a:pt x="71" y="629"/>
                  <a:pt x="78" y="609"/>
                  <a:pt x="69" y="645"/>
                </a:cubicBezTo>
                <a:cubicBezTo>
                  <a:pt x="78" y="671"/>
                  <a:pt x="89" y="667"/>
                  <a:pt x="115" y="674"/>
                </a:cubicBezTo>
                <a:cubicBezTo>
                  <a:pt x="106" y="715"/>
                  <a:pt x="99" y="708"/>
                  <a:pt x="57" y="714"/>
                </a:cubicBezTo>
                <a:cubicBezTo>
                  <a:pt x="40" y="732"/>
                  <a:pt x="32" y="747"/>
                  <a:pt x="11" y="760"/>
                </a:cubicBezTo>
                <a:cubicBezTo>
                  <a:pt x="10" y="762"/>
                  <a:pt x="0" y="792"/>
                  <a:pt x="0" y="795"/>
                </a:cubicBezTo>
                <a:cubicBezTo>
                  <a:pt x="0" y="816"/>
                  <a:pt x="1" y="837"/>
                  <a:pt x="5" y="858"/>
                </a:cubicBezTo>
                <a:cubicBezTo>
                  <a:pt x="15" y="916"/>
                  <a:pt x="58" y="910"/>
                  <a:pt x="109" y="916"/>
                </a:cubicBezTo>
                <a:cubicBezTo>
                  <a:pt x="163" y="930"/>
                  <a:pt x="212" y="944"/>
                  <a:pt x="265" y="962"/>
                </a:cubicBezTo>
                <a:cubicBezTo>
                  <a:pt x="286" y="977"/>
                  <a:pt x="308" y="1014"/>
                  <a:pt x="334" y="1020"/>
                </a:cubicBezTo>
                <a:cubicBezTo>
                  <a:pt x="347" y="1023"/>
                  <a:pt x="361" y="1020"/>
                  <a:pt x="374" y="1020"/>
                </a:cubicBezTo>
              </a:path>
            </a:pathLst>
          </a:cu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8316913" y="3716338"/>
            <a:ext cx="287337" cy="2667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26333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P spid="23558" grpId="0"/>
      <p:bldP spid="184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2" descr="ramki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9" descr="топливна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3313"/>
            <a:ext cx="9144000" cy="575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8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kern="10" dirty="0" smtClean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B64E0E"/>
                </a:solidFill>
                <a:latin typeface="Comic Sans MS"/>
              </a:rPr>
              <a:t>Львівсько-Волиський басейн</a:t>
            </a:r>
            <a:endParaRPr lang="ru-RU" sz="3600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B64E0E"/>
              </a:solidFill>
              <a:latin typeface="Comic Sans MS"/>
            </a:endParaRPr>
          </a:p>
        </p:txBody>
      </p:sp>
      <p:sp>
        <p:nvSpPr>
          <p:cNvPr id="32773" name="Text Box 13"/>
          <p:cNvSpPr txBox="1">
            <a:spLocks noChangeArrowheads="1"/>
          </p:cNvSpPr>
          <p:nvPr/>
        </p:nvSpPr>
        <p:spPr bwMode="auto">
          <a:xfrm>
            <a:off x="4140200" y="1844675"/>
            <a:ext cx="4679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Century Schoolbook" pitchFamily="18" charset="0"/>
              </a:rPr>
              <a:t>, </a:t>
            </a:r>
          </a:p>
        </p:txBody>
      </p:sp>
      <p:sp>
        <p:nvSpPr>
          <p:cNvPr id="101390" name="AutoShape 14"/>
          <p:cNvSpPr>
            <a:spLocks noChangeArrowheads="1"/>
          </p:cNvSpPr>
          <p:nvPr/>
        </p:nvSpPr>
        <p:spPr bwMode="auto">
          <a:xfrm>
            <a:off x="2987675" y="1989138"/>
            <a:ext cx="4248150" cy="3527425"/>
          </a:xfrm>
          <a:prstGeom prst="wedgeRectCallout">
            <a:avLst>
              <a:gd name="adj1" fmla="val -85574"/>
              <a:gd name="adj2" fmla="val -35329"/>
            </a:avLst>
          </a:prstGeom>
          <a:solidFill>
            <a:srgbClr val="E2ECEB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 sz="200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 sz="200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Розташований в межах Львівської та Волинської областей. Його площа-10 тис. кв. км. Видобуток вугілля почалася в 1950-х рр.. Якість вугілля гірше, переважають високо зольні вугілля, що містять велику кількість вологи, сірки і азоту.</a:t>
            </a:r>
            <a:endParaRPr lang="uk-UA" sz="2000" b="1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5" name="Freeform 10"/>
          <p:cNvSpPr>
            <a:spLocks/>
          </p:cNvSpPr>
          <p:nvPr/>
        </p:nvSpPr>
        <p:spPr bwMode="auto">
          <a:xfrm>
            <a:off x="914400" y="2103438"/>
            <a:ext cx="542925" cy="615950"/>
          </a:xfrm>
          <a:custGeom>
            <a:avLst/>
            <a:gdLst>
              <a:gd name="T0" fmla="*/ 2147483647 w 342"/>
              <a:gd name="T1" fmla="*/ 0 h 388"/>
              <a:gd name="T2" fmla="*/ 2147483647 w 342"/>
              <a:gd name="T3" fmla="*/ 2147483647 h 388"/>
              <a:gd name="T4" fmla="*/ 2147483647 w 342"/>
              <a:gd name="T5" fmla="*/ 2147483647 h 388"/>
              <a:gd name="T6" fmla="*/ 2147483647 w 342"/>
              <a:gd name="T7" fmla="*/ 2147483647 h 388"/>
              <a:gd name="T8" fmla="*/ 2147483647 w 342"/>
              <a:gd name="T9" fmla="*/ 2147483647 h 388"/>
              <a:gd name="T10" fmla="*/ 2147483647 w 342"/>
              <a:gd name="T11" fmla="*/ 2147483647 h 388"/>
              <a:gd name="T12" fmla="*/ 2147483647 w 342"/>
              <a:gd name="T13" fmla="*/ 2147483647 h 388"/>
              <a:gd name="T14" fmla="*/ 2147483647 w 342"/>
              <a:gd name="T15" fmla="*/ 2147483647 h 388"/>
              <a:gd name="T16" fmla="*/ 2147483647 w 342"/>
              <a:gd name="T17" fmla="*/ 2147483647 h 388"/>
              <a:gd name="T18" fmla="*/ 2147483647 w 342"/>
              <a:gd name="T19" fmla="*/ 2147483647 h 388"/>
              <a:gd name="T20" fmla="*/ 2147483647 w 342"/>
              <a:gd name="T21" fmla="*/ 2147483647 h 388"/>
              <a:gd name="T22" fmla="*/ 0 w 342"/>
              <a:gd name="T23" fmla="*/ 2147483647 h 38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42"/>
              <a:gd name="T37" fmla="*/ 0 h 388"/>
              <a:gd name="T38" fmla="*/ 342 w 342"/>
              <a:gd name="T39" fmla="*/ 388 h 38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42" h="388">
                <a:moveTo>
                  <a:pt x="156" y="0"/>
                </a:moveTo>
                <a:cubicBezTo>
                  <a:pt x="158" y="15"/>
                  <a:pt x="156" y="32"/>
                  <a:pt x="161" y="46"/>
                </a:cubicBezTo>
                <a:cubicBezTo>
                  <a:pt x="164" y="54"/>
                  <a:pt x="174" y="57"/>
                  <a:pt x="179" y="63"/>
                </a:cubicBezTo>
                <a:cubicBezTo>
                  <a:pt x="208" y="98"/>
                  <a:pt x="244" y="123"/>
                  <a:pt x="282" y="150"/>
                </a:cubicBezTo>
                <a:cubicBezTo>
                  <a:pt x="293" y="182"/>
                  <a:pt x="299" y="213"/>
                  <a:pt x="323" y="236"/>
                </a:cubicBezTo>
                <a:cubicBezTo>
                  <a:pt x="321" y="278"/>
                  <a:pt x="342" y="328"/>
                  <a:pt x="317" y="363"/>
                </a:cubicBezTo>
                <a:cubicBezTo>
                  <a:pt x="299" y="388"/>
                  <a:pt x="225" y="374"/>
                  <a:pt x="225" y="374"/>
                </a:cubicBezTo>
                <a:cubicBezTo>
                  <a:pt x="175" y="371"/>
                  <a:pt x="132" y="372"/>
                  <a:pt x="86" y="357"/>
                </a:cubicBezTo>
                <a:cubicBezTo>
                  <a:pt x="73" y="348"/>
                  <a:pt x="57" y="345"/>
                  <a:pt x="46" y="334"/>
                </a:cubicBezTo>
                <a:cubicBezTo>
                  <a:pt x="42" y="330"/>
                  <a:pt x="44" y="322"/>
                  <a:pt x="40" y="317"/>
                </a:cubicBezTo>
                <a:cubicBezTo>
                  <a:pt x="36" y="312"/>
                  <a:pt x="29" y="309"/>
                  <a:pt x="23" y="305"/>
                </a:cubicBezTo>
                <a:cubicBezTo>
                  <a:pt x="17" y="289"/>
                  <a:pt x="12" y="277"/>
                  <a:pt x="0" y="265"/>
                </a:cubicBezTo>
              </a:path>
            </a:pathLst>
          </a:cu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900113" y="2276475"/>
            <a:ext cx="287337" cy="2667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56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90" grpId="0" animBg="1"/>
      <p:bldP spid="194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6" descr="Бурый уголь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500"/>
            <a:ext cx="3487738" cy="2919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25400" y="-3175"/>
            <a:ext cx="183515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sz="2300" i="1" smtClean="0">
                <a:solidFill>
                  <a:prstClr val="black"/>
                </a:solidFill>
                <a:latin typeface="Century Schoolbook" pitchFamily="18" charset="0"/>
              </a:rPr>
              <a:t>Буре вугілля</a:t>
            </a:r>
            <a:endParaRPr lang="ru-RU" sz="2300" i="1" smtClean="0">
              <a:solidFill>
                <a:prstClr val="black"/>
              </a:solidFill>
              <a:latin typeface="Century Schoolbook" pitchFamily="18" charset="0"/>
            </a:endParaRPr>
          </a:p>
        </p:txBody>
      </p:sp>
      <p:pic>
        <p:nvPicPr>
          <p:cNvPr id="34820" name="Picture 9" descr="Бурый уголь(лигнит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5" y="2924175"/>
            <a:ext cx="5310188" cy="3471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21" name="Text Box 8"/>
          <p:cNvSpPr txBox="1">
            <a:spLocks noChangeArrowheads="1"/>
          </p:cNvSpPr>
          <p:nvPr/>
        </p:nvSpPr>
        <p:spPr bwMode="auto">
          <a:xfrm>
            <a:off x="4445000" y="2924175"/>
            <a:ext cx="4572000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base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uk-UA" sz="2300" i="1" smtClean="0">
                <a:solidFill>
                  <a:prstClr val="black"/>
                </a:solidFill>
                <a:latin typeface="Century Schoolbook" pitchFamily="18" charset="0"/>
              </a:rPr>
              <a:t>Лігніт – низькоякісне буре вугілля</a:t>
            </a:r>
            <a:endParaRPr lang="ru-RU" sz="2300" i="1" smtClean="0">
              <a:solidFill>
                <a:prstClr val="black"/>
              </a:solidFill>
              <a:latin typeface="Century Schoolbook" pitchFamily="18" charset="0"/>
            </a:endParaRPr>
          </a:p>
        </p:txBody>
      </p:sp>
      <p:sp>
        <p:nvSpPr>
          <p:cNvPr id="16394" name="WordArt 10"/>
          <p:cNvSpPr>
            <a:spLocks noChangeArrowheads="1" noChangeShapeType="1" noTextEdit="1"/>
          </p:cNvSpPr>
          <p:nvPr/>
        </p:nvSpPr>
        <p:spPr bwMode="auto">
          <a:xfrm>
            <a:off x="4500563" y="188913"/>
            <a:ext cx="4392612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smtClean="0">
                <a:ln w="9525">
                  <a:solidFill>
                    <a:prstClr val="black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prstClr val="black"/>
                  </a:outerShdw>
                </a:effectLst>
                <a:latin typeface="Comic Sans MS"/>
                <a:cs typeface="Arial" charset="0"/>
              </a:rPr>
              <a:t>Буре вугілля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995738" y="1196975"/>
            <a:ext cx="40322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b="1" i="1" smtClean="0">
                <a:solidFill>
                  <a:srgbClr val="FF0000"/>
                </a:solidFill>
                <a:latin typeface="Century Schoolbook" pitchFamily="18" charset="0"/>
              </a:rPr>
              <a:t>Буре вугілля</a:t>
            </a:r>
            <a:r>
              <a:rPr lang="uk-UA" b="1" i="1" smtClean="0">
                <a:solidFill>
                  <a:prstClr val="black"/>
                </a:solidFill>
                <a:latin typeface="Century Schoolbook" pitchFamily="18" charset="0"/>
              </a:rPr>
              <a:t> менш якісне, ніж кам'яне. </a:t>
            </a:r>
            <a:endParaRPr lang="ru-RU" b="1" i="1" smtClean="0">
              <a:solidFill>
                <a:prstClr val="black"/>
              </a:solidFill>
              <a:latin typeface="Century Schoolbook" pitchFamily="18" charset="0"/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179388" y="3479800"/>
            <a:ext cx="3313112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b="1" i="1" smtClean="0">
                <a:solidFill>
                  <a:prstClr val="black"/>
                </a:solidFill>
                <a:latin typeface="Century Schoolbook" pitchFamily="18" charset="0"/>
              </a:rPr>
              <a:t>При спалюванні воно дає вдвічі менше тепла, оскільки утворилося значно пізніше, ніж кам'яне: у </a:t>
            </a:r>
            <a:r>
              <a:rPr lang="uk-UA" b="1" i="1" smtClean="0">
                <a:solidFill>
                  <a:srgbClr val="FF0000"/>
                </a:solidFill>
                <a:latin typeface="Century Schoolbook" pitchFamily="18" charset="0"/>
              </a:rPr>
              <a:t>палеогеновий період кайнозойської ери</a:t>
            </a:r>
            <a:r>
              <a:rPr lang="uk-UA" b="1" i="1" smtClean="0">
                <a:solidFill>
                  <a:prstClr val="black"/>
                </a:solidFill>
                <a:latin typeface="Century Schoolbook" pitchFamily="18" charset="0"/>
              </a:rPr>
              <a:t>.</a:t>
            </a:r>
            <a:endParaRPr lang="ru-RU" b="1" i="1" smtClean="0">
              <a:solidFill>
                <a:prstClr val="black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170765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 animBg="1"/>
      <p:bldP spid="16395" grpId="0"/>
      <p:bldP spid="163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17" descr="ramki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7" descr="топливна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3313"/>
            <a:ext cx="9144000" cy="575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4" name="Rectangle 6"/>
          <p:cNvSpPr>
            <a:spLocks noGrp="1" noChangeArrowheads="1"/>
          </p:cNvSpPr>
          <p:nvPr>
            <p:ph type="title"/>
          </p:nvPr>
        </p:nvSpPr>
        <p:spPr>
          <a:xfrm>
            <a:off x="714375" y="277813"/>
            <a:ext cx="8250238" cy="7223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	</a:t>
            </a:r>
            <a:r>
              <a:rPr lang="uk-UA" b="1" dirty="0" smtClean="0">
                <a:solidFill>
                  <a:srgbClr val="B64E0E"/>
                </a:solidFill>
              </a:rPr>
              <a:t>Дніпровський басейн</a:t>
            </a:r>
          </a:p>
        </p:txBody>
      </p:sp>
      <p:pic>
        <p:nvPicPr>
          <p:cNvPr id="109576" name="Picture 8" descr="бурый уголь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0" t="13013" r="9384" b="10786"/>
          <a:stretch>
            <a:fillRect/>
          </a:stretch>
        </p:blipFill>
        <p:spPr bwMode="auto">
          <a:xfrm>
            <a:off x="4140200" y="3429000"/>
            <a:ext cx="287338" cy="2778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6" name="Freeform 12"/>
          <p:cNvSpPr>
            <a:spLocks/>
          </p:cNvSpPr>
          <p:nvPr/>
        </p:nvSpPr>
        <p:spPr bwMode="auto">
          <a:xfrm>
            <a:off x="3008313" y="1819275"/>
            <a:ext cx="4879975" cy="3030538"/>
          </a:xfrm>
          <a:custGeom>
            <a:avLst/>
            <a:gdLst>
              <a:gd name="T0" fmla="*/ 2147483647 w 3074"/>
              <a:gd name="T1" fmla="*/ 2147483647 h 1909"/>
              <a:gd name="T2" fmla="*/ 2147483647 w 3074"/>
              <a:gd name="T3" fmla="*/ 2147483647 h 1909"/>
              <a:gd name="T4" fmla="*/ 2147483647 w 3074"/>
              <a:gd name="T5" fmla="*/ 2147483647 h 1909"/>
              <a:gd name="T6" fmla="*/ 2147483647 w 3074"/>
              <a:gd name="T7" fmla="*/ 2147483647 h 1909"/>
              <a:gd name="T8" fmla="*/ 2147483647 w 3074"/>
              <a:gd name="T9" fmla="*/ 2147483647 h 1909"/>
              <a:gd name="T10" fmla="*/ 2147483647 w 3074"/>
              <a:gd name="T11" fmla="*/ 2147483647 h 1909"/>
              <a:gd name="T12" fmla="*/ 2147483647 w 3074"/>
              <a:gd name="T13" fmla="*/ 2147483647 h 1909"/>
              <a:gd name="T14" fmla="*/ 2147483647 w 3074"/>
              <a:gd name="T15" fmla="*/ 2147483647 h 1909"/>
              <a:gd name="T16" fmla="*/ 2147483647 w 3074"/>
              <a:gd name="T17" fmla="*/ 2147483647 h 1909"/>
              <a:gd name="T18" fmla="*/ 2147483647 w 3074"/>
              <a:gd name="T19" fmla="*/ 2147483647 h 1909"/>
              <a:gd name="T20" fmla="*/ 2147483647 w 3074"/>
              <a:gd name="T21" fmla="*/ 2147483647 h 1909"/>
              <a:gd name="T22" fmla="*/ 2147483647 w 3074"/>
              <a:gd name="T23" fmla="*/ 2147483647 h 1909"/>
              <a:gd name="T24" fmla="*/ 2147483647 w 3074"/>
              <a:gd name="T25" fmla="*/ 2147483647 h 1909"/>
              <a:gd name="T26" fmla="*/ 2147483647 w 3074"/>
              <a:gd name="T27" fmla="*/ 2147483647 h 1909"/>
              <a:gd name="T28" fmla="*/ 2147483647 w 3074"/>
              <a:gd name="T29" fmla="*/ 2147483647 h 1909"/>
              <a:gd name="T30" fmla="*/ 2147483647 w 3074"/>
              <a:gd name="T31" fmla="*/ 2147483647 h 1909"/>
              <a:gd name="T32" fmla="*/ 2147483647 w 3074"/>
              <a:gd name="T33" fmla="*/ 2147483647 h 1909"/>
              <a:gd name="T34" fmla="*/ 2147483647 w 3074"/>
              <a:gd name="T35" fmla="*/ 2147483647 h 1909"/>
              <a:gd name="T36" fmla="*/ 2147483647 w 3074"/>
              <a:gd name="T37" fmla="*/ 2147483647 h 1909"/>
              <a:gd name="T38" fmla="*/ 2147483647 w 3074"/>
              <a:gd name="T39" fmla="*/ 2147483647 h 1909"/>
              <a:gd name="T40" fmla="*/ 2147483647 w 3074"/>
              <a:gd name="T41" fmla="*/ 2147483647 h 1909"/>
              <a:gd name="T42" fmla="*/ 2147483647 w 3074"/>
              <a:gd name="T43" fmla="*/ 2147483647 h 1909"/>
              <a:gd name="T44" fmla="*/ 2147483647 w 3074"/>
              <a:gd name="T45" fmla="*/ 2147483647 h 1909"/>
              <a:gd name="T46" fmla="*/ 2147483647 w 3074"/>
              <a:gd name="T47" fmla="*/ 2147483647 h 1909"/>
              <a:gd name="T48" fmla="*/ 2147483647 w 3074"/>
              <a:gd name="T49" fmla="*/ 2147483647 h 1909"/>
              <a:gd name="T50" fmla="*/ 2147483647 w 3074"/>
              <a:gd name="T51" fmla="*/ 2147483647 h 1909"/>
              <a:gd name="T52" fmla="*/ 2147483647 w 3074"/>
              <a:gd name="T53" fmla="*/ 2147483647 h 1909"/>
              <a:gd name="T54" fmla="*/ 2147483647 w 3074"/>
              <a:gd name="T55" fmla="*/ 2147483647 h 1909"/>
              <a:gd name="T56" fmla="*/ 2147483647 w 3074"/>
              <a:gd name="T57" fmla="*/ 2147483647 h 1909"/>
              <a:gd name="T58" fmla="*/ 2147483647 w 3074"/>
              <a:gd name="T59" fmla="*/ 2147483647 h 1909"/>
              <a:gd name="T60" fmla="*/ 2147483647 w 3074"/>
              <a:gd name="T61" fmla="*/ 2147483647 h 1909"/>
              <a:gd name="T62" fmla="*/ 0 w 3074"/>
              <a:gd name="T63" fmla="*/ 2147483647 h 1909"/>
              <a:gd name="T64" fmla="*/ 2147483647 w 3074"/>
              <a:gd name="T65" fmla="*/ 2147483647 h 1909"/>
              <a:gd name="T66" fmla="*/ 2147483647 w 3074"/>
              <a:gd name="T67" fmla="*/ 2147483647 h 1909"/>
              <a:gd name="T68" fmla="*/ 2147483647 w 3074"/>
              <a:gd name="T69" fmla="*/ 2147483647 h 1909"/>
              <a:gd name="T70" fmla="*/ 2147483647 w 3074"/>
              <a:gd name="T71" fmla="*/ 2147483647 h 1909"/>
              <a:gd name="T72" fmla="*/ 2147483647 w 3074"/>
              <a:gd name="T73" fmla="*/ 2147483647 h 1909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074"/>
              <a:gd name="T112" fmla="*/ 0 h 1909"/>
              <a:gd name="T113" fmla="*/ 3074 w 3074"/>
              <a:gd name="T114" fmla="*/ 1909 h 1909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074" h="1909">
                <a:moveTo>
                  <a:pt x="426" y="0"/>
                </a:moveTo>
                <a:cubicBezTo>
                  <a:pt x="442" y="40"/>
                  <a:pt x="452" y="80"/>
                  <a:pt x="467" y="121"/>
                </a:cubicBezTo>
                <a:cubicBezTo>
                  <a:pt x="490" y="184"/>
                  <a:pt x="522" y="240"/>
                  <a:pt x="536" y="306"/>
                </a:cubicBezTo>
                <a:cubicBezTo>
                  <a:pt x="539" y="404"/>
                  <a:pt x="518" y="544"/>
                  <a:pt x="576" y="634"/>
                </a:cubicBezTo>
                <a:cubicBezTo>
                  <a:pt x="600" y="727"/>
                  <a:pt x="685" y="796"/>
                  <a:pt x="760" y="847"/>
                </a:cubicBezTo>
                <a:cubicBezTo>
                  <a:pt x="775" y="857"/>
                  <a:pt x="801" y="858"/>
                  <a:pt x="818" y="864"/>
                </a:cubicBezTo>
                <a:cubicBezTo>
                  <a:pt x="871" y="905"/>
                  <a:pt x="978" y="965"/>
                  <a:pt x="1043" y="979"/>
                </a:cubicBezTo>
                <a:cubicBezTo>
                  <a:pt x="1076" y="1003"/>
                  <a:pt x="1129" y="1019"/>
                  <a:pt x="1169" y="1031"/>
                </a:cubicBezTo>
                <a:cubicBezTo>
                  <a:pt x="1216" y="1062"/>
                  <a:pt x="1327" y="1053"/>
                  <a:pt x="1382" y="1054"/>
                </a:cubicBezTo>
                <a:cubicBezTo>
                  <a:pt x="1505" y="1057"/>
                  <a:pt x="1628" y="1058"/>
                  <a:pt x="1751" y="1060"/>
                </a:cubicBezTo>
                <a:cubicBezTo>
                  <a:pt x="1805" y="1082"/>
                  <a:pt x="1862" y="1107"/>
                  <a:pt x="1918" y="1123"/>
                </a:cubicBezTo>
                <a:cubicBezTo>
                  <a:pt x="1928" y="1129"/>
                  <a:pt x="1937" y="1136"/>
                  <a:pt x="1947" y="1141"/>
                </a:cubicBezTo>
                <a:cubicBezTo>
                  <a:pt x="1954" y="1144"/>
                  <a:pt x="1963" y="1142"/>
                  <a:pt x="1970" y="1146"/>
                </a:cubicBezTo>
                <a:cubicBezTo>
                  <a:pt x="1979" y="1150"/>
                  <a:pt x="1984" y="1159"/>
                  <a:pt x="1993" y="1164"/>
                </a:cubicBezTo>
                <a:cubicBezTo>
                  <a:pt x="2022" y="1179"/>
                  <a:pt x="2060" y="1193"/>
                  <a:pt x="2091" y="1204"/>
                </a:cubicBezTo>
                <a:cubicBezTo>
                  <a:pt x="2146" y="1244"/>
                  <a:pt x="2205" y="1279"/>
                  <a:pt x="2269" y="1302"/>
                </a:cubicBezTo>
                <a:cubicBezTo>
                  <a:pt x="2383" y="1299"/>
                  <a:pt x="2498" y="1308"/>
                  <a:pt x="2609" y="1279"/>
                </a:cubicBezTo>
                <a:cubicBezTo>
                  <a:pt x="2671" y="1281"/>
                  <a:pt x="2732" y="1282"/>
                  <a:pt x="2794" y="1285"/>
                </a:cubicBezTo>
                <a:cubicBezTo>
                  <a:pt x="2881" y="1289"/>
                  <a:pt x="2818" y="1285"/>
                  <a:pt x="2863" y="1296"/>
                </a:cubicBezTo>
                <a:cubicBezTo>
                  <a:pt x="2882" y="1301"/>
                  <a:pt x="2920" y="1308"/>
                  <a:pt x="2920" y="1308"/>
                </a:cubicBezTo>
                <a:cubicBezTo>
                  <a:pt x="2944" y="1323"/>
                  <a:pt x="2976" y="1324"/>
                  <a:pt x="2995" y="1348"/>
                </a:cubicBezTo>
                <a:cubicBezTo>
                  <a:pt x="3017" y="1376"/>
                  <a:pt x="3005" y="1365"/>
                  <a:pt x="3030" y="1383"/>
                </a:cubicBezTo>
                <a:cubicBezTo>
                  <a:pt x="3069" y="1441"/>
                  <a:pt x="3074" y="1520"/>
                  <a:pt x="3024" y="1573"/>
                </a:cubicBezTo>
                <a:cubicBezTo>
                  <a:pt x="3015" y="1599"/>
                  <a:pt x="3005" y="1606"/>
                  <a:pt x="2978" y="1613"/>
                </a:cubicBezTo>
                <a:cubicBezTo>
                  <a:pt x="2946" y="1636"/>
                  <a:pt x="2915" y="1659"/>
                  <a:pt x="2880" y="1676"/>
                </a:cubicBezTo>
                <a:cubicBezTo>
                  <a:pt x="2870" y="1687"/>
                  <a:pt x="2863" y="1702"/>
                  <a:pt x="2851" y="1711"/>
                </a:cubicBezTo>
                <a:cubicBezTo>
                  <a:pt x="2847" y="1714"/>
                  <a:pt x="2821" y="1720"/>
                  <a:pt x="2817" y="1722"/>
                </a:cubicBezTo>
                <a:cubicBezTo>
                  <a:pt x="2796" y="1731"/>
                  <a:pt x="2781" y="1745"/>
                  <a:pt x="2759" y="1751"/>
                </a:cubicBezTo>
                <a:cubicBezTo>
                  <a:pt x="2733" y="1770"/>
                  <a:pt x="2715" y="1787"/>
                  <a:pt x="2684" y="1797"/>
                </a:cubicBezTo>
                <a:cubicBezTo>
                  <a:pt x="2673" y="1801"/>
                  <a:pt x="2661" y="1805"/>
                  <a:pt x="2650" y="1809"/>
                </a:cubicBezTo>
                <a:cubicBezTo>
                  <a:pt x="2644" y="1811"/>
                  <a:pt x="2632" y="1815"/>
                  <a:pt x="2632" y="1815"/>
                </a:cubicBezTo>
                <a:cubicBezTo>
                  <a:pt x="2614" y="1833"/>
                  <a:pt x="2605" y="1836"/>
                  <a:pt x="2581" y="1843"/>
                </a:cubicBezTo>
                <a:cubicBezTo>
                  <a:pt x="2552" y="1872"/>
                  <a:pt x="2524" y="1873"/>
                  <a:pt x="2483" y="1878"/>
                </a:cubicBezTo>
                <a:cubicBezTo>
                  <a:pt x="2423" y="1909"/>
                  <a:pt x="2411" y="1894"/>
                  <a:pt x="2321" y="1890"/>
                </a:cubicBezTo>
                <a:cubicBezTo>
                  <a:pt x="2277" y="1871"/>
                  <a:pt x="2234" y="1867"/>
                  <a:pt x="2189" y="1855"/>
                </a:cubicBezTo>
                <a:cubicBezTo>
                  <a:pt x="2183" y="1853"/>
                  <a:pt x="2177" y="1852"/>
                  <a:pt x="2172" y="1849"/>
                </a:cubicBezTo>
                <a:cubicBezTo>
                  <a:pt x="2166" y="1846"/>
                  <a:pt x="2161" y="1840"/>
                  <a:pt x="2154" y="1838"/>
                </a:cubicBezTo>
                <a:cubicBezTo>
                  <a:pt x="2122" y="1828"/>
                  <a:pt x="2079" y="1821"/>
                  <a:pt x="2045" y="1815"/>
                </a:cubicBezTo>
                <a:cubicBezTo>
                  <a:pt x="2015" y="1802"/>
                  <a:pt x="1997" y="1797"/>
                  <a:pt x="1964" y="1792"/>
                </a:cubicBezTo>
                <a:cubicBezTo>
                  <a:pt x="1912" y="1774"/>
                  <a:pt x="1837" y="1774"/>
                  <a:pt x="1780" y="1769"/>
                </a:cubicBezTo>
                <a:cubicBezTo>
                  <a:pt x="1737" y="1760"/>
                  <a:pt x="1696" y="1747"/>
                  <a:pt x="1653" y="1740"/>
                </a:cubicBezTo>
                <a:cubicBezTo>
                  <a:pt x="1607" y="1724"/>
                  <a:pt x="1557" y="1721"/>
                  <a:pt x="1509" y="1711"/>
                </a:cubicBezTo>
                <a:cubicBezTo>
                  <a:pt x="1483" y="1706"/>
                  <a:pt x="1460" y="1693"/>
                  <a:pt x="1434" y="1688"/>
                </a:cubicBezTo>
                <a:cubicBezTo>
                  <a:pt x="1406" y="1682"/>
                  <a:pt x="1381" y="1679"/>
                  <a:pt x="1354" y="1671"/>
                </a:cubicBezTo>
                <a:cubicBezTo>
                  <a:pt x="1310" y="1641"/>
                  <a:pt x="1260" y="1633"/>
                  <a:pt x="1210" y="1619"/>
                </a:cubicBezTo>
                <a:cubicBezTo>
                  <a:pt x="1176" y="1609"/>
                  <a:pt x="1149" y="1590"/>
                  <a:pt x="1117" y="1578"/>
                </a:cubicBezTo>
                <a:cubicBezTo>
                  <a:pt x="1081" y="1565"/>
                  <a:pt x="1039" y="1560"/>
                  <a:pt x="1002" y="1550"/>
                </a:cubicBezTo>
                <a:cubicBezTo>
                  <a:pt x="950" y="1515"/>
                  <a:pt x="900" y="1480"/>
                  <a:pt x="853" y="1440"/>
                </a:cubicBezTo>
                <a:cubicBezTo>
                  <a:pt x="834" y="1424"/>
                  <a:pt x="813" y="1421"/>
                  <a:pt x="795" y="1406"/>
                </a:cubicBezTo>
                <a:cubicBezTo>
                  <a:pt x="750" y="1367"/>
                  <a:pt x="807" y="1408"/>
                  <a:pt x="760" y="1371"/>
                </a:cubicBezTo>
                <a:cubicBezTo>
                  <a:pt x="737" y="1353"/>
                  <a:pt x="709" y="1347"/>
                  <a:pt x="685" y="1331"/>
                </a:cubicBezTo>
                <a:cubicBezTo>
                  <a:pt x="642" y="1303"/>
                  <a:pt x="602" y="1273"/>
                  <a:pt x="559" y="1244"/>
                </a:cubicBezTo>
                <a:cubicBezTo>
                  <a:pt x="522" y="1219"/>
                  <a:pt x="487" y="1172"/>
                  <a:pt x="455" y="1141"/>
                </a:cubicBezTo>
                <a:cubicBezTo>
                  <a:pt x="407" y="1094"/>
                  <a:pt x="475" y="1150"/>
                  <a:pt x="438" y="1106"/>
                </a:cubicBezTo>
                <a:cubicBezTo>
                  <a:pt x="432" y="1099"/>
                  <a:pt x="422" y="1096"/>
                  <a:pt x="415" y="1089"/>
                </a:cubicBezTo>
                <a:cubicBezTo>
                  <a:pt x="367" y="1042"/>
                  <a:pt x="445" y="1104"/>
                  <a:pt x="386" y="1054"/>
                </a:cubicBezTo>
                <a:cubicBezTo>
                  <a:pt x="332" y="1008"/>
                  <a:pt x="281" y="954"/>
                  <a:pt x="236" y="899"/>
                </a:cubicBezTo>
                <a:cubicBezTo>
                  <a:pt x="197" y="852"/>
                  <a:pt x="262" y="919"/>
                  <a:pt x="207" y="858"/>
                </a:cubicBezTo>
                <a:cubicBezTo>
                  <a:pt x="179" y="827"/>
                  <a:pt x="167" y="821"/>
                  <a:pt x="133" y="801"/>
                </a:cubicBezTo>
                <a:cubicBezTo>
                  <a:pt x="121" y="794"/>
                  <a:pt x="98" y="778"/>
                  <a:pt x="98" y="778"/>
                </a:cubicBezTo>
                <a:cubicBezTo>
                  <a:pt x="92" y="770"/>
                  <a:pt x="88" y="761"/>
                  <a:pt x="81" y="755"/>
                </a:cubicBezTo>
                <a:cubicBezTo>
                  <a:pt x="76" y="751"/>
                  <a:pt x="68" y="753"/>
                  <a:pt x="63" y="749"/>
                </a:cubicBezTo>
                <a:cubicBezTo>
                  <a:pt x="58" y="745"/>
                  <a:pt x="57" y="737"/>
                  <a:pt x="52" y="732"/>
                </a:cubicBezTo>
                <a:cubicBezTo>
                  <a:pt x="35" y="714"/>
                  <a:pt x="18" y="698"/>
                  <a:pt x="0" y="680"/>
                </a:cubicBezTo>
                <a:cubicBezTo>
                  <a:pt x="13" y="645"/>
                  <a:pt x="60" y="649"/>
                  <a:pt x="92" y="645"/>
                </a:cubicBezTo>
                <a:cubicBezTo>
                  <a:pt x="104" y="637"/>
                  <a:pt x="115" y="630"/>
                  <a:pt x="127" y="622"/>
                </a:cubicBezTo>
                <a:cubicBezTo>
                  <a:pt x="133" y="618"/>
                  <a:pt x="144" y="611"/>
                  <a:pt x="144" y="611"/>
                </a:cubicBezTo>
                <a:cubicBezTo>
                  <a:pt x="153" y="586"/>
                  <a:pt x="144" y="567"/>
                  <a:pt x="138" y="542"/>
                </a:cubicBezTo>
                <a:cubicBezTo>
                  <a:pt x="134" y="525"/>
                  <a:pt x="127" y="490"/>
                  <a:pt x="127" y="490"/>
                </a:cubicBezTo>
                <a:cubicBezTo>
                  <a:pt x="137" y="462"/>
                  <a:pt x="127" y="475"/>
                  <a:pt x="167" y="461"/>
                </a:cubicBezTo>
                <a:cubicBezTo>
                  <a:pt x="173" y="459"/>
                  <a:pt x="184" y="455"/>
                  <a:pt x="184" y="455"/>
                </a:cubicBezTo>
                <a:cubicBezTo>
                  <a:pt x="202" y="438"/>
                  <a:pt x="216" y="434"/>
                  <a:pt x="236" y="421"/>
                </a:cubicBezTo>
                <a:cubicBezTo>
                  <a:pt x="244" y="410"/>
                  <a:pt x="263" y="406"/>
                  <a:pt x="265" y="392"/>
                </a:cubicBezTo>
                <a:cubicBezTo>
                  <a:pt x="271" y="347"/>
                  <a:pt x="251" y="290"/>
                  <a:pt x="236" y="248"/>
                </a:cubicBezTo>
                <a:cubicBezTo>
                  <a:pt x="212" y="181"/>
                  <a:pt x="236" y="106"/>
                  <a:pt x="236" y="35"/>
                </a:cubicBezTo>
              </a:path>
            </a:pathLst>
          </a:cu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2" name="Picture 8" descr="бурый уголь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0" t="13013" r="9384" b="10786"/>
          <a:stretch>
            <a:fillRect/>
          </a:stretch>
        </p:blipFill>
        <p:spPr bwMode="auto">
          <a:xfrm>
            <a:off x="3348038" y="2781300"/>
            <a:ext cx="287337" cy="2778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бурый уголь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0" t="13013" r="9384" b="10786"/>
          <a:stretch>
            <a:fillRect/>
          </a:stretch>
        </p:blipFill>
        <p:spPr bwMode="auto">
          <a:xfrm>
            <a:off x="5292725" y="3716338"/>
            <a:ext cx="287338" cy="2778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390" name="AutoShape 14"/>
          <p:cNvSpPr>
            <a:spLocks noChangeArrowheads="1"/>
          </p:cNvSpPr>
          <p:nvPr/>
        </p:nvSpPr>
        <p:spPr bwMode="auto">
          <a:xfrm>
            <a:off x="0" y="2571750"/>
            <a:ext cx="2916238" cy="3097213"/>
          </a:xfrm>
          <a:prstGeom prst="wedgeRectCallout">
            <a:avLst>
              <a:gd name="adj1" fmla="val 98940"/>
              <a:gd name="adj2" fmla="val -4125"/>
            </a:avLst>
          </a:prstGeom>
          <a:solidFill>
            <a:srgbClr val="E2ECEB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smtClean="0">
                <a:solidFill>
                  <a:prstClr val="black"/>
                </a:solidFill>
                <a:cs typeface="Arial" charset="0"/>
              </a:rPr>
              <a:t>Басейн </a:t>
            </a:r>
            <a:r>
              <a:rPr lang="uk-UA" sz="2000" smtClean="0">
                <a:solidFill>
                  <a:prstClr val="black"/>
                </a:solidFill>
                <a:cs typeface="Arial" charset="0"/>
              </a:rPr>
              <a:t>займає територію Кіровоградської, Черкаської і Житомирської</a:t>
            </a:r>
            <a:r>
              <a:rPr lang="ru-RU" sz="2000" smtClean="0">
                <a:solidFill>
                  <a:prstClr val="black"/>
                </a:solidFill>
                <a:cs typeface="Arial" charset="0"/>
              </a:rPr>
              <a:t> областей. </a:t>
            </a:r>
            <a:r>
              <a:rPr lang="uk-UA" sz="2000" smtClean="0">
                <a:solidFill>
                  <a:prstClr val="black"/>
                </a:solidFill>
                <a:cs typeface="Arial" charset="0"/>
              </a:rPr>
              <a:t>Видобуток вугілля ведеться відкритим способом, почалася</a:t>
            </a:r>
            <a:r>
              <a:rPr lang="ru-RU" sz="2000" smtClean="0">
                <a:solidFill>
                  <a:prstClr val="black"/>
                </a:solidFill>
                <a:cs typeface="Arial" charset="0"/>
              </a:rPr>
              <a:t> в </a:t>
            </a:r>
            <a:r>
              <a:rPr lang="en-US" sz="2000" smtClean="0">
                <a:solidFill>
                  <a:prstClr val="black"/>
                </a:solidFill>
                <a:cs typeface="Arial" charset="0"/>
              </a:rPr>
              <a:t>XV</a:t>
            </a:r>
            <a:r>
              <a:rPr lang="el-GR" sz="2000" smtClean="0">
                <a:solidFill>
                  <a:prstClr val="black"/>
                </a:solidFill>
                <a:cs typeface="Arial" charset="0"/>
              </a:rPr>
              <a:t>ΙΙΙ </a:t>
            </a:r>
            <a:r>
              <a:rPr lang="uk-UA" sz="2000" smtClean="0">
                <a:solidFill>
                  <a:prstClr val="black"/>
                </a:solidFill>
                <a:cs typeface="Arial" charset="0"/>
              </a:rPr>
              <a:t>столітті.</a:t>
            </a:r>
            <a:endParaRPr lang="uk-UA" sz="2000" b="1" smtClean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903919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4" grpId="0"/>
      <p:bldP spid="10139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14" descr="ramki18"/>
          <p:cNvPicPr>
            <a:picLocks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4000" cy="6861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867" name="Picture 13" descr="180px-Бачатский_экскаваторы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2997200"/>
            <a:ext cx="4248150" cy="3186113"/>
          </a:xfrm>
        </p:spPr>
      </p:pic>
      <p:pic>
        <p:nvPicPr>
          <p:cNvPr id="36868" name="Picture 12" descr="300px-99-07-26"/>
          <p:cNvPicPr>
            <a:picLocks noChangeAspect="1" noChangeArrowheads="1"/>
          </p:cNvPicPr>
          <p:nvPr>
            <p:ph sz="half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341438"/>
            <a:ext cx="5472113" cy="3590925"/>
          </a:xfrm>
        </p:spPr>
      </p:pic>
      <p:sp>
        <p:nvSpPr>
          <p:cNvPr id="36869" name="Rectangle 15"/>
          <p:cNvSpPr>
            <a:spLocks noChangeArrowheads="1"/>
          </p:cNvSpPr>
          <p:nvPr/>
        </p:nvSpPr>
        <p:spPr bwMode="auto">
          <a:xfrm>
            <a:off x="1619250" y="620713"/>
            <a:ext cx="63611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30000"/>
              </a:spcBef>
              <a:spcAft>
                <a:spcPct val="0"/>
              </a:spcAft>
            </a:pPr>
            <a:r>
              <a:rPr lang="uk-UA" sz="3600" smtClean="0">
                <a:solidFill>
                  <a:srgbClr val="AD5417"/>
                </a:solidFill>
                <a:cs typeface="Arial" charset="0"/>
              </a:rPr>
              <a:t>Відкритий спосіб видобутку</a:t>
            </a:r>
            <a:endParaRPr lang="ru-RU" sz="3600" b="1" smtClean="0">
              <a:solidFill>
                <a:srgbClr val="AD5417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185260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8_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2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3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4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5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6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7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8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9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Экран (4:3)</PresentationFormat>
  <Paragraphs>35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10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Тема Office</vt:lpstr>
      <vt:lpstr>Эркер</vt:lpstr>
      <vt:lpstr>1_Эркер</vt:lpstr>
      <vt:lpstr>2_Эркер</vt:lpstr>
      <vt:lpstr>3_Эркер</vt:lpstr>
      <vt:lpstr>4_Эркер</vt:lpstr>
      <vt:lpstr>5_Эркер</vt:lpstr>
      <vt:lpstr>6_Эркер</vt:lpstr>
      <vt:lpstr>7_Эркер</vt:lpstr>
      <vt:lpstr>8_Эркер</vt:lpstr>
      <vt:lpstr>Вугільна промисловість –  це галузь, яка видобуває, транспортує і переробляє вугілля.</vt:lpstr>
      <vt:lpstr> Запаси вугілля в Україні </vt:lpstr>
      <vt:lpstr>Презентация PowerPoint</vt:lpstr>
      <vt:lpstr>Презентация PowerPoint</vt:lpstr>
      <vt:lpstr>Донецький басейн (Донбас)</vt:lpstr>
      <vt:lpstr>Львівсько-Волиський басейн</vt:lpstr>
      <vt:lpstr>Презентация PowerPoint</vt:lpstr>
      <vt:lpstr> Дніпровський басейн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Вугільна промисловість –  це галузь, яка видобуває, транспортує і переробляє вугілля.</dc:title>
  <cp:lastModifiedBy>Светлана В.</cp:lastModifiedBy>
  <cp:revision>1</cp:revision>
  <dcterms:modified xsi:type="dcterms:W3CDTF">2013-04-24T09:57:12Z</dcterms:modified>
</cp:coreProperties>
</file>