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99"/>
    <a:srgbClr val="000099"/>
    <a:srgbClr val="0099FF"/>
    <a:srgbClr val="00FF00"/>
    <a:srgbClr val="660033"/>
    <a:srgbClr val="F32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7355E03-9A5A-449D-B74B-E270F988F9F3}" type="datetimeFigureOut">
              <a:rPr lang="ru-RU" smtClean="0"/>
              <a:t>04.11.2015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938E342-DF1D-472C-A78F-738E183B0F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92696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Правила переноса слов</a:t>
            </a:r>
            <a:endParaRPr lang="ru-RU" sz="44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392672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Слова</a:t>
            </a:r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000099"/>
                </a:solidFill>
              </a:rPr>
              <a:t>в русском языке переносятся по слогам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469890"/>
            <a:ext cx="806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anose="02040502050405020303" pitchFamily="18" charset="0"/>
              </a:rPr>
              <a:t>Для многих слов существует лишь один вариант переноса</a:t>
            </a:r>
            <a:endParaRPr lang="ru-RU" sz="2400" b="1" dirty="0">
              <a:solidFill>
                <a:srgbClr val="000099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8541" y="5665602"/>
            <a:ext cx="7056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ТОЛЬКО ТАК!</a:t>
            </a:r>
            <a:endParaRPr lang="ru-RU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91439" y="3501008"/>
            <a:ext cx="37802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ко-ро-на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4424338"/>
            <a:ext cx="2491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-як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773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7" grpId="0"/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068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Некоторые слова </a:t>
            </a:r>
            <a:br>
              <a:rPr lang="ru-RU" sz="3200" b="1" dirty="0" smtClean="0">
                <a:solidFill>
                  <a:srgbClr val="000099"/>
                </a:solidFill>
              </a:rPr>
            </a:br>
            <a:r>
              <a:rPr lang="ru-RU" sz="3200" b="1" dirty="0" smtClean="0">
                <a:solidFill>
                  <a:srgbClr val="000099"/>
                </a:solidFill>
              </a:rPr>
              <a:t>можно перенести несколькими способами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8127" y="2190348"/>
            <a:ext cx="3600000" cy="828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ро-сто-та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2708920"/>
            <a:ext cx="360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прос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-то-та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632250"/>
            <a:ext cx="3121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е-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стра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27273" y="4221088"/>
            <a:ext cx="3209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сес-тра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3407" y="5125481"/>
            <a:ext cx="36004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ест-ра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334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7236" y="447055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32711"/>
                </a:solidFill>
                <a:latin typeface="Georgia" panose="02040502050405020303" pitchFamily="18" charset="0"/>
              </a:rPr>
              <a:t>Запомни несколько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правил-запретов</a:t>
            </a:r>
            <a:endParaRPr lang="ru-RU" sz="2800" b="1" dirty="0">
              <a:solidFill>
                <a:schemeClr val="accent1">
                  <a:lumMod val="60000"/>
                  <a:lumOff val="4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6689" y="1065510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НЕ</a:t>
            </a:r>
            <a:endParaRPr lang="ru-RU" sz="6600" b="1" dirty="0">
              <a:solidFill>
                <a:schemeClr val="accent1">
                  <a:lumMod val="60000"/>
                  <a:lumOff val="4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1176860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99"/>
              </a:buClr>
            </a:pPr>
            <a: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</a:rPr>
              <a:t>отделяй буквы </a:t>
            </a:r>
            <a:r>
              <a:rPr lang="ru-RU" sz="2400" b="1" i="1" dirty="0" smtClean="0">
                <a:solidFill>
                  <a:srgbClr val="660033"/>
                </a:solidFill>
                <a:latin typeface="Georgia" panose="02040502050405020303" pitchFamily="18" charset="0"/>
              </a:rPr>
              <a:t>ъ, ь, й </a:t>
            </a:r>
            <a: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</a:rPr>
              <a:t/>
            </a:r>
            <a:b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</a:rPr>
              <a:t>от предшествующих букв</a:t>
            </a:r>
            <a:endParaRPr lang="ru-RU" sz="2400" dirty="0">
              <a:solidFill>
                <a:srgbClr val="000099"/>
              </a:solidFill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1988840"/>
            <a:ext cx="1728192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</a:t>
            </a:r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ъ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-езд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0912" y="1988840"/>
            <a:ext cx="1849320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бол</a:t>
            </a:r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ь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шой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0272" y="1990664"/>
            <a:ext cx="1440160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</a:t>
            </a:r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й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-ка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Lock"/>
          <p:cNvSpPr>
            <a:spLocks noEditPoints="1" noChangeArrowheads="1"/>
          </p:cNvSpPr>
          <p:nvPr/>
        </p:nvSpPr>
        <p:spPr bwMode="auto">
          <a:xfrm>
            <a:off x="395536" y="1521332"/>
            <a:ext cx="417920" cy="35962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915816" y="2652383"/>
            <a:ext cx="6023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Georgia" panose="02040502050405020303" pitchFamily="18" charset="0"/>
              </a:rPr>
              <a:t>п</a:t>
            </a:r>
            <a: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</a:rPr>
              <a:t>ереноси и не оставляй на строке одну букву, даже если она образует слог</a:t>
            </a:r>
            <a:endParaRPr lang="ru-RU" sz="2400" dirty="0">
              <a:solidFill>
                <a:srgbClr val="000099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Lock"/>
          <p:cNvSpPr>
            <a:spLocks noEditPoints="1" noChangeArrowheads="1"/>
          </p:cNvSpPr>
          <p:nvPr/>
        </p:nvSpPr>
        <p:spPr bwMode="auto">
          <a:xfrm>
            <a:off x="395535" y="2888069"/>
            <a:ext cx="400103" cy="35962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987235" y="2513884"/>
            <a:ext cx="17376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НЕ</a:t>
            </a:r>
            <a:endParaRPr lang="ru-RU" sz="6600" b="1" dirty="0">
              <a:solidFill>
                <a:schemeClr val="accent1">
                  <a:lumMod val="60000"/>
                  <a:lumOff val="4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63741" y="3483380"/>
            <a:ext cx="1512168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го-род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6062" y="3483380"/>
            <a:ext cx="1728192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-сё-ла</a:t>
            </a:r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endParaRPr lang="ru-RU" sz="2800" b="1" u="sng" dirty="0">
              <a:solidFill>
                <a:srgbClr val="CC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Lock"/>
          <p:cNvSpPr>
            <a:spLocks noEditPoints="1" noChangeArrowheads="1"/>
          </p:cNvSpPr>
          <p:nvPr/>
        </p:nvSpPr>
        <p:spPr bwMode="auto">
          <a:xfrm>
            <a:off x="488395" y="4196622"/>
            <a:ext cx="400103" cy="35962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58688" y="3806546"/>
            <a:ext cx="16561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6600" b="1" dirty="0">
                <a:solidFill>
                  <a:srgbClr val="AD0101">
                    <a:lumMod val="60000"/>
                    <a:lumOff val="40000"/>
                  </a:srgbClr>
                </a:solidFill>
                <a:latin typeface="Georgia" panose="02040502050405020303" pitchFamily="18" charset="0"/>
              </a:rPr>
              <a:t>НЕ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980" y="4006600"/>
            <a:ext cx="600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отрывай</a:t>
            </a:r>
            <a:r>
              <a:rPr lang="ru-RU" sz="2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приставки конечный согласный</a:t>
            </a:r>
            <a:endParaRPr lang="ru-RU" sz="2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63740" y="4535351"/>
            <a:ext cx="1680267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-лив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26459" y="4535351"/>
            <a:ext cx="2713416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</a:t>
            </a:r>
            <a:r>
              <a:rPr lang="ru-RU" sz="2800" b="1" u="sng" dirty="0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вя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зать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Lock"/>
          <p:cNvSpPr>
            <a:spLocks noEditPoints="1" noChangeArrowheads="1"/>
          </p:cNvSpPr>
          <p:nvPr/>
        </p:nvSpPr>
        <p:spPr bwMode="auto">
          <a:xfrm>
            <a:off x="440743" y="5373216"/>
            <a:ext cx="400103" cy="359626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178438" y="5368363"/>
            <a:ext cx="1355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888498" y="4936812"/>
            <a:ext cx="23881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НЕ</a:t>
            </a:r>
            <a:endParaRPr lang="ru-RU" sz="6600" b="1" dirty="0">
              <a:solidFill>
                <a:schemeClr val="accent1">
                  <a:lumMod val="60000"/>
                  <a:lumOff val="4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63741" y="5229200"/>
            <a:ext cx="5584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solidFill>
                  <a:srgbClr val="000099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трывай от корня первый согласный</a:t>
            </a:r>
            <a:endParaRPr lang="ru-RU" sz="2400" dirty="0">
              <a:solidFill>
                <a:srgbClr val="000099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44751" y="5768004"/>
            <a:ext cx="2376264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ри-</a:t>
            </a:r>
            <a:r>
              <a:rPr lang="ru-RU" sz="2800" b="1" u="sng" dirty="0" err="1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</a:t>
            </a:r>
            <a:r>
              <a:rPr lang="ru-RU" sz="28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-пить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6519" y="5783198"/>
            <a:ext cx="2736304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о-до-</a:t>
            </a:r>
            <a:r>
              <a:rPr lang="ru-RU" sz="2800" b="1" u="sng" dirty="0" err="1" smtClean="0">
                <a:solidFill>
                  <a:srgbClr val="CC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ru-RU" sz="28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рать</a:t>
            </a:r>
            <a:endParaRPr lang="ru-RU" sz="28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60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8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 animBg="1"/>
      <p:bldP spid="7" grpId="0" animBg="1"/>
      <p:bldP spid="13" grpId="0" animBg="1"/>
      <p:bldP spid="14" grpId="0"/>
      <p:bldP spid="18" grpId="0" animBg="1"/>
      <p:bldP spid="19" grpId="0"/>
      <p:bldP spid="15" grpId="0" animBg="1"/>
      <p:bldP spid="16" grpId="0" animBg="1"/>
      <p:bldP spid="22" grpId="0" animBg="1"/>
      <p:bldP spid="20" grpId="0"/>
      <p:bldP spid="21" grpId="0"/>
      <p:bldP spid="23" grpId="0" animBg="1"/>
      <p:bldP spid="25" grpId="0" animBg="1"/>
      <p:bldP spid="29" grpId="0" animBg="1"/>
      <p:bldP spid="32" grpId="0"/>
      <p:bldP spid="27" grpId="0"/>
      <p:bldP spid="28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76470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И ещё…</a:t>
            </a:r>
            <a:endParaRPr lang="ru-RU" sz="36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81369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0099"/>
                </a:solidFill>
                <a:latin typeface="Georgia" panose="02040502050405020303" pitchFamily="18" charset="0"/>
              </a:rPr>
              <a:t>При переносе слов с двойными согласными одна буква оставляется на строке, </a:t>
            </a:r>
          </a:p>
          <a:p>
            <a:pPr algn="ctr"/>
            <a:r>
              <a:rPr lang="ru-RU" sz="2600" b="1" dirty="0" smtClean="0">
                <a:solidFill>
                  <a:srgbClr val="000099"/>
                </a:solidFill>
                <a:latin typeface="Georgia" panose="02040502050405020303" pitchFamily="18" charset="0"/>
              </a:rPr>
              <a:t>другая переносится</a:t>
            </a:r>
            <a:endParaRPr lang="ru-RU" sz="2600" b="1" dirty="0">
              <a:solidFill>
                <a:srgbClr val="000099"/>
              </a:solidFill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6787" y="311890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900"/>
                </a:solidFill>
                <a:latin typeface="+mj-lt"/>
              </a:rPr>
              <a:t>дли</a:t>
            </a:r>
            <a:r>
              <a:rPr lang="ru-RU" sz="3200" b="1" dirty="0" smtClean="0">
                <a:solidFill>
                  <a:srgbClr val="CC0099"/>
                </a:solidFill>
                <a:latin typeface="+mj-lt"/>
              </a:rPr>
              <a:t>н</a:t>
            </a:r>
            <a:r>
              <a:rPr lang="ru-RU" sz="3200" b="1" dirty="0" smtClean="0">
                <a:solidFill>
                  <a:srgbClr val="009900"/>
                </a:solidFill>
                <a:latin typeface="+mj-lt"/>
              </a:rPr>
              <a:t>-</a:t>
            </a:r>
            <a:r>
              <a:rPr lang="ru-RU" sz="3200" b="1" dirty="0" err="1" smtClean="0">
                <a:solidFill>
                  <a:srgbClr val="CC0099"/>
                </a:solidFill>
                <a:latin typeface="+mj-lt"/>
              </a:rPr>
              <a:t>н</a:t>
            </a:r>
            <a:r>
              <a:rPr lang="ru-RU" sz="3200" b="1" dirty="0" err="1" smtClean="0">
                <a:solidFill>
                  <a:srgbClr val="009900"/>
                </a:solidFill>
                <a:latin typeface="+mj-lt"/>
              </a:rPr>
              <a:t>ый</a:t>
            </a:r>
            <a:endParaRPr lang="ru-RU" sz="3200" b="1" dirty="0">
              <a:solidFill>
                <a:srgbClr val="0099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8415" y="3996064"/>
            <a:ext cx="3060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009900"/>
                </a:solidFill>
              </a:rPr>
              <a:t>ис</a:t>
            </a:r>
            <a:r>
              <a:rPr lang="ru-RU" sz="3200" b="1" dirty="0" smtClean="0">
                <a:solidFill>
                  <a:srgbClr val="009900"/>
                </a:solidFill>
              </a:rPr>
              <a:t>-ку</a:t>
            </a:r>
            <a:r>
              <a:rPr lang="ru-RU" sz="3200" b="1" dirty="0" smtClean="0">
                <a:solidFill>
                  <a:srgbClr val="CC0099"/>
                </a:solidFill>
              </a:rPr>
              <a:t>с</a:t>
            </a:r>
            <a:r>
              <a:rPr lang="ru-RU" sz="3200" b="1" dirty="0" smtClean="0">
                <a:solidFill>
                  <a:srgbClr val="009900"/>
                </a:solidFill>
              </a:rPr>
              <a:t>-</a:t>
            </a:r>
            <a:r>
              <a:rPr lang="ru-RU" sz="3200" b="1" dirty="0" err="1" smtClean="0">
                <a:solidFill>
                  <a:srgbClr val="CC0099"/>
                </a:solidFill>
              </a:rPr>
              <a:t>с</a:t>
            </a:r>
            <a:r>
              <a:rPr lang="ru-RU" sz="3200" b="1" dirty="0" err="1" smtClean="0">
                <a:solidFill>
                  <a:srgbClr val="009900"/>
                </a:solidFill>
              </a:rPr>
              <a:t>тво</a:t>
            </a:r>
            <a:endParaRPr lang="ru-RU" sz="3200" b="1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8585" y="501317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9900"/>
                </a:solidFill>
              </a:rPr>
              <a:t>п</a:t>
            </a:r>
            <a:r>
              <a:rPr lang="ru-RU" sz="3200" b="1" dirty="0" smtClean="0">
                <a:solidFill>
                  <a:srgbClr val="009900"/>
                </a:solidFill>
              </a:rPr>
              <a:t>ро-фе</a:t>
            </a:r>
            <a:r>
              <a:rPr lang="ru-RU" sz="3200" b="1" dirty="0" smtClean="0">
                <a:solidFill>
                  <a:srgbClr val="CC0099"/>
                </a:solidFill>
              </a:rPr>
              <a:t>с</a:t>
            </a:r>
            <a:r>
              <a:rPr lang="ru-RU" sz="3200" b="1" dirty="0" smtClean="0">
                <a:solidFill>
                  <a:srgbClr val="009900"/>
                </a:solidFill>
              </a:rPr>
              <a:t>-</a:t>
            </a:r>
            <a:r>
              <a:rPr lang="ru-RU" sz="3200" b="1" dirty="0" smtClean="0">
                <a:solidFill>
                  <a:srgbClr val="CC0099"/>
                </a:solidFill>
              </a:rPr>
              <a:t>с</a:t>
            </a:r>
            <a:r>
              <a:rPr lang="ru-RU" sz="3200" b="1" dirty="0" smtClean="0">
                <a:solidFill>
                  <a:srgbClr val="009900"/>
                </a:solidFill>
              </a:rPr>
              <a:t>ор</a:t>
            </a:r>
            <a:endParaRPr lang="ru-RU" sz="32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8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7987" y="485760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Закрепим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32091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0099"/>
                </a:solidFill>
              </a:rPr>
              <a:t>Слова </a:t>
            </a:r>
            <a:r>
              <a:rPr lang="ru-RU" sz="2000" b="1" i="1" dirty="0" smtClean="0">
                <a:solidFill>
                  <a:srgbClr val="CC0099"/>
                </a:solidFill>
              </a:rPr>
              <a:t>моя</a:t>
            </a:r>
            <a:r>
              <a:rPr lang="ru-RU" sz="2000" b="1" dirty="0" smtClean="0">
                <a:solidFill>
                  <a:srgbClr val="000099"/>
                </a:solidFill>
              </a:rPr>
              <a:t>, </a:t>
            </a:r>
            <a:r>
              <a:rPr lang="ru-RU" sz="2000" b="1" i="1" dirty="0" smtClean="0">
                <a:solidFill>
                  <a:srgbClr val="CC0099"/>
                </a:solidFill>
              </a:rPr>
              <a:t>олень</a:t>
            </a:r>
            <a:r>
              <a:rPr lang="ru-RU" sz="2000" b="1" dirty="0" smtClean="0">
                <a:solidFill>
                  <a:srgbClr val="000099"/>
                </a:solidFill>
              </a:rPr>
              <a:t> нельзя разделить для переноса, потому что…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524" y="2021939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9900"/>
                </a:solidFill>
              </a:rPr>
              <a:t>…нельзя переносить и оставлять на строке одну букву.</a:t>
            </a:r>
            <a:endParaRPr lang="ru-RU" sz="2000" b="1" dirty="0">
              <a:solidFill>
                <a:srgbClr val="00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529770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0099"/>
                </a:solidFill>
              </a:rPr>
              <a:t>Слова </a:t>
            </a:r>
            <a:r>
              <a:rPr lang="ru-RU" sz="2000" b="1" i="1" dirty="0" err="1" smtClean="0">
                <a:solidFill>
                  <a:srgbClr val="CC0099"/>
                </a:solidFill>
              </a:rPr>
              <a:t>маль</a:t>
            </a:r>
            <a:r>
              <a:rPr lang="ru-RU" sz="2000" b="1" i="1" dirty="0" smtClean="0">
                <a:solidFill>
                  <a:srgbClr val="CC0099"/>
                </a:solidFill>
              </a:rPr>
              <a:t>-чик</a:t>
            </a:r>
            <a:r>
              <a:rPr lang="ru-RU" sz="2000" b="1" dirty="0" smtClean="0">
                <a:solidFill>
                  <a:srgbClr val="000099"/>
                </a:solidFill>
              </a:rPr>
              <a:t>, </a:t>
            </a:r>
            <a:r>
              <a:rPr lang="ru-RU" sz="2000" b="1" i="1" dirty="0" smtClean="0">
                <a:solidFill>
                  <a:srgbClr val="CC0099"/>
                </a:solidFill>
              </a:rPr>
              <a:t>уди-вишь-</a:t>
            </a:r>
            <a:r>
              <a:rPr lang="ru-RU" sz="2000" b="1" i="1" dirty="0" err="1" smtClean="0">
                <a:solidFill>
                  <a:srgbClr val="CC0099"/>
                </a:solidFill>
              </a:rPr>
              <a:t>ся</a:t>
            </a:r>
            <a:r>
              <a:rPr lang="ru-RU" sz="2000" b="1" dirty="0" smtClean="0">
                <a:solidFill>
                  <a:srgbClr val="000099"/>
                </a:solidFill>
              </a:rPr>
              <a:t> можно перенести только так, потому что… 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524" y="3284984"/>
            <a:ext cx="853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9900"/>
                </a:solidFill>
              </a:rPr>
              <a:t>…букву ь нельзя отделять от предыдущей буквы и нельзя переносить </a:t>
            </a:r>
            <a:r>
              <a:rPr lang="ru-RU" sz="2000" b="1" dirty="0">
                <a:solidFill>
                  <a:srgbClr val="009900"/>
                </a:solidFill>
              </a:rPr>
              <a:t>вместе с этой буквой </a:t>
            </a:r>
            <a:r>
              <a:rPr lang="ru-RU" sz="2000" b="1" dirty="0" smtClean="0">
                <a:solidFill>
                  <a:srgbClr val="009900"/>
                </a:solidFill>
              </a:rPr>
              <a:t>на другую строку.</a:t>
            </a:r>
            <a:endParaRPr lang="ru-RU" sz="2000" b="1" dirty="0">
              <a:solidFill>
                <a:srgbClr val="00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509120"/>
            <a:ext cx="8316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0099"/>
                </a:solidFill>
              </a:rPr>
              <a:t>Слова </a:t>
            </a:r>
            <a:r>
              <a:rPr lang="ru-RU" sz="2000" b="1" i="1" dirty="0" smtClean="0">
                <a:solidFill>
                  <a:srgbClr val="CC0099"/>
                </a:solidFill>
              </a:rPr>
              <a:t>под-во-</a:t>
            </a:r>
            <a:r>
              <a:rPr lang="ru-RU" sz="2000" b="1" i="1" dirty="0" err="1" smtClean="0">
                <a:solidFill>
                  <a:srgbClr val="CC0099"/>
                </a:solidFill>
              </a:rPr>
              <a:t>дить</a:t>
            </a:r>
            <a:r>
              <a:rPr lang="ru-RU" sz="2000" b="1" dirty="0" smtClean="0">
                <a:solidFill>
                  <a:srgbClr val="000099"/>
                </a:solidFill>
              </a:rPr>
              <a:t>, </a:t>
            </a:r>
            <a:r>
              <a:rPr lang="ru-RU" sz="2000" b="1" i="1" dirty="0" err="1" smtClean="0">
                <a:solidFill>
                  <a:srgbClr val="CC0099"/>
                </a:solidFill>
              </a:rPr>
              <a:t>по-кра-сить</a:t>
            </a:r>
            <a:r>
              <a:rPr lang="ru-RU" sz="2000" b="1" dirty="0" smtClean="0">
                <a:solidFill>
                  <a:srgbClr val="000099"/>
                </a:solidFill>
              </a:rPr>
              <a:t> можно перенести только так, потому что…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524" y="5217006"/>
            <a:ext cx="8496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9900"/>
                </a:solidFill>
              </a:rPr>
              <a:t>…нельзя отрывать от приставки последний согласный, </a:t>
            </a:r>
            <a:br>
              <a:rPr lang="ru-RU" sz="2000" b="1" dirty="0" smtClean="0">
                <a:solidFill>
                  <a:srgbClr val="009900"/>
                </a:solidFill>
              </a:rPr>
            </a:br>
            <a:r>
              <a:rPr lang="ru-RU" sz="2000" b="1" dirty="0" smtClean="0">
                <a:solidFill>
                  <a:srgbClr val="009900"/>
                </a:solidFill>
              </a:rPr>
              <a:t>а от корня – первый.</a:t>
            </a:r>
            <a:endParaRPr lang="ru-RU" sz="20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23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311</TotalTime>
  <Words>172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BEST</cp:lastModifiedBy>
  <cp:revision>32</cp:revision>
  <dcterms:created xsi:type="dcterms:W3CDTF">2015-06-13T23:59:11Z</dcterms:created>
  <dcterms:modified xsi:type="dcterms:W3CDTF">2015-11-04T18:48:22Z</dcterms:modified>
</cp:coreProperties>
</file>