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46" autoAdjust="0"/>
  </p:normalViewPr>
  <p:slideViewPr>
    <p:cSldViewPr>
      <p:cViewPr varScale="1">
        <p:scale>
          <a:sx n="64" d="100"/>
          <a:sy n="64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DE6CED-3F3E-4828-B6B8-E98A37B688B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4E131B-25EE-42AE-8221-F1EFB1B32C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Спостереження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фізичним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здоровя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(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І частина)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9451"/>
            <a:ext cx="37444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17763"/>
            <a:ext cx="2880320" cy="2110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40335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688632" cy="936104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Домашній моніторинг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249488" cy="4572000"/>
          </a:xfrm>
        </p:spPr>
        <p:txBody>
          <a:bodyPr/>
          <a:lstStyle/>
          <a:p>
            <a:r>
              <a:rPr lang="ru-RU" sz="2400" b="1" dirty="0" err="1">
                <a:solidFill>
                  <a:srgbClr val="00B050"/>
                </a:solidFill>
              </a:rPr>
              <a:t>Моніторингом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здоров'я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підлітків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займаються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медичні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працівники</a:t>
            </a:r>
            <a:r>
              <a:rPr lang="ru-RU" sz="2400" b="1" dirty="0">
                <a:solidFill>
                  <a:srgbClr val="00B050"/>
                </a:solidFill>
              </a:rPr>
              <a:t>. Але </a:t>
            </a:r>
            <a:r>
              <a:rPr lang="ru-RU" sz="2400" b="1" dirty="0" err="1">
                <a:solidFill>
                  <a:srgbClr val="00B050"/>
                </a:solidFill>
              </a:rPr>
              <a:t>існують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прості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методи</a:t>
            </a:r>
            <a:r>
              <a:rPr lang="ru-RU" sz="2400" b="1" dirty="0">
                <a:solidFill>
                  <a:srgbClr val="00B050"/>
                </a:solidFill>
              </a:rPr>
              <a:t> самоконтролю, </a:t>
            </a:r>
            <a:r>
              <a:rPr lang="ru-RU" sz="2400" b="1" dirty="0" err="1">
                <a:solidFill>
                  <a:srgbClr val="00B050"/>
                </a:solidFill>
              </a:rPr>
              <a:t>які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можна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здійснювати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власноруч</a:t>
            </a:r>
            <a:r>
              <a:rPr lang="ru-RU" sz="2400" b="1" dirty="0">
                <a:solidFill>
                  <a:srgbClr val="00B050"/>
                </a:solidFill>
              </a:rPr>
              <a:t> у </a:t>
            </a:r>
            <a:r>
              <a:rPr lang="ru-RU" sz="2400" b="1" dirty="0" err="1">
                <a:solidFill>
                  <a:srgbClr val="00B050"/>
                </a:solidFill>
              </a:rPr>
              <a:t>домашніх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умовах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99CC"/>
                </a:solidFill>
              </a:rPr>
              <a:t>Моніторинг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фізичного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розвитку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може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 smtClean="0">
                <a:solidFill>
                  <a:srgbClr val="FF99CC"/>
                </a:solidFill>
              </a:rPr>
              <a:t>включати</a:t>
            </a:r>
            <a:r>
              <a:rPr lang="ru-RU" b="1" dirty="0" smtClean="0">
                <a:solidFill>
                  <a:srgbClr val="FF99CC"/>
                </a:solidFill>
              </a:rPr>
              <a:t>:</a:t>
            </a:r>
            <a:endParaRPr lang="ru-RU" b="1" dirty="0">
              <a:solidFill>
                <a:srgbClr val="FF99CC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99CC"/>
                </a:solidFill>
              </a:rPr>
              <a:t>вимір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окружності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грудної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клітки</a:t>
            </a:r>
            <a:r>
              <a:rPr lang="ru-RU" b="1" dirty="0">
                <a:solidFill>
                  <a:srgbClr val="FF99CC"/>
                </a:solidFill>
              </a:rPr>
              <a:t>, </a:t>
            </a:r>
            <a:r>
              <a:rPr lang="ru-RU" b="1" dirty="0" err="1">
                <a:solidFill>
                  <a:srgbClr val="FF99CC"/>
                </a:solidFill>
              </a:rPr>
              <a:t>талії</a:t>
            </a:r>
            <a:r>
              <a:rPr lang="ru-RU" b="1" dirty="0">
                <a:solidFill>
                  <a:srgbClr val="FF99CC"/>
                </a:solidFill>
              </a:rPr>
              <a:t>, стегна, </a:t>
            </a:r>
            <a:r>
              <a:rPr lang="ru-RU" b="1" dirty="0" err="1">
                <a:solidFill>
                  <a:srgbClr val="FF99CC"/>
                </a:solidFill>
              </a:rPr>
              <a:t>гомілки</a:t>
            </a:r>
            <a:r>
              <a:rPr lang="ru-RU" b="1" dirty="0">
                <a:solidFill>
                  <a:srgbClr val="FF99CC"/>
                </a:solidFill>
              </a:rPr>
              <a:t>, плеча й </a:t>
            </a:r>
            <a:r>
              <a:rPr lang="ru-RU" b="1" dirty="0" err="1">
                <a:solidFill>
                  <a:srgbClr val="FF99CC"/>
                </a:solidFill>
              </a:rPr>
              <a:t>передпліччя</a:t>
            </a:r>
            <a:r>
              <a:rPr lang="ru-RU" b="1" dirty="0">
                <a:solidFill>
                  <a:srgbClr val="FF99CC"/>
                </a:solidFill>
              </a:rPr>
              <a:t>, а </a:t>
            </a:r>
            <a:r>
              <a:rPr lang="ru-RU" b="1" dirty="0" err="1">
                <a:solidFill>
                  <a:srgbClr val="FF99CC"/>
                </a:solidFill>
              </a:rPr>
              <a:t>також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вимір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ширини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плечей</a:t>
            </a:r>
            <a:r>
              <a:rPr lang="ru-RU" b="1" dirty="0">
                <a:solidFill>
                  <a:srgbClr val="FF99CC"/>
                </a:solidFill>
              </a:rPr>
              <a:t> та </a:t>
            </a:r>
            <a:r>
              <a:rPr lang="ru-RU" b="1" dirty="0" err="1">
                <a:solidFill>
                  <a:srgbClr val="FF99CC"/>
                </a:solidFill>
              </a:rPr>
              <a:t>маси</a:t>
            </a:r>
            <a:r>
              <a:rPr lang="ru-RU" b="1" dirty="0">
                <a:solidFill>
                  <a:srgbClr val="FF99CC"/>
                </a:solidFill>
              </a:rPr>
              <a:t> </a:t>
            </a:r>
            <a:r>
              <a:rPr lang="ru-RU" b="1" dirty="0" err="1">
                <a:solidFill>
                  <a:srgbClr val="FF99CC"/>
                </a:solidFill>
              </a:rPr>
              <a:t>тіла</a:t>
            </a:r>
            <a:r>
              <a:rPr lang="ru-RU" b="1" dirty="0" smtClean="0">
                <a:solidFill>
                  <a:srgbClr val="FF99CC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864096"/>
          </a:xfrm>
        </p:spPr>
        <p:txBody>
          <a:bodyPr/>
          <a:lstStyle/>
          <a:p>
            <a:pPr algn="ctr"/>
            <a:r>
              <a:rPr lang="uk-UA" sz="3600" dirty="0" smtClean="0"/>
              <a:t> </a:t>
            </a:r>
            <a:r>
              <a:rPr lang="uk-UA" sz="3600" b="1" dirty="0">
                <a:solidFill>
                  <a:srgbClr val="00B050"/>
                </a:solidFill>
              </a:rPr>
              <a:t>О</a:t>
            </a:r>
            <a:r>
              <a:rPr lang="uk-UA" sz="3600" b="1" dirty="0" smtClean="0">
                <a:solidFill>
                  <a:srgbClr val="00B050"/>
                </a:solidFill>
              </a:rPr>
              <a:t>чікування від матеріалу презентації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4176464" cy="546839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99CC"/>
                </a:solidFill>
              </a:rPr>
              <a:t>Ознайомившись с презентацією, ви дізнаєтесь: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7030A0"/>
                </a:solidFill>
              </a:rPr>
              <a:t>Про показники здоров</a:t>
            </a:r>
            <a:r>
              <a:rPr lang="uk-UA" sz="2000" b="1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2000" b="1" i="1" dirty="0" smtClean="0">
                <a:solidFill>
                  <a:srgbClr val="7030A0"/>
                </a:solidFill>
              </a:rPr>
              <a:t>я ;</a:t>
            </a:r>
          </a:p>
          <a:p>
            <a:pPr marL="342900" indent="-342900">
              <a:buFont typeface="Wingdings" pitchFamily="2" charset="2"/>
              <a:buChar char="v"/>
            </a:pPr>
            <a:endParaRPr lang="uk-UA" sz="20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7030A0"/>
                </a:solidFill>
              </a:rPr>
              <a:t>Про домашні методи </a:t>
            </a:r>
            <a:r>
              <a:rPr lang="uk-UA" sz="2000" b="1" i="1" dirty="0" err="1" smtClean="0">
                <a:solidFill>
                  <a:srgbClr val="7030A0"/>
                </a:solidFill>
              </a:rPr>
              <a:t>вімірювання</a:t>
            </a:r>
            <a:r>
              <a:rPr lang="uk-UA" sz="2000" b="1" i="1" dirty="0" smtClean="0">
                <a:solidFill>
                  <a:srgbClr val="7030A0"/>
                </a:solidFill>
              </a:rPr>
              <a:t> фізичного здоров</a:t>
            </a:r>
            <a:r>
              <a:rPr lang="uk-UA" sz="2000" b="1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2000" b="1" i="1" dirty="0" smtClean="0">
                <a:solidFill>
                  <a:srgbClr val="7030A0"/>
                </a:solidFill>
              </a:rPr>
              <a:t>я ;</a:t>
            </a:r>
          </a:p>
          <a:p>
            <a:pPr marL="342900" indent="-342900">
              <a:buFont typeface="Wingdings" pitchFamily="2" charset="2"/>
              <a:buChar char="v"/>
            </a:pPr>
            <a:endParaRPr lang="uk-UA" sz="20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7030A0"/>
                </a:solidFill>
              </a:rPr>
              <a:t>Про ознаки нормального</a:t>
            </a:r>
          </a:p>
          <a:p>
            <a:r>
              <a:rPr lang="uk-UA" sz="2000" b="1" i="1" dirty="0">
                <a:solidFill>
                  <a:srgbClr val="7030A0"/>
                </a:solidFill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</a:rPr>
              <a:t>     фізичного розвитку та                                   причини відхилень від норми;</a:t>
            </a:r>
          </a:p>
          <a:p>
            <a:r>
              <a:rPr lang="uk-UA" sz="2000" b="1" i="1" dirty="0">
                <a:solidFill>
                  <a:srgbClr val="7030A0"/>
                </a:solidFill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</a:rPr>
              <a:t>                  </a:t>
            </a:r>
            <a:endParaRPr lang="uk-UA" sz="2000" b="1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7030A0"/>
                </a:solidFill>
              </a:rPr>
              <a:t>поради, щодо повноцінного фізичного розвитку підлітка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11" y="1844824"/>
            <a:ext cx="1367160" cy="1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40" y="3762184"/>
            <a:ext cx="1184292" cy="1289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3" y="3328483"/>
            <a:ext cx="1286537" cy="1067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77" y="5356846"/>
            <a:ext cx="1637110" cy="150115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938823"/>
            <a:ext cx="1235621" cy="117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32" y="1350083"/>
            <a:ext cx="1224079" cy="117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99" y="3661402"/>
            <a:ext cx="1512169" cy="11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5207429"/>
            <a:ext cx="1315483" cy="17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512168"/>
          </a:xfrm>
        </p:spPr>
        <p:txBody>
          <a:bodyPr/>
          <a:lstStyle/>
          <a:p>
            <a:pPr algn="ctr"/>
            <a:r>
              <a:rPr lang="uk-UA" dirty="0" smtClean="0"/>
              <a:t>Історія зі шкільного життя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Після літніх канікул </a:t>
            </a:r>
            <a:r>
              <a:rPr lang="uk-UA" sz="2800" b="1" dirty="0"/>
              <a:t> </a:t>
            </a:r>
            <a:r>
              <a:rPr lang="uk-UA" sz="2800" b="1" dirty="0" smtClean="0"/>
              <a:t>в перший день вересня  зустрілися учні 9-а класу на святі Першого дзвоника. І майже в кожного виникло здивування на обличчі та питання в голові: «</a:t>
            </a:r>
            <a:r>
              <a:rPr lang="uk-UA" sz="2800" b="1" dirty="0" err="1" smtClean="0"/>
              <a:t>Ого</a:t>
            </a:r>
            <a:r>
              <a:rPr lang="uk-UA" sz="2800" b="1" dirty="0" smtClean="0"/>
              <a:t>! Як вимахав Сергій? І майже не підріс Андрій? Як погладшала Марійка? А якою стрункою стала Анжеліка?» Якими різними ми стали? Чому так?</a:t>
            </a:r>
          </a:p>
          <a:p>
            <a:r>
              <a:rPr lang="uk-UA" sz="2800" b="1" dirty="0"/>
              <a:t> </a:t>
            </a:r>
            <a:r>
              <a:rPr lang="uk-UA" sz="2800" b="1" dirty="0" smtClean="0"/>
              <a:t>            Давайте з</a:t>
            </a:r>
            <a:r>
              <a:rPr lang="uk-UA" sz="2800" b="1" dirty="0" smtClean="0">
                <a:latin typeface="Verdana"/>
                <a:ea typeface="Verdana"/>
                <a:cs typeface="Verdana"/>
              </a:rPr>
              <a:t>’</a:t>
            </a:r>
            <a:r>
              <a:rPr lang="uk-UA" sz="2800" b="1" dirty="0" smtClean="0"/>
              <a:t>ясуємо разом!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01" y="5013176"/>
            <a:ext cx="2331343" cy="1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51443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Чому така різниця? Адже всі ми майже одного року народження?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35480"/>
            <a:ext cx="8136904" cy="49225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4400" b="1" dirty="0" smtClean="0">
                <a:solidFill>
                  <a:schemeClr val="accent4">
                    <a:lumMod val="75000"/>
                  </a:schemeClr>
                </a:solidFill>
              </a:rPr>
              <a:t>Щоб дати відповідь на це запитання, давайте звернемося до теорії.</a:t>
            </a:r>
          </a:p>
          <a:p>
            <a:pPr>
              <a:buFont typeface="Wingdings" pitchFamily="2" charset="2"/>
              <a:buChar char="Ø"/>
            </a:pPr>
            <a:r>
              <a:rPr lang="ru-RU" sz="4200" b="1" i="1" dirty="0">
                <a:solidFill>
                  <a:srgbClr val="7030A0"/>
                </a:solidFill>
              </a:rPr>
              <a:t>Фізичний стан, за </a:t>
            </a:r>
            <a:r>
              <a:rPr lang="ru-RU" sz="4200" b="1" i="1" dirty="0" err="1">
                <a:solidFill>
                  <a:srgbClr val="7030A0"/>
                </a:solidFill>
              </a:rPr>
              <a:t>визначенням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Міжнародного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комітету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>
                <a:solidFill>
                  <a:srgbClr val="7030A0"/>
                </a:solidFill>
              </a:rPr>
              <a:t>по </a:t>
            </a:r>
            <a:r>
              <a:rPr lang="ru-RU" sz="4200" b="1" i="1" dirty="0" err="1">
                <a:solidFill>
                  <a:srgbClr val="7030A0"/>
                </a:solidFill>
              </a:rPr>
              <a:t>стандартизації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тестів</a:t>
            </a:r>
            <a:r>
              <a:rPr lang="ru-RU" sz="4200" b="1" i="1" dirty="0">
                <a:solidFill>
                  <a:srgbClr val="7030A0"/>
                </a:solidFill>
              </a:rPr>
              <a:t>, </a:t>
            </a:r>
            <a:r>
              <a:rPr lang="ru-RU" sz="4200" b="1" i="1" dirty="0" err="1">
                <a:solidFill>
                  <a:srgbClr val="7030A0"/>
                </a:solidFill>
              </a:rPr>
              <a:t>характеризує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особистість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людини</a:t>
            </a:r>
            <a:r>
              <a:rPr lang="ru-RU" sz="4200" b="1" i="1" dirty="0">
                <a:solidFill>
                  <a:srgbClr val="7030A0"/>
                </a:solidFill>
              </a:rPr>
              <a:t>, стан </a:t>
            </a:r>
            <a:r>
              <a:rPr lang="ru-RU" sz="4200" b="1" i="1" dirty="0" err="1">
                <a:solidFill>
                  <a:srgbClr val="7030A0"/>
                </a:solidFill>
              </a:rPr>
              <a:t>її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здоров’я</a:t>
            </a:r>
            <a:r>
              <a:rPr lang="ru-RU" sz="4200" b="1" i="1" dirty="0">
                <a:solidFill>
                  <a:srgbClr val="7030A0"/>
                </a:solidFill>
              </a:rPr>
              <a:t>, </a:t>
            </a:r>
            <a:r>
              <a:rPr lang="ru-RU" sz="4200" b="1" i="1" dirty="0" err="1">
                <a:solidFill>
                  <a:srgbClr val="7030A0"/>
                </a:solidFill>
              </a:rPr>
              <a:t>статури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тіла</a:t>
            </a:r>
            <a:r>
              <a:rPr lang="ru-RU" sz="4200" b="1" i="1" dirty="0">
                <a:solidFill>
                  <a:srgbClr val="7030A0"/>
                </a:solidFill>
              </a:rPr>
              <a:t>,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конституцію</a:t>
            </a:r>
            <a:r>
              <a:rPr lang="ru-RU" sz="4200" b="1" i="1" dirty="0" smtClean="0">
                <a:solidFill>
                  <a:srgbClr val="7030A0"/>
                </a:solidFill>
              </a:rPr>
              <a:t>,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функціональні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можливості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організму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фізичну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працездатність</a:t>
            </a:r>
            <a:r>
              <a:rPr lang="ru-RU" sz="4200" b="1" i="1" dirty="0" smtClean="0">
                <a:solidFill>
                  <a:srgbClr val="7030A0"/>
                </a:solidFill>
              </a:rPr>
              <a:t> та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підготовленість</a:t>
            </a:r>
            <a:r>
              <a:rPr lang="ru-RU" sz="4200" b="1" i="1" dirty="0">
                <a:solidFill>
                  <a:srgbClr val="7030A0"/>
                </a:solidFill>
              </a:rPr>
              <a:t>. </a:t>
            </a:r>
            <a:endParaRPr lang="ru-RU" sz="4200" b="1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200" b="1" i="1" dirty="0" err="1" smtClean="0">
                <a:solidFill>
                  <a:srgbClr val="7030A0"/>
                </a:solidFill>
              </a:rPr>
              <a:t>Розвиток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організму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дитини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відбувається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гетерохронно</a:t>
            </a:r>
            <a:r>
              <a:rPr lang="ru-RU" sz="4200" b="1" i="1" dirty="0">
                <a:solidFill>
                  <a:srgbClr val="7030A0"/>
                </a:solidFill>
              </a:rPr>
              <a:t> і </a:t>
            </a:r>
            <a:r>
              <a:rPr lang="ru-RU" sz="4200" b="1" i="1" dirty="0" err="1">
                <a:solidFill>
                  <a:srgbClr val="7030A0"/>
                </a:solidFill>
              </a:rPr>
              <a:t>характеризується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smtClean="0">
                <a:solidFill>
                  <a:srgbClr val="7030A0"/>
                </a:solidFill>
              </a:rPr>
              <a:t>великою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варіативністю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індивідуальних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значень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різних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показників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фізичного</a:t>
            </a:r>
            <a:r>
              <a:rPr lang="ru-RU" sz="4200" b="1" i="1" dirty="0">
                <a:solidFill>
                  <a:srgbClr val="7030A0"/>
                </a:solidFill>
              </a:rPr>
              <a:t> стану </a:t>
            </a:r>
            <a:r>
              <a:rPr lang="ru-RU" sz="4200" b="1" i="1" dirty="0" err="1">
                <a:solidFill>
                  <a:srgbClr val="7030A0"/>
                </a:solidFill>
              </a:rPr>
              <a:t>школярів</a:t>
            </a:r>
            <a:r>
              <a:rPr lang="ru-RU" sz="4200" b="1" i="1" dirty="0">
                <a:solidFill>
                  <a:srgbClr val="7030A0"/>
                </a:solidFill>
              </a:rPr>
              <a:t> одного і того ж </a:t>
            </a:r>
            <a:r>
              <a:rPr lang="ru-RU" sz="4200" b="1" i="1" dirty="0" smtClean="0">
                <a:solidFill>
                  <a:srgbClr val="7030A0"/>
                </a:solidFill>
              </a:rPr>
              <a:t>паспортного </a:t>
            </a:r>
            <a:r>
              <a:rPr lang="ru-RU" sz="4200" b="1" i="1" dirty="0" err="1">
                <a:solidFill>
                  <a:srgbClr val="7030A0"/>
                </a:solidFill>
              </a:rPr>
              <a:t>віку</a:t>
            </a:r>
            <a:r>
              <a:rPr lang="ru-RU" sz="4200" b="1" i="1" dirty="0">
                <a:solidFill>
                  <a:srgbClr val="7030A0"/>
                </a:solidFill>
              </a:rPr>
              <a:t>. </a:t>
            </a:r>
            <a:endParaRPr lang="ru-RU" sz="4200" b="1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200" b="1" i="1" dirty="0" err="1" smtClean="0">
                <a:solidFill>
                  <a:srgbClr val="7030A0"/>
                </a:solidFill>
              </a:rPr>
              <a:t>Неоднакові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темпи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фізичного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розвитку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підлітків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створюють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своєрідний</a:t>
            </a:r>
            <a:r>
              <a:rPr lang="ru-RU" sz="4200" b="1" i="1" dirty="0">
                <a:solidFill>
                  <a:srgbClr val="7030A0"/>
                </a:solidFill>
              </a:rPr>
              <a:t> комплекс </a:t>
            </a:r>
            <a:r>
              <a:rPr lang="ru-RU" sz="4200" b="1" i="1" dirty="0" err="1">
                <a:solidFill>
                  <a:srgbClr val="7030A0"/>
                </a:solidFill>
              </a:rPr>
              <a:t>кількісних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smtClean="0">
                <a:solidFill>
                  <a:srgbClr val="7030A0"/>
                </a:solidFill>
              </a:rPr>
              <a:t>і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якісних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особливостей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розвитку</a:t>
            </a:r>
            <a:r>
              <a:rPr lang="ru-RU" sz="4200" b="1" i="1" dirty="0" smtClean="0">
                <a:solidFill>
                  <a:srgbClr val="7030A0"/>
                </a:solidFill>
              </a:rPr>
              <a:t>. </a:t>
            </a:r>
            <a:r>
              <a:rPr lang="ru-RU" sz="4200" b="1" i="1" dirty="0">
                <a:solidFill>
                  <a:srgbClr val="7030A0"/>
                </a:solidFill>
              </a:rPr>
              <a:t>У </a:t>
            </a:r>
            <a:r>
              <a:rPr lang="ru-RU" sz="4200" b="1" i="1" dirty="0" err="1">
                <a:solidFill>
                  <a:srgbClr val="7030A0"/>
                </a:solidFill>
              </a:rPr>
              <a:t>зв’язку</a:t>
            </a:r>
            <a:r>
              <a:rPr lang="ru-RU" sz="4200" b="1" i="1" dirty="0">
                <a:solidFill>
                  <a:srgbClr val="7030A0"/>
                </a:solidFill>
              </a:rPr>
              <a:t> з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пубертатними</a:t>
            </a:r>
            <a:r>
              <a:rPr lang="ru-RU" sz="4200" b="1" i="1" dirty="0" smtClean="0">
                <a:solidFill>
                  <a:srgbClr val="7030A0"/>
                </a:solidFill>
              </a:rPr>
              <a:t> 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процесами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>
                <a:solidFill>
                  <a:srgbClr val="7030A0"/>
                </a:solidFill>
              </a:rPr>
              <a:t>в </a:t>
            </a:r>
            <a:r>
              <a:rPr lang="ru-RU" sz="4200" b="1" i="1" dirty="0" err="1">
                <a:solidFill>
                  <a:srgbClr val="7030A0"/>
                </a:solidFill>
              </a:rPr>
              <a:t>організмі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школярів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відбуваються</a:t>
            </a:r>
            <a:endParaRPr lang="ru-RU" sz="4200" b="1" i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200" b="1" i="1" dirty="0" err="1">
                <a:solidFill>
                  <a:srgbClr val="7030A0"/>
                </a:solidFill>
              </a:rPr>
              <a:t>індивідуальні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випередження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або</a:t>
            </a:r>
            <a:r>
              <a:rPr lang="ru-RU" sz="4200" b="1" i="1" dirty="0">
                <a:solidFill>
                  <a:srgbClr val="7030A0"/>
                </a:solidFill>
              </a:rPr>
              <a:t> ж </a:t>
            </a:r>
            <a:r>
              <a:rPr lang="ru-RU" sz="4200" b="1" i="1" dirty="0" err="1">
                <a:solidFill>
                  <a:srgbClr val="7030A0"/>
                </a:solidFill>
              </a:rPr>
              <a:t>відставання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від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середніх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>
                <a:solidFill>
                  <a:srgbClr val="7030A0"/>
                </a:solidFill>
              </a:rPr>
              <a:t>величин, </a:t>
            </a:r>
            <a:r>
              <a:rPr lang="ru-RU" sz="4200" b="1" i="1" dirty="0" err="1">
                <a:solidFill>
                  <a:srgbClr val="7030A0"/>
                </a:solidFill>
              </a:rPr>
              <a:t>які</a:t>
            </a:r>
            <a:r>
              <a:rPr lang="ru-RU" sz="4200" b="1" i="1" dirty="0">
                <a:solidFill>
                  <a:srgbClr val="7030A0"/>
                </a:solidFill>
              </a:rPr>
              <a:t> за </a:t>
            </a:r>
            <a:r>
              <a:rPr lang="ru-RU" sz="4200" b="1" i="1" dirty="0" err="1">
                <a:solidFill>
                  <a:srgbClr val="7030A0"/>
                </a:solidFill>
              </a:rPr>
              <a:t>рівнем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біологічного</a:t>
            </a:r>
            <a:r>
              <a:rPr lang="ru-RU" sz="4200" b="1" i="1" dirty="0">
                <a:solidFill>
                  <a:srgbClr val="7030A0"/>
                </a:solidFill>
              </a:rPr>
              <a:t> та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функціонального</a:t>
            </a:r>
            <a:r>
              <a:rPr lang="ru-RU" sz="4200" b="1" i="1" dirty="0" smtClean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розвитку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можуть</a:t>
            </a:r>
            <a:r>
              <a:rPr lang="ru-RU" sz="4200" b="1" i="1" dirty="0">
                <a:solidFill>
                  <a:srgbClr val="7030A0"/>
                </a:solidFill>
              </a:rPr>
              <a:t> </a:t>
            </a:r>
            <a:r>
              <a:rPr lang="ru-RU" sz="4200" b="1" i="1" dirty="0" err="1">
                <a:solidFill>
                  <a:srgbClr val="7030A0"/>
                </a:solidFill>
              </a:rPr>
              <a:t>досягати</a:t>
            </a:r>
            <a:r>
              <a:rPr lang="ru-RU" sz="4200" b="1" i="1" dirty="0">
                <a:solidFill>
                  <a:srgbClr val="7030A0"/>
                </a:solidFill>
              </a:rPr>
              <a:t> 5 </a:t>
            </a:r>
            <a:r>
              <a:rPr lang="ru-RU" sz="4200" b="1" i="1" dirty="0" err="1" smtClean="0">
                <a:solidFill>
                  <a:srgbClr val="7030A0"/>
                </a:solidFill>
              </a:rPr>
              <a:t>років</a:t>
            </a:r>
            <a:r>
              <a:rPr lang="ru-RU" sz="4200" b="1" i="1" dirty="0" smtClean="0">
                <a:solidFill>
                  <a:srgbClr val="7030A0"/>
                </a:solidFill>
              </a:rPr>
              <a:t>.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832648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Фізичний розвиток та здоров</a:t>
            </a:r>
            <a:r>
              <a:rPr lang="uk-UA" sz="3200" dirty="0" smtClean="0">
                <a:latin typeface="Verdana"/>
                <a:ea typeface="Verdana"/>
                <a:cs typeface="Verdana"/>
              </a:rPr>
              <a:t>’</a:t>
            </a:r>
            <a:r>
              <a:rPr lang="uk-UA" sz="3200" dirty="0" smtClean="0"/>
              <a:t>я підлітка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Autofit/>
          </a:bodyPr>
          <a:lstStyle/>
          <a:p>
            <a:r>
              <a:rPr lang="uk-UA" sz="1800" b="1" i="1" dirty="0" smtClean="0">
                <a:solidFill>
                  <a:srgbClr val="0070C0"/>
                </a:solidFill>
              </a:rPr>
              <a:t>Фізичний розвиток людини напряму залежить від власного здоров</a:t>
            </a:r>
            <a:r>
              <a:rPr lang="uk-UA" sz="1800" b="1" i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1800" b="1" i="1" dirty="0" smtClean="0">
                <a:solidFill>
                  <a:srgbClr val="0070C0"/>
                </a:solidFill>
              </a:rPr>
              <a:t>я. </a:t>
            </a:r>
            <a:endParaRPr lang="uk-UA" sz="1800" b="1" i="1" dirty="0">
              <a:solidFill>
                <a:srgbClr val="0070C0"/>
              </a:solidFill>
            </a:endParaRPr>
          </a:p>
          <a:p>
            <a:r>
              <a:rPr lang="uk-UA" sz="1800" b="1" i="1" dirty="0">
                <a:solidFill>
                  <a:srgbClr val="0070C0"/>
                </a:solidFill>
              </a:rPr>
              <a:t>Як біологічна істота людина бореться за виживання. Основною умовою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успішного існування в сучасному світі є здоров’я, бо повна або часткова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його відсутність є перешкодою до здійснення життєвих планів людини. На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сьогодні можна визначити чотири фундаментальні процеси, які визначають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стан здоров’я індивіда: відтворення здоров’я, його формування,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споживання та відновлення. Серед цих процесів формування здоров’я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особистості залежить виключно від неї. Спосіб життя, який веде людина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об’єднує такі поняття, як особливості харчування, рухова активність,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міжособистісні стосунки, наявність шкідливих звичок, у дорослих –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особливості праці</a:t>
            </a:r>
            <a:r>
              <a:rPr lang="uk-UA" sz="18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>
                <a:solidFill>
                  <a:srgbClr val="0070C0"/>
                </a:solidFill>
              </a:rPr>
              <a:t>У рейтингу </a:t>
            </a:r>
            <a:r>
              <a:rPr lang="ru-RU" sz="1800" b="1" i="1" dirty="0" err="1">
                <a:solidFill>
                  <a:srgbClr val="0070C0"/>
                </a:solidFill>
              </a:rPr>
              <a:t>життєвих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цінностей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більшості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українців</a:t>
            </a:r>
            <a:r>
              <a:rPr lang="ru-RU" sz="1800" b="1" i="1" dirty="0">
                <a:solidFill>
                  <a:srgbClr val="0070C0"/>
                </a:solidFill>
              </a:rPr>
              <a:t> на перших </a:t>
            </a:r>
            <a:r>
              <a:rPr lang="ru-RU" sz="1800" b="1" i="1" dirty="0" err="1">
                <a:solidFill>
                  <a:srgbClr val="0070C0"/>
                </a:solidFill>
              </a:rPr>
              <a:t>місцях</a:t>
            </a:r>
            <a:r>
              <a:rPr lang="ru-RU" sz="1800" b="1" i="1" dirty="0">
                <a:solidFill>
                  <a:srgbClr val="0070C0"/>
                </a:solidFill>
              </a:rPr>
              <a:t>, </a:t>
            </a:r>
            <a:endParaRPr lang="ru-RU" sz="1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на </a:t>
            </a:r>
            <a:r>
              <a:rPr lang="ru-RU" sz="1800" b="1" i="1" dirty="0">
                <a:solidFill>
                  <a:srgbClr val="0070C0"/>
                </a:solidFill>
              </a:rPr>
              <a:t>жаль, - </a:t>
            </a:r>
            <a:r>
              <a:rPr lang="ru-RU" sz="1800" b="1" i="1" dirty="0" err="1">
                <a:solidFill>
                  <a:srgbClr val="0070C0"/>
                </a:solidFill>
              </a:rPr>
              <a:t>кар'єра</a:t>
            </a:r>
            <a:r>
              <a:rPr lang="ru-RU" sz="1800" b="1" i="1" dirty="0">
                <a:solidFill>
                  <a:srgbClr val="0070C0"/>
                </a:solidFill>
              </a:rPr>
              <a:t>, </a:t>
            </a:r>
            <a:r>
              <a:rPr lang="ru-RU" sz="1800" b="1" i="1" dirty="0" err="1">
                <a:solidFill>
                  <a:srgbClr val="0070C0"/>
                </a:solidFill>
              </a:rPr>
              <a:t>гроші</a:t>
            </a:r>
            <a:r>
              <a:rPr lang="ru-RU" sz="1800" b="1" i="1" dirty="0">
                <a:solidFill>
                  <a:srgbClr val="0070C0"/>
                </a:solidFill>
              </a:rPr>
              <a:t>, </a:t>
            </a:r>
            <a:r>
              <a:rPr lang="ru-RU" sz="1800" b="1" i="1" dirty="0" err="1">
                <a:solidFill>
                  <a:srgbClr val="0070C0"/>
                </a:solidFill>
              </a:rPr>
              <a:t>задоволення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тощо</a:t>
            </a:r>
            <a:r>
              <a:rPr lang="ru-RU" sz="18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i="1" dirty="0" err="1" smtClean="0">
                <a:solidFill>
                  <a:srgbClr val="0070C0"/>
                </a:solidFill>
              </a:rPr>
              <a:t>Піклуювання</a:t>
            </a:r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>
                <a:solidFill>
                  <a:srgbClr val="0070C0"/>
                </a:solidFill>
              </a:rPr>
              <a:t>про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здоров</a:t>
            </a:r>
            <a:r>
              <a:rPr lang="ru-RU" sz="1800" b="1" i="1" dirty="0" err="1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я</a:t>
            </a:r>
            <a:r>
              <a:rPr lang="ru-RU" sz="1800" b="1" i="1" dirty="0" smtClean="0">
                <a:solidFill>
                  <a:srgbClr val="0070C0"/>
                </a:solidFill>
              </a:rPr>
              <a:t> почина</a:t>
            </a:r>
            <a:r>
              <a:rPr lang="uk-UA" sz="1800" b="1" i="1" dirty="0" err="1" smtClean="0">
                <a:solidFill>
                  <a:srgbClr val="0070C0"/>
                </a:solidFill>
              </a:rPr>
              <a:t>ється</a:t>
            </a:r>
            <a:r>
              <a:rPr lang="uk-UA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лише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тоді</a:t>
            </a:r>
            <a:r>
              <a:rPr lang="ru-RU" sz="1800" b="1" i="1" dirty="0">
                <a:solidFill>
                  <a:srgbClr val="0070C0"/>
                </a:solidFill>
              </a:rPr>
              <a:t>, </a:t>
            </a:r>
            <a:endParaRPr lang="ru-RU" sz="1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коли 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з</a:t>
            </a:r>
            <a:r>
              <a:rPr lang="ru-RU" sz="1800" b="1" i="1" dirty="0" err="1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являеться</a:t>
            </a:r>
            <a:r>
              <a:rPr lang="ru-RU" sz="1800" b="1" i="1" dirty="0" smtClean="0">
                <a:solidFill>
                  <a:srgbClr val="0070C0"/>
                </a:solidFill>
              </a:rPr>
              <a:t> хвороба, а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відповідальність</a:t>
            </a:r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>
                <a:solidFill>
                  <a:srgbClr val="0070C0"/>
                </a:solidFill>
              </a:rPr>
              <a:t>за </a:t>
            </a:r>
            <a:r>
              <a:rPr lang="ru-RU" sz="1800" b="1" i="1" dirty="0" err="1">
                <a:solidFill>
                  <a:srgbClr val="0070C0"/>
                </a:solidFill>
              </a:rPr>
              <a:t>здоров'я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i="1" dirty="0" err="1">
                <a:solidFill>
                  <a:srgbClr val="0070C0"/>
                </a:solidFill>
              </a:rPr>
              <a:t>п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ерекладається</a:t>
            </a:r>
            <a:r>
              <a:rPr lang="ru-RU" sz="1800" b="1" i="1" dirty="0" smtClean="0">
                <a:solidFill>
                  <a:srgbClr val="0070C0"/>
                </a:solidFill>
              </a:rPr>
              <a:t> на </a:t>
            </a:r>
            <a:r>
              <a:rPr lang="ru-RU" sz="1800" b="1" i="1" dirty="0" err="1">
                <a:solidFill>
                  <a:srgbClr val="0070C0"/>
                </a:solidFill>
              </a:rPr>
              <a:t>лікаря</a:t>
            </a:r>
            <a:r>
              <a:rPr lang="ru-RU" sz="1800" b="1" i="1" dirty="0">
                <a:solidFill>
                  <a:srgbClr val="0070C0"/>
                </a:solidFill>
              </a:rPr>
              <a:t>.</a:t>
            </a:r>
            <a:endParaRPr lang="ru-RU" sz="1800" b="1" i="1" dirty="0" smtClean="0">
              <a:solidFill>
                <a:srgbClr val="0070C0"/>
              </a:solidFill>
            </a:endParaRPr>
          </a:p>
          <a:p>
            <a:endParaRPr lang="uk-UA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25144"/>
            <a:ext cx="239496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Показники фізичного здоров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я 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659352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</a:rPr>
              <a:t>Суб</a:t>
            </a:r>
            <a:r>
              <a:rPr lang="uk-UA" sz="2800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2800" i="1" dirty="0" smtClean="0">
                <a:solidFill>
                  <a:srgbClr val="7030A0"/>
                </a:solidFill>
              </a:rPr>
              <a:t>єктивні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1268760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</a:rPr>
              <a:t>Об</a:t>
            </a:r>
            <a:r>
              <a:rPr lang="uk-UA" sz="2800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2800" i="1" dirty="0" smtClean="0">
                <a:solidFill>
                  <a:srgbClr val="7030A0"/>
                </a:solidFill>
              </a:rPr>
              <a:t>єктивні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5536" y="1916832"/>
            <a:ext cx="4040188" cy="439248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Показники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самопочуття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працездатності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сну,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апетиту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настрою.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1988840"/>
            <a:ext cx="4536504" cy="439248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Виміри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маси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тіла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зросту</a:t>
            </a:r>
            <a:r>
              <a:rPr lang="ru-RU" sz="2400" b="1" dirty="0" smtClean="0">
                <a:solidFill>
                  <a:srgbClr val="00B050"/>
                </a:solidFill>
              </a:rPr>
              <a:t>, обхвату </a:t>
            </a:r>
            <a:r>
              <a:rPr lang="ru-RU" sz="2400" b="1" dirty="0" err="1" smtClean="0">
                <a:solidFill>
                  <a:srgbClr val="00B050"/>
                </a:solidFill>
              </a:rPr>
              <a:t>грудної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клітини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шиї</a:t>
            </a:r>
            <a:r>
              <a:rPr lang="ru-RU" sz="2400" b="1" dirty="0">
                <a:solidFill>
                  <a:srgbClr val="00B050"/>
                </a:solidFill>
              </a:rPr>
              <a:t>, плеча, стегна, </a:t>
            </a:r>
            <a:r>
              <a:rPr lang="ru-RU" sz="2400" b="1" dirty="0" err="1" smtClean="0">
                <a:solidFill>
                  <a:srgbClr val="00B050"/>
                </a:solidFill>
              </a:rPr>
              <a:t>гомілки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частоти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дихання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життєву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ємкістю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легенів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</a:rPr>
              <a:t>пульса, </a:t>
            </a:r>
            <a:r>
              <a:rPr lang="ru-RU" sz="2400" b="1" dirty="0" err="1" smtClean="0">
                <a:solidFill>
                  <a:srgbClr val="00B050"/>
                </a:solidFill>
              </a:rPr>
              <a:t>артеріального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тиску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0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949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4"/>
                </a:solidFill>
              </a:rPr>
              <a:t>Як можна дослідити  фізичне здоров</a:t>
            </a:r>
            <a:r>
              <a:rPr lang="uk-UA" sz="4400" b="1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4400" b="1" dirty="0" smtClean="0">
                <a:solidFill>
                  <a:schemeClr val="accent4"/>
                </a:solidFill>
              </a:rPr>
              <a:t>я?</a:t>
            </a:r>
            <a:r>
              <a:rPr lang="uk-UA" sz="4000" b="1" dirty="0" smtClean="0">
                <a:solidFill>
                  <a:schemeClr val="accent4"/>
                </a:solidFill>
              </a:rPr>
              <a:t/>
            </a:r>
            <a:br>
              <a:rPr lang="uk-UA" sz="4000" b="1" dirty="0" smtClean="0">
                <a:solidFill>
                  <a:schemeClr val="accent4"/>
                </a:solidFill>
              </a:rPr>
            </a:br>
            <a:r>
              <a:rPr lang="uk-UA" sz="3600" b="1" dirty="0" smtClean="0">
                <a:solidFill>
                  <a:srgbClr val="FF99CC"/>
                </a:solidFill>
              </a:rPr>
              <a:t>1.Що таке моніторинг?</a:t>
            </a:r>
            <a:br>
              <a:rPr lang="uk-UA" sz="3600" b="1" dirty="0" smtClean="0">
                <a:solidFill>
                  <a:srgbClr val="FF99CC"/>
                </a:solidFill>
              </a:rPr>
            </a:br>
            <a:r>
              <a:rPr lang="uk-UA" sz="3600" b="1" dirty="0" smtClean="0">
                <a:solidFill>
                  <a:srgbClr val="FF99CC"/>
                </a:solidFill>
              </a:rPr>
              <a:t>2. Для чого треба знати про власний стан здоров</a:t>
            </a:r>
            <a:r>
              <a:rPr lang="uk-UA" sz="3600" b="1" dirty="0" smtClean="0">
                <a:solidFill>
                  <a:srgbClr val="FF99CC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uk-UA" sz="3600" b="1" dirty="0" smtClean="0">
                <a:solidFill>
                  <a:srgbClr val="FF99CC"/>
                </a:solidFill>
              </a:rPr>
              <a:t>я?</a:t>
            </a:r>
            <a:br>
              <a:rPr lang="uk-UA" sz="3600" b="1" dirty="0" smtClean="0">
                <a:solidFill>
                  <a:srgbClr val="FF99CC"/>
                </a:solidFill>
              </a:rPr>
            </a:br>
            <a:r>
              <a:rPr lang="uk-UA" sz="3600" b="1" dirty="0" smtClean="0">
                <a:solidFill>
                  <a:srgbClr val="FF99CC"/>
                </a:solidFill>
              </a:rPr>
              <a:t/>
            </a:r>
            <a:br>
              <a:rPr lang="uk-UA" sz="3600" b="1" dirty="0" smtClean="0">
                <a:solidFill>
                  <a:srgbClr val="FF99CC"/>
                </a:solidFill>
              </a:rPr>
            </a:br>
            <a:r>
              <a:rPr lang="uk-UA" sz="3600" b="1" dirty="0" smtClean="0">
                <a:solidFill>
                  <a:srgbClr val="FF99CC"/>
                </a:solidFill>
              </a:rPr>
              <a:t>Спробуємо дізнатися і про це!</a:t>
            </a:r>
            <a:endParaRPr lang="ru-RU" sz="3600" b="1" dirty="0">
              <a:solidFill>
                <a:srgbClr val="FF99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69160"/>
            <a:ext cx="2876550" cy="1590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8" y="4335040"/>
            <a:ext cx="2543175" cy="179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362456"/>
          </a:xfrm>
        </p:spPr>
        <p:txBody>
          <a:bodyPr/>
          <a:lstStyle/>
          <a:p>
            <a:pPr algn="ctr"/>
            <a:r>
              <a:rPr lang="uk-UA" dirty="0" smtClean="0"/>
              <a:t>Моніторинг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1872208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FFFF00"/>
                </a:solidFill>
              </a:rPr>
              <a:t>Моніторинг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здоров'я</a:t>
            </a:r>
            <a:r>
              <a:rPr lang="ru-RU" sz="2400" b="1" i="1" dirty="0">
                <a:solidFill>
                  <a:srgbClr val="FFFF00"/>
                </a:solidFill>
              </a:rPr>
              <a:t> - </a:t>
            </a:r>
            <a:r>
              <a:rPr lang="ru-RU" sz="2400" b="1" i="1" dirty="0" err="1">
                <a:solidFill>
                  <a:srgbClr val="FFFF00"/>
                </a:solidFill>
              </a:rPr>
              <a:t>це</a:t>
            </a:r>
            <a:r>
              <a:rPr lang="ru-RU" sz="2400" b="1" i="1" dirty="0">
                <a:solidFill>
                  <a:srgbClr val="FFFF00"/>
                </a:solidFill>
              </a:rPr>
              <a:t> комплекс </a:t>
            </a:r>
            <a:r>
              <a:rPr lang="ru-RU" sz="2400" b="1" i="1" dirty="0" err="1">
                <a:solidFill>
                  <a:srgbClr val="FFFF00"/>
                </a:solidFill>
              </a:rPr>
              <a:t>діагностичних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досліджень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  <a:r>
              <a:rPr lang="ru-RU" sz="2400" b="1" i="1" dirty="0" err="1">
                <a:solidFill>
                  <a:srgbClr val="FFFF00"/>
                </a:solidFill>
              </a:rPr>
              <a:t>які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проводять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упродовж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певного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проміжку</a:t>
            </a:r>
            <a:r>
              <a:rPr lang="ru-RU" sz="2400" b="1" i="1" dirty="0">
                <a:solidFill>
                  <a:srgbClr val="FFFF00"/>
                </a:solidFill>
              </a:rPr>
              <a:t> часу. </a:t>
            </a:r>
            <a:r>
              <a:rPr lang="ru-RU" sz="2400" b="1" i="1" dirty="0" err="1">
                <a:solidFill>
                  <a:srgbClr val="FFFF00"/>
                </a:solidFill>
              </a:rPr>
              <a:t>Це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дає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можливість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визначити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зміни</a:t>
            </a:r>
            <a:r>
              <a:rPr lang="ru-RU" sz="2400" b="1" i="1" dirty="0">
                <a:solidFill>
                  <a:srgbClr val="FFFF00"/>
                </a:solidFill>
              </a:rPr>
              <a:t> у </a:t>
            </a:r>
            <a:r>
              <a:rPr lang="ru-RU" sz="2400" b="1" i="1" dirty="0" err="1">
                <a:solidFill>
                  <a:srgbClr val="FFFF00"/>
                </a:solidFill>
              </a:rPr>
              <a:t>здоров'ї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людини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  <a:r>
              <a:rPr lang="ru-RU" sz="2400" b="1" i="1" dirty="0" err="1">
                <a:solidFill>
                  <a:srgbClr val="FFFF00"/>
                </a:solidFill>
              </a:rPr>
              <a:t>відповідність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індивідуального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рівня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віковій</a:t>
            </a:r>
            <a:r>
              <a:rPr lang="ru-RU" sz="2400" b="1" i="1" dirty="0">
                <a:solidFill>
                  <a:srgbClr val="FFFF00"/>
                </a:solidFill>
              </a:rPr>
              <a:t> та </a:t>
            </a:r>
            <a:r>
              <a:rPr lang="ru-RU" sz="2400" b="1" i="1" dirty="0" err="1">
                <a:solidFill>
                  <a:srgbClr val="FFFF00"/>
                </a:solidFill>
              </a:rPr>
              <a:t>статевій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нормі</a:t>
            </a:r>
            <a:r>
              <a:rPr lang="ru-RU" sz="2400" b="1" i="1" dirty="0">
                <a:solidFill>
                  <a:srgbClr val="FFFF00"/>
                </a:solidFill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</a:rPr>
              <a:t>Такий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моніторинг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проводять</a:t>
            </a:r>
            <a:r>
              <a:rPr lang="ru-RU" sz="2400" b="1" i="1" dirty="0">
                <a:solidFill>
                  <a:srgbClr val="FFFF00"/>
                </a:solidFill>
              </a:rPr>
              <a:t> для </a:t>
            </a:r>
            <a:r>
              <a:rPr lang="ru-RU" sz="2400" b="1" i="1" dirty="0" err="1">
                <a:solidFill>
                  <a:srgbClr val="FFFF00"/>
                </a:solidFill>
              </a:rPr>
              <a:t>призначення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профілактичних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чи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лікувальних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заходів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  <a:r>
              <a:rPr lang="ru-RU" sz="2400" b="1" i="1" dirty="0" err="1">
                <a:solidFill>
                  <a:srgbClr val="FFFF00"/>
                </a:solidFill>
              </a:rPr>
              <a:t>спрямованих</a:t>
            </a:r>
            <a:r>
              <a:rPr lang="ru-RU" sz="2400" b="1" i="1" dirty="0">
                <a:solidFill>
                  <a:srgbClr val="FFFF00"/>
                </a:solidFill>
              </a:rPr>
              <a:t> на </a:t>
            </a:r>
            <a:r>
              <a:rPr lang="ru-RU" sz="2400" b="1" i="1" dirty="0" err="1">
                <a:solidFill>
                  <a:srgbClr val="FFFF00"/>
                </a:solidFill>
              </a:rPr>
              <a:t>оздоровлення</a:t>
            </a:r>
            <a:r>
              <a:rPr lang="ru-RU" sz="2400" b="1" i="1" dirty="0">
                <a:solidFill>
                  <a:srgbClr val="FFFF00"/>
                </a:solidFill>
              </a:rPr>
              <a:t> і </a:t>
            </a:r>
            <a:r>
              <a:rPr lang="ru-RU" sz="2400" b="1" i="1" dirty="0" err="1">
                <a:solidFill>
                  <a:srgbClr val="FFFF00"/>
                </a:solidFill>
              </a:rPr>
              <a:t>лікування</a:t>
            </a:r>
            <a:r>
              <a:rPr lang="ru-RU" sz="2400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7" y="4581128"/>
            <a:ext cx="87661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ctr"/>
            <a:r>
              <a:rPr lang="uk-UA" dirty="0" smtClean="0"/>
              <a:t>Важно знати!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913" y="1628800"/>
            <a:ext cx="7772400" cy="43924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i="1" dirty="0" err="1">
                <a:solidFill>
                  <a:srgbClr val="FFC000"/>
                </a:solidFill>
              </a:rPr>
              <a:t>Якщо</a:t>
            </a:r>
            <a:r>
              <a:rPr lang="ru-RU" sz="2800" b="1" i="1" dirty="0">
                <a:solidFill>
                  <a:srgbClr val="FFC000"/>
                </a:solidFill>
              </a:rPr>
              <a:t> вести </a:t>
            </a:r>
            <a:r>
              <a:rPr lang="ru-RU" sz="2800" b="1" i="1" dirty="0" err="1">
                <a:solidFill>
                  <a:srgbClr val="FFC000"/>
                </a:solidFill>
              </a:rPr>
              <a:t>моніторинг</a:t>
            </a:r>
            <a:r>
              <a:rPr lang="ru-RU" sz="2800" b="1" i="1" dirty="0">
                <a:solidFill>
                  <a:srgbClr val="FFC000"/>
                </a:solidFill>
              </a:rPr>
              <a:t> стану </a:t>
            </a:r>
            <a:r>
              <a:rPr lang="ru-RU" sz="2800" b="1" i="1" dirty="0" err="1">
                <a:solidFill>
                  <a:srgbClr val="FFC000"/>
                </a:solidFill>
              </a:rPr>
              <a:t>фізичної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складової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здоров'я</a:t>
            </a:r>
            <a:r>
              <a:rPr lang="ru-RU" sz="2800" b="1" i="1" dirty="0">
                <a:solidFill>
                  <a:srgbClr val="FFC000"/>
                </a:solidFill>
              </a:rPr>
              <a:t> в </a:t>
            </a:r>
            <a:r>
              <a:rPr lang="ru-RU" sz="2800" b="1" i="1" dirty="0" err="1">
                <a:solidFill>
                  <a:srgbClr val="FFC000"/>
                </a:solidFill>
              </a:rPr>
              <a:t>підлітковий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період</a:t>
            </a:r>
            <a:r>
              <a:rPr lang="ru-RU" sz="2800" b="1" i="1" dirty="0">
                <a:solidFill>
                  <a:srgbClr val="FFC000"/>
                </a:solidFill>
              </a:rPr>
              <a:t>, то </a:t>
            </a:r>
            <a:r>
              <a:rPr lang="ru-RU" sz="2800" b="1" i="1" dirty="0" err="1">
                <a:solidFill>
                  <a:srgbClr val="FFC000"/>
                </a:solidFill>
              </a:rPr>
              <a:t>можна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судити</a:t>
            </a:r>
            <a:r>
              <a:rPr lang="ru-RU" sz="2800" b="1" i="1" dirty="0">
                <a:solidFill>
                  <a:srgbClr val="FFC000"/>
                </a:solidFill>
              </a:rPr>
              <a:t> про те, </a:t>
            </a:r>
            <a:r>
              <a:rPr lang="ru-RU" sz="2800" b="1" i="1" dirty="0" err="1">
                <a:solidFill>
                  <a:srgbClr val="FFC000"/>
                </a:solidFill>
              </a:rPr>
              <a:t>наскільки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успішно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йде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дорослішання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організму</a:t>
            </a:r>
            <a:r>
              <a:rPr lang="ru-RU" sz="2800" b="1" i="1" dirty="0" smtClean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b="1" i="1" dirty="0" smtClean="0">
              <a:solidFill>
                <a:srgbClr val="FFC000"/>
              </a:solidFill>
            </a:endParaRPr>
          </a:p>
          <a:p>
            <a:r>
              <a:rPr lang="ru-RU" sz="2800" b="1" i="1" dirty="0">
                <a:solidFill>
                  <a:srgbClr val="FFC000"/>
                </a:solidFill>
              </a:rPr>
              <a:t>Вести </a:t>
            </a:r>
            <a:r>
              <a:rPr lang="ru-RU" sz="2800" b="1" i="1" dirty="0" err="1">
                <a:solidFill>
                  <a:srgbClr val="FFC000"/>
                </a:solidFill>
              </a:rPr>
              <a:t>спостереження</a:t>
            </a:r>
            <a:r>
              <a:rPr lang="ru-RU" sz="2800" b="1" i="1" dirty="0">
                <a:solidFill>
                  <a:srgbClr val="FFC000"/>
                </a:solidFill>
              </a:rPr>
              <a:t> й </a:t>
            </a:r>
            <a:r>
              <a:rPr lang="ru-RU" sz="2800" b="1" i="1" dirty="0" err="1">
                <a:solidFill>
                  <a:srgbClr val="FFC000"/>
                </a:solidFill>
              </a:rPr>
              <a:t>проводити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виміри</a:t>
            </a:r>
            <a:r>
              <a:rPr lang="ru-RU" sz="2800" b="1" i="1" dirty="0">
                <a:solidFill>
                  <a:srgbClr val="FFC000"/>
                </a:solidFill>
              </a:rPr>
              <a:t>, </a:t>
            </a:r>
            <a:r>
              <a:rPr lang="ru-RU" sz="2800" b="1" i="1" dirty="0" err="1">
                <a:solidFill>
                  <a:srgbClr val="FFC000"/>
                </a:solidFill>
              </a:rPr>
              <a:t>пов'язані</a:t>
            </a:r>
            <a:r>
              <a:rPr lang="ru-RU" sz="2800" b="1" i="1" dirty="0">
                <a:solidFill>
                  <a:srgbClr val="FFC000"/>
                </a:solidFill>
              </a:rPr>
              <a:t> з </a:t>
            </a:r>
            <a:r>
              <a:rPr lang="ru-RU" sz="2800" b="1" i="1" dirty="0" err="1">
                <a:solidFill>
                  <a:srgbClr val="FFC000"/>
                </a:solidFill>
              </a:rPr>
              <a:t>фізичним</a:t>
            </a:r>
            <a:r>
              <a:rPr lang="ru-RU" sz="2800" b="1" i="1" dirty="0">
                <a:solidFill>
                  <a:srgbClr val="FFC000"/>
                </a:solidFill>
              </a:rPr>
              <a:t> аспектом </a:t>
            </a:r>
            <a:r>
              <a:rPr lang="ru-RU" sz="2800" b="1" i="1" dirty="0" err="1">
                <a:solidFill>
                  <a:srgbClr val="FFC000"/>
                </a:solidFill>
              </a:rPr>
              <a:t>здоров'я</a:t>
            </a:r>
            <a:r>
              <a:rPr lang="ru-RU" sz="2800" b="1" i="1" dirty="0">
                <a:solidFill>
                  <a:srgbClr val="FFC000"/>
                </a:solidFill>
              </a:rPr>
              <a:t>, </a:t>
            </a:r>
            <a:r>
              <a:rPr lang="ru-RU" sz="2800" b="1" i="1" dirty="0" err="1">
                <a:solidFill>
                  <a:srgbClr val="FFC000"/>
                </a:solidFill>
              </a:rPr>
              <a:t>слід</a:t>
            </a:r>
            <a:r>
              <a:rPr lang="ru-RU" sz="2800" b="1" i="1" dirty="0">
                <a:solidFill>
                  <a:srgbClr val="FFC000"/>
                </a:solidFill>
              </a:rPr>
              <a:t> регулярно. </a:t>
            </a:r>
            <a:r>
              <a:rPr lang="ru-RU" sz="2800" b="1" i="1" dirty="0" err="1">
                <a:solidFill>
                  <a:srgbClr val="FFC000"/>
                </a:solidFill>
              </a:rPr>
              <a:t>Тільки</a:t>
            </a:r>
            <a:r>
              <a:rPr lang="ru-RU" sz="2800" b="1" i="1" dirty="0">
                <a:solidFill>
                  <a:srgbClr val="FFC000"/>
                </a:solidFill>
              </a:rPr>
              <a:t> у </a:t>
            </a:r>
            <a:r>
              <a:rPr lang="ru-RU" sz="2800" b="1" i="1" dirty="0" err="1">
                <a:solidFill>
                  <a:srgbClr val="FFC000"/>
                </a:solidFill>
              </a:rPr>
              <a:t>цьому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випадку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можна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прослідкувати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зміни</a:t>
            </a:r>
            <a:r>
              <a:rPr lang="ru-RU" sz="2800" b="1" i="1" dirty="0">
                <a:solidFill>
                  <a:srgbClr val="FFC000"/>
                </a:solidFill>
              </a:rPr>
              <a:t>, </a:t>
            </a:r>
            <a:endParaRPr lang="ru-RU" sz="2800" b="1" i="1" dirty="0" smtClean="0">
              <a:solidFill>
                <a:srgbClr val="FFC000"/>
              </a:solidFill>
            </a:endParaRPr>
          </a:p>
          <a:p>
            <a:r>
              <a:rPr lang="ru-RU" sz="2800" b="1" i="1" dirty="0" err="1" smtClean="0">
                <a:solidFill>
                  <a:srgbClr val="FFC000"/>
                </a:solidFill>
              </a:rPr>
              <a:t>що</a:t>
            </a:r>
            <a:r>
              <a:rPr lang="ru-RU" sz="2800" b="1" i="1" dirty="0" smtClean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відбуваються</a:t>
            </a:r>
            <a:endParaRPr lang="ru-RU" sz="2800" b="1" i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58872"/>
            <a:ext cx="1901542" cy="18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ніторинг фізичного здоровь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Моніторинг фізичного здоровья</Template>
  <TotalTime>4</TotalTime>
  <Words>601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Моніторинг фізичного здоровья</vt:lpstr>
      <vt:lpstr>Спостереження за фізичним здоровя’м  (І частина)</vt:lpstr>
      <vt:lpstr> Очікування від матеріалу презентації</vt:lpstr>
      <vt:lpstr>Історія зі шкільного життя</vt:lpstr>
      <vt:lpstr>Чому така різниця? Адже всі ми майже одного року народження?</vt:lpstr>
      <vt:lpstr>Фізичний розвиток та здоров’я підлітка</vt:lpstr>
      <vt:lpstr>Показники фізичного здоров’я </vt:lpstr>
      <vt:lpstr>Як можна дослідити  фізичне здоров’я? 1.Що таке моніторинг? 2. Для чого треба знати про власний стан здоров’я?  Спробуємо дізнатися і про це!</vt:lpstr>
      <vt:lpstr>Моніторинг</vt:lpstr>
      <vt:lpstr>Важно знати!</vt:lpstr>
      <vt:lpstr>Домашній моніторинг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Спостереження за фізичним здоровя’м</dc:title>
  <dc:creator>123</dc:creator>
  <cp:lastModifiedBy>123</cp:lastModifiedBy>
  <cp:revision>5</cp:revision>
  <dcterms:created xsi:type="dcterms:W3CDTF">2013-01-24T18:04:25Z</dcterms:created>
  <dcterms:modified xsi:type="dcterms:W3CDTF">2013-04-14T05:29:53Z</dcterms:modified>
</cp:coreProperties>
</file>