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60" r:id="rId4"/>
    <p:sldId id="267" r:id="rId5"/>
    <p:sldId id="259" r:id="rId6"/>
    <p:sldId id="261" r:id="rId7"/>
    <p:sldId id="268" r:id="rId8"/>
    <p:sldId id="262" r:id="rId9"/>
    <p:sldId id="263" r:id="rId10"/>
    <p:sldId id="269" r:id="rId11"/>
    <p:sldId id="265" r:id="rId12"/>
    <p:sldId id="266" r:id="rId13"/>
    <p:sldId id="270" r:id="rId14"/>
    <p:sldId id="274" r:id="rId15"/>
    <p:sldId id="285" r:id="rId16"/>
    <p:sldId id="282" r:id="rId17"/>
    <p:sldId id="284" r:id="rId18"/>
    <p:sldId id="281" r:id="rId19"/>
    <p:sldId id="275" r:id="rId20"/>
    <p:sldId id="276" r:id="rId21"/>
    <p:sldId id="277" r:id="rId22"/>
    <p:sldId id="278" r:id="rId23"/>
    <p:sldId id="279" r:id="rId24"/>
    <p:sldId id="271" r:id="rId25"/>
    <p:sldId id="272" r:id="rId26"/>
    <p:sldId id="273" r:id="rId27"/>
    <p:sldId id="288" r:id="rId28"/>
    <p:sldId id="290" r:id="rId29"/>
    <p:sldId id="286" r:id="rId30"/>
    <p:sldId id="289" r:id="rId31"/>
    <p:sldId id="291" r:id="rId32"/>
    <p:sldId id="292" r:id="rId33"/>
    <p:sldId id="25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22B8C-8503-4E47-9DEC-C7182039E17D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60255-AF36-4D00-B8A7-2059ADD85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60255-AF36-4D00-B8A7-2059ADD857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60255-AF36-4D00-B8A7-2059ADD8574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60255-AF36-4D00-B8A7-2059ADD8574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матеріалу 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60255-AF36-4D00-B8A7-2059ADD8574C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активного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іплення матеріалу </a:t>
            </a:r>
            <a:r>
              <a:rPr lang="uk-UA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всього уроку 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переходимо за посиланнями на вправи, після виконання  вправи – закриваємо документ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60255-AF36-4D00-B8A7-2059ADD8574C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1C37-91CD-40A9-9366-49013F8A177A}" type="datetimeFigureOut">
              <a:rPr lang="ru-RU" smtClean="0"/>
              <a:pPr/>
              <a:t>26.07.2013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7FEF-3F29-4FAE-8575-B81ED348EF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0704_&#1074;&#1087;&#1088;&#1072;&#1074;&#1072;_2.mtt" TargetMode="External"/><Relationship Id="rId5" Type="http://schemas.openxmlformats.org/officeDocument/2006/relationships/hyperlink" Target="0703_&#1074;&#1087;&#1088;&#1072;&#1074;&#1072;_1.mtt" TargetMode="Externa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0705_&#1074;&#1087;&#1088;&#1072;&#1074;&#1072;_3.mt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zmaylovo.ru/wiki/ast/detail.php?ID=11016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zmaylovo.ru/upload/iblock/6e3/10.jpg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images.yandex.ru/yandsearch?p=27&amp;ed=1&amp;text=%D0%9D%D0%9E%D0%92%D0%9E%D0%A1%D0%A2%D0%98%20%D0%9D%D0%90%D0%A3%D0%9A%D0%90&amp;spsite=webklama.navian.kg&amp;img_url=images.astronet.ru/pubd/2003/06/22/0001191123/halebopp4_aac.jpg&amp;rpt=simage" TargetMode="External"/><Relationship Id="rId9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0706_&#1074;&#1087;&#1088;&#1072;&#1074;&#1072;_4.mtt" TargetMode="Externa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0707_&#1074;&#1087;&#1088;&#1072;&#1074;&#1072;_5.mtt" TargetMode="Externa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0708_&#1087;&#1077;&#1088;&#1077;&#1074;&#1110;&#1088;&#1082;&#1072;_&#1085;&#1086;&#1074;&#1086;&#1075;&#1086;_&#1084;&#1072;&#1090;&#1077;&#1088;&#1110;&#1072;&#1083;&#1091;.mt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cometasite.ru/wp-content/uploads/2011/09/orbita_galle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599"/>
            <a:ext cx="4705350" cy="47244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Планети-гіганти: Юпітер, Сатурн, Уран, Нептун та їхні супутники, Плутон та його супутник </a:t>
            </a:r>
            <a:r>
              <a:rPr lang="uk-UA" sz="3200" b="1" dirty="0" err="1" smtClean="0">
                <a:solidFill>
                  <a:srgbClr val="FFFF00"/>
                </a:solidFill>
              </a:rPr>
              <a:t>Харон</a:t>
            </a:r>
            <a:r>
              <a:rPr lang="uk-UA" sz="3200" b="1" dirty="0" smtClean="0">
                <a:solidFill>
                  <a:srgbClr val="FFFF00"/>
                </a:solidFill>
              </a:rPr>
              <a:t>.</a:t>
            </a:r>
            <a:br>
              <a:rPr lang="uk-UA" sz="3200" b="1" dirty="0" smtClean="0">
                <a:solidFill>
                  <a:srgbClr val="FFFF00"/>
                </a:solidFill>
              </a:rPr>
            </a:br>
            <a:r>
              <a:rPr lang="uk-UA" sz="3200" b="1" dirty="0" smtClean="0">
                <a:solidFill>
                  <a:srgbClr val="FFFF00"/>
                </a:solidFill>
              </a:rPr>
              <a:t>Малі тіла Сонячної системи - астероїди, комети, метеори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429132"/>
            <a:ext cx="3986218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Астрономія 11 клас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Урок</a:t>
            </a:r>
            <a:r>
              <a:rPr lang="ru-RU" dirty="0" smtClean="0">
                <a:solidFill>
                  <a:schemeClr val="bg1"/>
                </a:solidFill>
              </a:rPr>
              <a:t> № 7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Рівень стандарту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WINDOWS\Рабочий стол\темп\УРАН.files\urmir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85728"/>
            <a:ext cx="2798763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307181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Міранда</a:t>
            </a:r>
            <a:r>
              <a:rPr lang="uk-UA" b="1" dirty="0" smtClean="0">
                <a:solidFill>
                  <a:schemeClr val="bg1"/>
                </a:solidFill>
              </a:rPr>
              <a:t> – 1948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C:\WINDOWS\Рабочий стол\темп\УРАН.files\urari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8992" y="357166"/>
            <a:ext cx="3352800" cy="25701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25003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Аріель -  1851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C:\WINDOWS\Рабочий стол\темп\УРАН.files\urumbri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3714752"/>
            <a:ext cx="2895600" cy="26892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Умбріель</a:t>
            </a:r>
            <a:r>
              <a:rPr lang="uk-UA" b="1" dirty="0" smtClean="0">
                <a:solidFill>
                  <a:schemeClr val="bg1"/>
                </a:solidFill>
              </a:rPr>
              <a:t> – 1851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C:\WINDOWS\Рабочий стол\темп\УРАН.files\urtitani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357686" y="3286124"/>
            <a:ext cx="2449513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71934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Титанія</a:t>
            </a:r>
            <a:r>
              <a:rPr lang="uk-UA" b="1" dirty="0" smtClean="0">
                <a:solidFill>
                  <a:schemeClr val="bg1"/>
                </a:solidFill>
              </a:rPr>
              <a:t> - 1787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Picture 6" descr="C:\WINDOWS\Рабочий стол\темп\УРАН.files\urobero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18337" y="571480"/>
            <a:ext cx="2125663" cy="2190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215206" y="2428868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Оберон</a:t>
            </a:r>
            <a:r>
              <a:rPr lang="uk-UA" b="1" dirty="0" smtClean="0">
                <a:solidFill>
                  <a:schemeClr val="bg1"/>
                </a:solidFill>
              </a:rPr>
              <a:t> - 1787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Нептун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786346" cy="48403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baseline="-25000" dirty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= 3,8 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baseline="-25000" dirty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17,2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uk-UA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Землі 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    ρ</a:t>
            </a:r>
            <a:r>
              <a:rPr lang="uk-UA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н 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= 1,7г/см</a:t>
            </a:r>
            <a:r>
              <a:rPr lang="uk-UA" baseline="30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Відстань від Сонця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4497 млн. км = 30 а. о.</a:t>
            </a: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1 рік = 165 земних років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доба = 16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06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хв</a:t>
            </a:r>
            <a:endParaRPr lang="uk-UA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Блакитна атмосфера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Атмосфера: Н</a:t>
            </a:r>
            <a:r>
              <a:rPr lang="uk-UA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Не, СН</a:t>
            </a:r>
            <a:r>
              <a:rPr lang="uk-UA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4,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ацителен</a:t>
            </a: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Температура хмар - 213°С, ядра 10 000 °С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Вітер  - 500 м/с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Має тонкі тьмяні кільця</a:t>
            </a:r>
            <a:endParaRPr lang="ru-RU" dirty="0">
              <a:solidFill>
                <a:srgbClr val="66FF66"/>
              </a:solidFill>
            </a:endParaRPr>
          </a:p>
        </p:txBody>
      </p:sp>
      <p:pic>
        <p:nvPicPr>
          <p:cNvPr id="4" name="Picture 6" descr="C:\WINDOWS\Рабочий стол\темп\НЕПТУН.files\neptu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357298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7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7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Супутники Нептуна - 13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FF00FF"/>
                </a:solidFill>
              </a:rPr>
              <a:t>Тритон</a:t>
            </a:r>
            <a:r>
              <a:rPr lang="uk-UA" b="1" dirty="0" smtClean="0">
                <a:solidFill>
                  <a:srgbClr val="66FF66"/>
                </a:solidFill>
              </a:rPr>
              <a:t> </a:t>
            </a:r>
            <a:r>
              <a:rPr lang="uk-UA" dirty="0" smtClean="0">
                <a:solidFill>
                  <a:srgbClr val="66FF66"/>
                </a:solidFill>
              </a:rPr>
              <a:t>– радіус 1380 км, має розріджену атмосферу і поверхню з кратерами, температура – 236 °С, поверхня тверда. </a:t>
            </a:r>
            <a:r>
              <a:rPr lang="uk-UA" dirty="0">
                <a:solidFill>
                  <a:srgbClr val="66FF66"/>
                </a:solidFill>
              </a:rPr>
              <a:t>Є</a:t>
            </a:r>
            <a:r>
              <a:rPr lang="uk-UA" dirty="0" smtClean="0">
                <a:solidFill>
                  <a:srgbClr val="66FF66"/>
                </a:solidFill>
              </a:rPr>
              <a:t>диний супутник серед тіл Сонячної системи, який рухається у зворотному напрямку навколо планети в порівнянні з обертанням Нептуна, по спіралі наближується до планети, при руйнації може створити величезне кільце, подібне до кілець Сатурна</a:t>
            </a:r>
            <a:endParaRPr lang="uk-UA" b="1" dirty="0" smtClean="0">
              <a:solidFill>
                <a:srgbClr val="66FF66"/>
              </a:solidFill>
            </a:endParaRPr>
          </a:p>
          <a:p>
            <a:r>
              <a:rPr lang="uk-UA" b="1" dirty="0" smtClean="0">
                <a:solidFill>
                  <a:srgbClr val="FF00FF"/>
                </a:solidFill>
              </a:rPr>
              <a:t>Нереїду і Тритон </a:t>
            </a:r>
            <a:r>
              <a:rPr lang="uk-UA" dirty="0" smtClean="0">
                <a:solidFill>
                  <a:srgbClr val="FFFF00"/>
                </a:solidFill>
              </a:rPr>
              <a:t>відкрили в телескоп інші супутники завдяки АМС “Вояджер-2</a:t>
            </a:r>
            <a:r>
              <a:rPr lang="uk-UA" dirty="0" smtClean="0">
                <a:solidFill>
                  <a:schemeClr val="bg1"/>
                </a:solidFill>
              </a:rPr>
              <a:t>”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Супутники  Нептуна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WINDOWS\Рабочий стол\темп\НЕПТУН.files\neptuntri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2714620"/>
            <a:ext cx="3810000" cy="3201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92893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Тритон - 1846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C:\WINDOWS\Рабочий стол\темп\НЕПТУН.files\neptunn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72132" y="2214554"/>
            <a:ext cx="3024614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72132" y="478632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Нереїда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Стрелка вправо 7">
            <a:hlinkClick r:id="rId5" action="ppaction://hlinkfile"/>
          </p:cNvPr>
          <p:cNvSpPr/>
          <p:nvPr/>
        </p:nvSpPr>
        <p:spPr>
          <a:xfrm>
            <a:off x="7286644" y="5572140"/>
            <a:ext cx="1428760" cy="785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Вправа 1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Стрелка вправо 8">
            <a:hlinkClick r:id="rId6" action="ppaction://hlinkfile"/>
          </p:cNvPr>
          <p:cNvSpPr/>
          <p:nvPr/>
        </p:nvSpPr>
        <p:spPr>
          <a:xfrm>
            <a:off x="7358082" y="6072182"/>
            <a:ext cx="1428760" cy="785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Вправа 2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Астероїди (зореподібні)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66FF66"/>
                </a:solidFill>
              </a:rPr>
              <a:t>Астероїд</a:t>
            </a:r>
            <a:r>
              <a:rPr lang="ru-RU" dirty="0" smtClean="0">
                <a:solidFill>
                  <a:srgbClr val="66FF66"/>
                </a:solidFill>
              </a:rPr>
              <a:t> — </a:t>
            </a:r>
            <a:r>
              <a:rPr lang="ru-RU" dirty="0" err="1" smtClean="0">
                <a:solidFill>
                  <a:srgbClr val="66FF66"/>
                </a:solidFill>
              </a:rPr>
              <a:t>відносно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невелике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небесне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тіло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Сонячної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системи</a:t>
            </a:r>
            <a:r>
              <a:rPr lang="ru-RU" dirty="0" smtClean="0">
                <a:solidFill>
                  <a:srgbClr val="66FF66"/>
                </a:solidFill>
              </a:rPr>
              <a:t>, </a:t>
            </a:r>
            <a:r>
              <a:rPr lang="ru-RU" dirty="0" err="1" smtClean="0">
                <a:solidFill>
                  <a:srgbClr val="66FF66"/>
                </a:solidFill>
              </a:rPr>
              <a:t>рухаються</a:t>
            </a:r>
            <a:r>
              <a:rPr lang="ru-RU" dirty="0" smtClean="0">
                <a:solidFill>
                  <a:srgbClr val="66FF66"/>
                </a:solidFill>
              </a:rPr>
              <a:t> по </a:t>
            </a:r>
            <a:r>
              <a:rPr lang="ru-RU" dirty="0" err="1" smtClean="0">
                <a:solidFill>
                  <a:srgbClr val="66FF66"/>
                </a:solidFill>
              </a:rPr>
              <a:t>орбіті</a:t>
            </a:r>
            <a:r>
              <a:rPr lang="ru-RU" dirty="0" smtClean="0">
                <a:solidFill>
                  <a:srgbClr val="66FF66"/>
                </a:solidFill>
              </a:rPr>
              <a:t> в основному </a:t>
            </a:r>
            <a:r>
              <a:rPr lang="ru-RU" dirty="0" err="1" smtClean="0">
                <a:solidFill>
                  <a:srgbClr val="66FF66"/>
                </a:solidFill>
              </a:rPr>
              <a:t>між</a:t>
            </a:r>
            <a:r>
              <a:rPr lang="ru-RU" dirty="0" smtClean="0">
                <a:solidFill>
                  <a:srgbClr val="66FF66"/>
                </a:solidFill>
              </a:rPr>
              <a:t> Марсом та </a:t>
            </a:r>
            <a:r>
              <a:rPr lang="ru-RU" dirty="0" err="1" smtClean="0">
                <a:solidFill>
                  <a:srgbClr val="66FF66"/>
                </a:solidFill>
              </a:rPr>
              <a:t>Юпітером</a:t>
            </a:r>
            <a:r>
              <a:rPr lang="ru-RU" dirty="0" smtClean="0">
                <a:solidFill>
                  <a:srgbClr val="66FF66"/>
                </a:solidFill>
              </a:rPr>
              <a:t>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За </a:t>
            </a:r>
            <a:r>
              <a:rPr lang="ru-RU" dirty="0" err="1" smtClean="0">
                <a:solidFill>
                  <a:srgbClr val="FFFF00"/>
                </a:solidFill>
              </a:rPr>
              <a:t>масою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розмірами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менші</a:t>
            </a:r>
            <a:r>
              <a:rPr lang="ru-RU" dirty="0" smtClean="0">
                <a:solidFill>
                  <a:srgbClr val="FFFF00"/>
                </a:solidFill>
              </a:rPr>
              <a:t> планет, </a:t>
            </a:r>
            <a:r>
              <a:rPr lang="ru-RU" dirty="0" err="1" smtClean="0">
                <a:solidFill>
                  <a:srgbClr val="FFFF00"/>
                </a:solidFill>
              </a:rPr>
              <a:t>мають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неправильну</a:t>
            </a:r>
            <a:r>
              <a:rPr lang="ru-RU" dirty="0" smtClean="0">
                <a:solidFill>
                  <a:srgbClr val="FFFF00"/>
                </a:solidFill>
              </a:rPr>
              <a:t> форму, не </a:t>
            </a:r>
            <a:r>
              <a:rPr lang="ru-RU" dirty="0" err="1" smtClean="0">
                <a:solidFill>
                  <a:srgbClr val="FFFF00"/>
                </a:solidFill>
              </a:rPr>
              <a:t>мають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атмосфери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можуть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супутники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dirty="0" smtClean="0">
                <a:solidFill>
                  <a:srgbClr val="66FF66"/>
                </a:solidFill>
              </a:rPr>
              <a:t>На 11 </a:t>
            </a:r>
            <a:r>
              <a:rPr lang="ru-RU" dirty="0" err="1" smtClean="0">
                <a:solidFill>
                  <a:srgbClr val="66FF66"/>
                </a:solidFill>
              </a:rPr>
              <a:t>січня</a:t>
            </a:r>
            <a:r>
              <a:rPr lang="ru-RU" dirty="0" smtClean="0">
                <a:solidFill>
                  <a:srgbClr val="66FF66"/>
                </a:solidFill>
              </a:rPr>
              <a:t> 2013 в базах </a:t>
            </a:r>
            <a:r>
              <a:rPr lang="ru-RU" dirty="0" err="1" smtClean="0">
                <a:solidFill>
                  <a:srgbClr val="66FF66"/>
                </a:solidFill>
              </a:rPr>
              <a:t>даних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було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нараховано</a:t>
            </a:r>
            <a:r>
              <a:rPr lang="ru-RU" dirty="0" smtClean="0">
                <a:solidFill>
                  <a:srgbClr val="66FF66"/>
                </a:solidFill>
              </a:rPr>
              <a:t> 97 853 768 </a:t>
            </a:r>
            <a:r>
              <a:rPr lang="ru-RU" dirty="0" err="1" smtClean="0">
                <a:solidFill>
                  <a:srgbClr val="66FF66"/>
                </a:solidFill>
              </a:rPr>
              <a:t>астероїдів</a:t>
            </a:r>
            <a:r>
              <a:rPr lang="ru-RU" dirty="0" smtClean="0">
                <a:solidFill>
                  <a:srgbClr val="66FF66"/>
                </a:solidFill>
              </a:rPr>
              <a:t>, у 600 853 точно </a:t>
            </a:r>
            <a:r>
              <a:rPr lang="ru-RU" dirty="0" err="1" smtClean="0">
                <a:solidFill>
                  <a:srgbClr val="66FF66"/>
                </a:solidFill>
              </a:rPr>
              <a:t>визначені</a:t>
            </a:r>
            <a:r>
              <a:rPr lang="ru-RU" dirty="0" smtClean="0">
                <a:solidFill>
                  <a:srgbClr val="66FF66"/>
                </a:solidFill>
              </a:rPr>
              <a:t> </a:t>
            </a:r>
            <a:r>
              <a:rPr lang="ru-RU" dirty="0" err="1" smtClean="0">
                <a:solidFill>
                  <a:srgbClr val="66FF66"/>
                </a:solidFill>
              </a:rPr>
              <a:t>орбити</a:t>
            </a:r>
            <a:r>
              <a:rPr lang="ru-RU" dirty="0" smtClean="0">
                <a:solidFill>
                  <a:srgbClr val="66FF66"/>
                </a:solidFill>
              </a:rPr>
              <a:t>,  </a:t>
            </a:r>
            <a:r>
              <a:rPr lang="ru-RU" dirty="0" err="1" smtClean="0">
                <a:solidFill>
                  <a:srgbClr val="66FF66"/>
                </a:solidFill>
              </a:rPr>
              <a:t>їм</a:t>
            </a:r>
            <a:r>
              <a:rPr lang="ru-RU" dirty="0" smtClean="0">
                <a:solidFill>
                  <a:srgbClr val="66FF66"/>
                </a:solidFill>
              </a:rPr>
              <a:t> присвоено </a:t>
            </a:r>
            <a:r>
              <a:rPr lang="ru-RU" dirty="0" err="1" smtClean="0">
                <a:solidFill>
                  <a:srgbClr val="66FF66"/>
                </a:solidFill>
              </a:rPr>
              <a:t>офиційний</a:t>
            </a:r>
            <a:r>
              <a:rPr lang="ru-RU" dirty="0" smtClean="0">
                <a:solidFill>
                  <a:srgbClr val="66FF66"/>
                </a:solidFill>
              </a:rPr>
              <a:t> номер.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rgbClr val="00FF00"/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80817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78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FFFF00"/>
                </a:solidFill>
              </a:rPr>
              <a:t>Порівняння розмірів Місяця та астероїдів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392238"/>
            <a:ext cx="7286625" cy="5465762"/>
          </a:xfrm>
        </p:spPr>
      </p:pic>
      <p:grpSp>
        <p:nvGrpSpPr>
          <p:cNvPr id="13" name="Группа 12"/>
          <p:cNvGrpSpPr/>
          <p:nvPr/>
        </p:nvGrpSpPr>
        <p:grpSpPr>
          <a:xfrm>
            <a:off x="5357818" y="1643050"/>
            <a:ext cx="2786082" cy="5214950"/>
            <a:chOff x="5000628" y="1643050"/>
            <a:chExt cx="2786082" cy="521495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6357950" y="4857760"/>
              <a:ext cx="1357322" cy="4286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Паллада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00628" y="1643050"/>
              <a:ext cx="1000132" cy="4286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Місяць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643702" y="3071810"/>
              <a:ext cx="1000132" cy="4286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Церера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86578" y="6429372"/>
              <a:ext cx="1000132" cy="42862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Веста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FF00"/>
                </a:solidFill>
              </a:rPr>
              <a:t>Астероїди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мають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неправильну</a:t>
            </a:r>
            <a:r>
              <a:rPr lang="ru-RU" sz="3200" b="1" dirty="0" smtClean="0">
                <a:solidFill>
                  <a:srgbClr val="FFFF00"/>
                </a:solidFill>
              </a:rPr>
              <a:t> форму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392238"/>
            <a:ext cx="8501063" cy="5465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FF00"/>
                </a:solidFill>
              </a:rPr>
              <a:t>Населення поясу астероїдів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363" name="Содержимое 3" descr="http://izmaylovo.ru/upload/pics2/080703-am-asteroid1-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571612"/>
            <a:ext cx="2840038" cy="4708525"/>
          </a:xfrm>
        </p:spPr>
      </p:pic>
      <p:pic>
        <p:nvPicPr>
          <p:cNvPr id="15364" name="Рисунок 4" descr="http://izmaylovo.ru/upload/pics2/080703-am-asteroid3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00438"/>
            <a:ext cx="2714612" cy="27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http://izmaylovo.ru/upload/iblock/e5a/8560_asteroi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71678"/>
            <a:ext cx="25019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Астероїди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Гаспра</a:t>
            </a:r>
            <a:r>
              <a:rPr lang="ru-RU" b="1" dirty="0" smtClean="0">
                <a:solidFill>
                  <a:srgbClr val="FFFF00"/>
                </a:solidFill>
              </a:rPr>
              <a:t>, Матильда, </a:t>
            </a:r>
            <a:r>
              <a:rPr lang="ru-RU" b="1" dirty="0" err="1" smtClean="0">
                <a:solidFill>
                  <a:srgbClr val="FFFF00"/>
                </a:solidFill>
              </a:rPr>
              <a:t>Іда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143000"/>
            <a:ext cx="785812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Падіння метеорита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15328" cy="471490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66FF66"/>
                </a:solidFill>
              </a:rPr>
              <a:t>Метеор, метеорит (той що у повітрі)  - атмосферне світлове явище, яке викликає іонізацію повітря на шляху польоту тіла. 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Метеор – космічний пил, який ніколи не долітає до поверхні Землі.</a:t>
            </a:r>
          </a:p>
          <a:p>
            <a:r>
              <a:rPr lang="uk-UA" sz="2000" b="1" dirty="0" smtClean="0">
                <a:solidFill>
                  <a:srgbClr val="66FF66"/>
                </a:solidFill>
              </a:rPr>
              <a:t>Метеоритне тіло – це фрагмент астероїда, який обертаючись навколо Сонця, зіткнувся із Землею,  швидкість входження в атмосферу від 11,2 км/с  до 50-70 км/с.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Метеорит – тіла більшої маси, можуть досягнути Землі.</a:t>
            </a:r>
          </a:p>
          <a:p>
            <a:r>
              <a:rPr lang="uk-UA" sz="2000" b="1" dirty="0" smtClean="0">
                <a:solidFill>
                  <a:srgbClr val="66FF66"/>
                </a:solidFill>
              </a:rPr>
              <a:t>Болід – світлове явище, яке супроводжує політ метеоритного тіла в атмосфері.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За рік на Землю падає близько 500 000 т метеоритної речовини.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1071546"/>
            <a:ext cx="7543781" cy="47178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714752"/>
            <a:ext cx="4500594" cy="25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86314" y="6211693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Челяб</a:t>
            </a:r>
            <a:r>
              <a:rPr lang="uk-UA" dirty="0" err="1" smtClean="0">
                <a:solidFill>
                  <a:schemeClr val="bg1"/>
                </a:solidFill>
              </a:rPr>
              <a:t>інський</a:t>
            </a:r>
            <a:r>
              <a:rPr lang="uk-UA" dirty="0" smtClean="0">
                <a:solidFill>
                  <a:schemeClr val="bg1"/>
                </a:solidFill>
              </a:rPr>
              <a:t> метеорит 16.03.2013 р.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(кам'яного типу)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Юпітер  планета-гігант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6000792" cy="550072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=11,2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Ю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318 m</a:t>
            </a:r>
            <a:r>
              <a:rPr lang="uk-UA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ρ</a:t>
            </a:r>
            <a:r>
              <a:rPr lang="uk-UA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Ю </a:t>
            </a:r>
            <a:r>
              <a:rPr lang="uk-UA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1,3 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г/см</a:t>
            </a:r>
            <a:r>
              <a:rPr lang="uk-UA" sz="20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uk-UA" sz="2000" b="1" baseline="30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b="1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Відстань від Сонця 778 млн. км = 5,2 а. о.</a:t>
            </a:r>
          </a:p>
          <a:p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рік = 12 земних років</a:t>
            </a:r>
          </a:p>
          <a:p>
            <a:r>
              <a:rPr lang="uk-UA" sz="2000" b="1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1 доба = 9 </a:t>
            </a:r>
            <a:r>
              <a:rPr lang="uk-UA" sz="2000" b="1" dirty="0" err="1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2000" b="1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50 </a:t>
            </a:r>
            <a:r>
              <a:rPr lang="uk-UA" sz="2000" b="1" dirty="0" err="1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хв</a:t>
            </a:r>
            <a:endParaRPr lang="uk-UA" sz="2000" b="1" dirty="0" smtClean="0">
              <a:solidFill>
                <a:srgbClr val="66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Сплюснутий біля полюсів</a:t>
            </a:r>
          </a:p>
          <a:p>
            <a:r>
              <a:rPr lang="uk-UA" sz="2000" b="1" dirty="0" smtClean="0">
                <a:solidFill>
                  <a:srgbClr val="66FF66"/>
                </a:solidFill>
              </a:rPr>
              <a:t>Атмосфера: 86 % Н</a:t>
            </a:r>
            <a:r>
              <a:rPr lang="uk-UA" sz="2000" b="1" baseline="-25000" dirty="0" smtClean="0">
                <a:solidFill>
                  <a:srgbClr val="66FF66"/>
                </a:solidFill>
              </a:rPr>
              <a:t>2,</a:t>
            </a:r>
            <a:r>
              <a:rPr lang="uk-UA" sz="2000" b="1" dirty="0" smtClean="0">
                <a:solidFill>
                  <a:srgbClr val="66FF66"/>
                </a:solidFill>
              </a:rPr>
              <a:t> 14% Не</a:t>
            </a:r>
            <a:r>
              <a:rPr lang="uk-UA" sz="2000" b="1" baseline="-25000" dirty="0" smtClean="0">
                <a:solidFill>
                  <a:srgbClr val="66FF66"/>
                </a:solidFill>
              </a:rPr>
              <a:t>,</a:t>
            </a:r>
            <a:r>
              <a:rPr lang="uk-UA" sz="2000" b="1" dirty="0" smtClean="0">
                <a:solidFill>
                  <a:srgbClr val="66FF66"/>
                </a:solidFill>
              </a:rPr>
              <a:t> 0,17% СН</a:t>
            </a:r>
            <a:r>
              <a:rPr lang="uk-UA" sz="2000" b="1" baseline="-25000" dirty="0" smtClean="0">
                <a:solidFill>
                  <a:srgbClr val="66FF66"/>
                </a:solidFill>
              </a:rPr>
              <a:t>4,   </a:t>
            </a:r>
          </a:p>
          <a:p>
            <a:pPr>
              <a:buNone/>
            </a:pPr>
            <a:r>
              <a:rPr lang="uk-UA" sz="2000" b="1" baseline="-25000" dirty="0" smtClean="0">
                <a:solidFill>
                  <a:srgbClr val="66FF66"/>
                </a:solidFill>
              </a:rPr>
              <a:t>                                               </a:t>
            </a:r>
            <a:r>
              <a:rPr lang="en-US" sz="2000" b="1" dirty="0" smtClean="0">
                <a:solidFill>
                  <a:srgbClr val="66FF66"/>
                </a:solidFill>
              </a:rPr>
              <a:t>0,06% NH</a:t>
            </a:r>
            <a:r>
              <a:rPr lang="en-US" sz="2000" b="1" baseline="-25000" dirty="0" smtClean="0">
                <a:solidFill>
                  <a:srgbClr val="66FF66"/>
                </a:solidFill>
              </a:rPr>
              <a:t>3</a:t>
            </a:r>
          </a:p>
          <a:p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ea typeface="Verdana"/>
                <a:cs typeface="Arial" pitchFamily="34" charset="0"/>
              </a:rPr>
              <a:t>Обертається зонами - паралельні до екватора білі та темні смуги</a:t>
            </a:r>
          </a:p>
          <a:p>
            <a:r>
              <a:rPr lang="uk-UA" sz="2000" b="1" dirty="0" smtClean="0">
                <a:solidFill>
                  <a:srgbClr val="66FF66"/>
                </a:solidFill>
                <a:latin typeface="Arial" pitchFamily="34" charset="0"/>
                <a:ea typeface="Verdana"/>
                <a:cs typeface="Arial" pitchFamily="34" charset="0"/>
              </a:rPr>
              <a:t>Юпітер отримує від Сонця тепла в 27 разів менше, ніж Земля. Надра Юпітера самі випромінюють тепло</a:t>
            </a:r>
          </a:p>
          <a:p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ea typeface="Verdana"/>
                <a:cs typeface="Arial" pitchFamily="34" charset="0"/>
              </a:rPr>
              <a:t>Юпітер має кільце, яке було передбачене українським астрономом С. </a:t>
            </a:r>
            <a:r>
              <a:rPr lang="uk-UA" sz="2000" b="1" dirty="0" err="1" smtClean="0">
                <a:solidFill>
                  <a:srgbClr val="FFFF00"/>
                </a:solidFill>
                <a:latin typeface="Arial" pitchFamily="34" charset="0"/>
                <a:ea typeface="Verdana"/>
                <a:cs typeface="Arial" pitchFamily="34" charset="0"/>
              </a:rPr>
              <a:t>Всесвятським</a:t>
            </a:r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ea typeface="Verdana"/>
                <a:cs typeface="Arial" pitchFamily="34" charset="0"/>
              </a:rPr>
              <a:t> у 1960р.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1809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18097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18097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18097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4300" cy="180975"/>
          </a:xfrm>
          <a:prstGeom prst="rect">
            <a:avLst/>
          </a:prstGeom>
          <a:noFill/>
        </p:spPr>
      </p:pic>
      <p:pic>
        <p:nvPicPr>
          <p:cNvPr id="14" name="Picture 6" descr="C:\WINDOWS\Рабочий стол\темп\ЮПИТЕР.files\jup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57884" y="1142984"/>
            <a:ext cx="3286116" cy="339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7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90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Метеорити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290638"/>
            <a:ext cx="8659813" cy="556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Кам</a:t>
            </a:r>
            <a:r>
              <a:rPr lang="en-US" b="1" dirty="0" smtClean="0">
                <a:solidFill>
                  <a:srgbClr val="FFFF00"/>
                </a:solidFill>
              </a:rPr>
              <a:t>’</a:t>
            </a:r>
            <a:r>
              <a:rPr lang="uk-UA" b="1" dirty="0" err="1" smtClean="0">
                <a:solidFill>
                  <a:srgbClr val="FFFF00"/>
                </a:solidFill>
              </a:rPr>
              <a:t>яні</a:t>
            </a:r>
            <a:r>
              <a:rPr lang="uk-UA" b="1" dirty="0" smtClean="0">
                <a:solidFill>
                  <a:srgbClr val="FFFF00"/>
                </a:solidFill>
              </a:rPr>
              <a:t> метеорити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428736"/>
            <a:ext cx="8143875" cy="523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Залізні метеорити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22375"/>
            <a:ext cx="7229475" cy="542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Залізні метеорити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214438"/>
            <a:ext cx="8501062" cy="5465762"/>
          </a:xfrm>
          <a:prstGeom prst="rect">
            <a:avLst/>
          </a:prstGeom>
        </p:spPr>
      </p:pic>
      <p:sp>
        <p:nvSpPr>
          <p:cNvPr id="5" name="Стрелка вправо 4">
            <a:hlinkClick r:id="rId4" action="ppaction://hlinkfile"/>
          </p:cNvPr>
          <p:cNvSpPr/>
          <p:nvPr/>
        </p:nvSpPr>
        <p:spPr>
          <a:xfrm>
            <a:off x="7358082" y="5929330"/>
            <a:ext cx="1428760" cy="785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Вправа 3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Комети  (волохата)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F:\jpeg\solar system\Comet 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6228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17144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Орбіта Юпітера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4714876" y="2143116"/>
            <a:ext cx="571504" cy="357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821505" y="2107397"/>
            <a:ext cx="500066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72" y="142873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Орбіта комет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4286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Комети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– 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небесні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тіла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Сонячній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системі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2" name="Picture 2" descr="F:\jpeg\solar system\Com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386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Будова комети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witaly\My Documents\Lena\Prezentacii\Moi\Kosmos\Kometi\06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357298"/>
            <a:ext cx="1143008" cy="2857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4348" y="114298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хвіст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1214422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Комети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складаються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льоду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замерзлої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суміші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різних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(метану,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аміаку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газу та води).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Ця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сніжна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куля, ядро – голова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комети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.  При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наближенні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Сонця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починає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випаровуватися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, при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цьому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утворюється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спочатку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кома, а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потім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хвіст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Verdana" pitchFamily="34" charset="0"/>
              </a:rPr>
              <a:t>комети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8" descr="http://izmaylovo.ru/upload/iblock/11e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286124"/>
            <a:ext cx="2316127" cy="16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7-tub.yandex.net/i?id=642129&amp;tov=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43446"/>
            <a:ext cx="2143140" cy="19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http://izmaylovo.ru/upload/iblock/6e3/10.jpg">
            <a:hlinkClick r:id="rId6" tooltip="&quot;Увеличить изображение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714884"/>
            <a:ext cx="193139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http://izmaylovo.ru/upload/iblock/897/1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4714884"/>
            <a:ext cx="1857388" cy="197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В 1994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році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, одна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із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комет (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Шумахера-Леві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– 9)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зіткнулася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з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Юпітером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Точні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розмери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її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ядра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ученим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не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відомі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але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вважать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що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це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 10 км в </a:t>
            </a:r>
            <a:r>
              <a:rPr lang="ru-RU" sz="1800" b="1" dirty="0" err="1" smtClean="0">
                <a:solidFill>
                  <a:schemeClr val="bg1"/>
                </a:solidFill>
                <a:latin typeface="Verdana" pitchFamily="34" charset="0"/>
              </a:rPr>
              <a:t>діаметрі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F:\ELENA\PowerPoint\Materiali dla prezentacij\KOSMOS\SL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500174"/>
            <a:ext cx="42926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:\ELENA\PowerPoint\Materiali dla prezentacij\KOSMOS\SL9 u Jupt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00174"/>
            <a:ext cx="331946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4810" y="550070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Сліди зіткнення спостерігали на Юпітері майже рік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5214942" y="4286256"/>
            <a:ext cx="1714512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5250661" y="3607595"/>
            <a:ext cx="2428892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0"/>
          </p:cNvCxnSpPr>
          <p:nvPr/>
        </p:nvCxnSpPr>
        <p:spPr>
          <a:xfrm rot="5400000" flipH="1" flipV="1">
            <a:off x="5286380" y="3214686"/>
            <a:ext cx="2857520" cy="1714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464975" y="2893215"/>
            <a:ext cx="3000396" cy="19288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>
            <a:hlinkClick r:id="rId5" action="ppaction://hlinkfile"/>
          </p:cNvPr>
          <p:cNvSpPr/>
          <p:nvPr/>
        </p:nvSpPr>
        <p:spPr>
          <a:xfrm>
            <a:off x="7358082" y="6072182"/>
            <a:ext cx="1428760" cy="785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Вправа 4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Планети-карлики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786842" cy="235745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66FF66"/>
                </a:solidFill>
              </a:rPr>
              <a:t>Новий клас тіл Сонячної системи визначили у серпні 2006 р. на з</a:t>
            </a:r>
            <a:r>
              <a:rPr lang="en-US" sz="2400" b="1" dirty="0" smtClean="0">
                <a:solidFill>
                  <a:srgbClr val="66FF66"/>
                </a:solidFill>
              </a:rPr>
              <a:t>’</a:t>
            </a:r>
            <a:r>
              <a:rPr lang="uk-UA" sz="2400" b="1" dirty="0" smtClean="0">
                <a:solidFill>
                  <a:srgbClr val="66FF66"/>
                </a:solidFill>
              </a:rPr>
              <a:t>їзді Міжнародного Астрономічного Союзу (МАС) у Празі.</a:t>
            </a:r>
          </a:p>
          <a:p>
            <a:r>
              <a:rPr lang="uk-UA" sz="2400" b="1" dirty="0" smtClean="0">
                <a:solidFill>
                  <a:srgbClr val="FFFF00"/>
                </a:solidFill>
              </a:rPr>
              <a:t> На грудень 2010 р. зареєстровано 3 планети-карлики: </a:t>
            </a:r>
            <a:r>
              <a:rPr lang="uk-UA" sz="2400" b="1" dirty="0" err="1" smtClean="0">
                <a:solidFill>
                  <a:srgbClr val="FFFF00"/>
                </a:solidFill>
              </a:rPr>
              <a:t>Церера</a:t>
            </a:r>
            <a:r>
              <a:rPr lang="uk-UA" sz="2400" b="1" dirty="0" smtClean="0">
                <a:solidFill>
                  <a:srgbClr val="FFFF00"/>
                </a:solidFill>
              </a:rPr>
              <a:t>, Плутон, </a:t>
            </a:r>
            <a:r>
              <a:rPr lang="uk-UA" sz="2400" b="1" dirty="0" err="1" smtClean="0">
                <a:solidFill>
                  <a:srgbClr val="FFFF00"/>
                </a:solidFill>
              </a:rPr>
              <a:t>Ерида</a:t>
            </a:r>
            <a:r>
              <a:rPr lang="uk-UA" sz="2400" b="1" dirty="0" smtClean="0">
                <a:solidFill>
                  <a:srgbClr val="FFFF00"/>
                </a:solidFill>
              </a:rPr>
              <a:t>.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8280"/>
            <a:ext cx="6929486" cy="37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4143380"/>
            <a:ext cx="1143008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Місяць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ПЛУТОН  та  ХАРОН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75"/>
            <a:ext cx="8556684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НАСЕЛЕННЯ  ПОЯСУ КОЙПЕРА  ТА  ООРТА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0"/>
            <a:ext cx="5429250" cy="5429250"/>
          </a:xfrm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2357438"/>
            <a:ext cx="39290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Супутники Юпітера - 63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Юпітер має  4 великих супутники: 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Європа</a:t>
            </a:r>
            <a:r>
              <a:rPr lang="uk-UA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– поверхня світлого кольору, вкрита шаром льоду з мережею тріщин</a:t>
            </a:r>
          </a:p>
          <a:p>
            <a:r>
              <a:rPr lang="uk-UA" b="1" dirty="0" err="1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Іо</a:t>
            </a:r>
            <a:r>
              <a:rPr lang="uk-UA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– жовто-червоного кольору, поверхня вкрита діючими вулканами</a:t>
            </a:r>
          </a:p>
          <a:p>
            <a:r>
              <a:rPr lang="uk-UA" b="1" dirty="0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Ганімед</a:t>
            </a:r>
            <a:r>
              <a:rPr lang="uk-UA" dirty="0" err="1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-</a:t>
            </a:r>
            <a:r>
              <a:rPr lang="uk-UA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найбільший супутник Юпітера, льодова поверхня, має власну </a:t>
            </a:r>
            <a:r>
              <a:rPr lang="uk-UA" dirty="0" err="1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планетоподібну</a:t>
            </a:r>
            <a:r>
              <a:rPr lang="uk-UA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магнітосферу</a:t>
            </a:r>
          </a:p>
          <a:p>
            <a:r>
              <a:rPr lang="uk-UA" b="1" dirty="0" err="1" smtClean="0">
                <a:solidFill>
                  <a:srgbClr val="FFFF00"/>
                </a:solidFill>
                <a:latin typeface="Verdana"/>
                <a:ea typeface="Verdana"/>
                <a:cs typeface="Verdana"/>
              </a:rPr>
              <a:t>Калісто</a:t>
            </a:r>
            <a:r>
              <a:rPr lang="uk-UA" dirty="0" err="1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-</a:t>
            </a:r>
            <a:r>
              <a:rPr lang="uk-UA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 тильна сторона вкрита кратерами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Орбіта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карликової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планети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err="1" smtClean="0">
                <a:solidFill>
                  <a:srgbClr val="FFFF00"/>
                </a:solidFill>
              </a:rPr>
              <a:t>Еріс</a:t>
            </a:r>
            <a:r>
              <a:rPr lang="ru-RU" b="1" dirty="0" smtClean="0">
                <a:solidFill>
                  <a:srgbClr val="FFFF00"/>
                </a:solidFill>
              </a:rPr>
              <a:t>  (</a:t>
            </a:r>
            <a:r>
              <a:rPr lang="ru-RU" b="1" dirty="0" err="1" smtClean="0">
                <a:solidFill>
                  <a:srgbClr val="FFFF00"/>
                </a:solidFill>
              </a:rPr>
              <a:t>Ксена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714500"/>
            <a:ext cx="6715147" cy="4819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ПОЯС КОЙПЕРА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85860"/>
            <a:ext cx="4500563" cy="3500449"/>
          </a:xfrm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4429124" cy="490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5286388"/>
            <a:ext cx="635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У 1951 р., астроном Ж. </a:t>
            </a:r>
            <a:r>
              <a:rPr lang="uk-UA" b="1" dirty="0" err="1" smtClean="0">
                <a:solidFill>
                  <a:schemeClr val="bg1"/>
                </a:solidFill>
              </a:rPr>
              <a:t>Койпер</a:t>
            </a:r>
            <a:r>
              <a:rPr lang="uk-UA" b="1" dirty="0" smtClean="0">
                <a:solidFill>
                  <a:schemeClr val="bg1"/>
                </a:solidFill>
              </a:rPr>
              <a:t> передбачив існування за Нептуном поясу астероїдів, у 1990 р. космічні телескопи відкрили нову карликову планету </a:t>
            </a:r>
            <a:r>
              <a:rPr lang="uk-UA" b="1" dirty="0" err="1" smtClean="0">
                <a:solidFill>
                  <a:schemeClr val="bg1"/>
                </a:solidFill>
              </a:rPr>
              <a:t>Ксену</a:t>
            </a:r>
            <a:r>
              <a:rPr lang="uk-UA" b="1" dirty="0" smtClean="0">
                <a:solidFill>
                  <a:schemeClr val="bg1"/>
                </a:solidFill>
              </a:rPr>
              <a:t>, більшу Плутону. На кінець 2010 р. зареєстровано більше 1000 астероїдів поясу </a:t>
            </a:r>
            <a:r>
              <a:rPr lang="uk-UA" b="1" dirty="0" err="1" smtClean="0">
                <a:solidFill>
                  <a:schemeClr val="bg1"/>
                </a:solidFill>
              </a:rPr>
              <a:t>Койпера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трелка вправо 5">
            <a:hlinkClick r:id="rId5" action="ppaction://hlinkfile"/>
          </p:cNvPr>
          <p:cNvSpPr/>
          <p:nvPr/>
        </p:nvSpPr>
        <p:spPr>
          <a:xfrm>
            <a:off x="7358082" y="5929330"/>
            <a:ext cx="1428760" cy="785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Вправа 5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Висновки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1. </a:t>
            </a:r>
            <a:r>
              <a:rPr lang="ru-RU" sz="2000" b="1" dirty="0" err="1" smtClean="0">
                <a:solidFill>
                  <a:srgbClr val="FFFF00"/>
                </a:solidFill>
              </a:rPr>
              <a:t>Планети-гіганти</a:t>
            </a:r>
            <a:r>
              <a:rPr lang="ru-RU" sz="2000" b="1" dirty="0" smtClean="0">
                <a:solidFill>
                  <a:srgbClr val="FFFF00"/>
                </a:solidFill>
              </a:rPr>
              <a:t> за </a:t>
            </a:r>
            <a:r>
              <a:rPr lang="ru-RU" sz="2000" b="1" dirty="0" err="1" smtClean="0">
                <a:solidFill>
                  <a:srgbClr val="FFFF00"/>
                </a:solidFill>
              </a:rPr>
              <a:t>хімічним</a:t>
            </a:r>
            <a:r>
              <a:rPr lang="ru-RU" sz="2000" b="1" dirty="0" smtClean="0">
                <a:solidFill>
                  <a:srgbClr val="FFFF00"/>
                </a:solidFill>
              </a:rPr>
              <a:t> складом </a:t>
            </a:r>
            <a:r>
              <a:rPr lang="ru-RU" sz="2000" b="1" dirty="0" err="1" smtClean="0">
                <a:solidFill>
                  <a:srgbClr val="FFFF00"/>
                </a:solidFill>
              </a:rPr>
              <a:t>нагадують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зорі</a:t>
            </a:r>
            <a:r>
              <a:rPr lang="ru-RU" sz="2000" b="1" dirty="0" smtClean="0">
                <a:solidFill>
                  <a:srgbClr val="FFFF00"/>
                </a:solidFill>
              </a:rPr>
              <a:t>, вони не </a:t>
            </a:r>
            <a:r>
              <a:rPr lang="ru-RU" sz="2000" b="1" dirty="0" err="1" smtClean="0">
                <a:solidFill>
                  <a:srgbClr val="FFFF00"/>
                </a:solidFill>
              </a:rPr>
              <a:t>мають</a:t>
            </a:r>
            <a:r>
              <a:rPr lang="ru-RU" sz="2000" b="1" dirty="0" smtClean="0">
                <a:solidFill>
                  <a:srgbClr val="FFFF00"/>
                </a:solidFill>
              </a:rPr>
              <a:t>   </a:t>
            </a:r>
            <a:r>
              <a:rPr lang="ru-RU" sz="2000" b="1" dirty="0" err="1" smtClean="0">
                <a:solidFill>
                  <a:srgbClr val="FFFF00"/>
                </a:solidFill>
              </a:rPr>
              <a:t>твердої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поверхні</a:t>
            </a:r>
            <a:r>
              <a:rPr lang="ru-RU" sz="2000" b="1" dirty="0" smtClean="0">
                <a:solidFill>
                  <a:srgbClr val="FFFF00"/>
                </a:solidFill>
              </a:rPr>
              <a:t>, тому на них </a:t>
            </a:r>
            <a:r>
              <a:rPr lang="ru-RU" sz="2000" b="1" dirty="0" err="1" smtClean="0">
                <a:solidFill>
                  <a:srgbClr val="FFFF00"/>
                </a:solidFill>
              </a:rPr>
              <a:t>ніколи</a:t>
            </a:r>
            <a:r>
              <a:rPr lang="ru-RU" sz="2000" b="1" dirty="0" smtClean="0">
                <a:solidFill>
                  <a:srgbClr val="FFFF00"/>
                </a:solidFill>
              </a:rPr>
              <a:t> не </a:t>
            </a:r>
            <a:r>
              <a:rPr lang="ru-RU" sz="2000" b="1" dirty="0" err="1" smtClean="0">
                <a:solidFill>
                  <a:srgbClr val="FFFF00"/>
                </a:solidFill>
              </a:rPr>
              <a:t>зроблять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пілотовані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космічні</a:t>
            </a:r>
            <a:r>
              <a:rPr lang="ru-RU" sz="2000" b="1" dirty="0" smtClean="0">
                <a:solidFill>
                  <a:srgbClr val="FFFF00"/>
                </a:solidFill>
              </a:rPr>
              <a:t>   </a:t>
            </a:r>
            <a:r>
              <a:rPr lang="ru-RU" sz="2000" b="1" dirty="0" err="1" smtClean="0">
                <a:solidFill>
                  <a:srgbClr val="FFFF00"/>
                </a:solidFill>
              </a:rPr>
              <a:t>кораблі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FF66"/>
                </a:solidFill>
              </a:rPr>
              <a:t>2. </a:t>
            </a:r>
            <a:r>
              <a:rPr lang="ru-RU" sz="2000" b="1" dirty="0" err="1" smtClean="0">
                <a:solidFill>
                  <a:srgbClr val="66FF66"/>
                </a:solidFill>
              </a:rPr>
              <a:t>Під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холодними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хмарами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гіганти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мають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гарячі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надра</a:t>
            </a:r>
            <a:r>
              <a:rPr lang="ru-RU" sz="2000" b="1" dirty="0" smtClean="0">
                <a:solidFill>
                  <a:srgbClr val="66FF66"/>
                </a:solidFill>
              </a:rPr>
              <a:t>, температура </a:t>
            </a:r>
            <a:r>
              <a:rPr lang="ru-RU" sz="2000" b="1" dirty="0" err="1" smtClean="0">
                <a:solidFill>
                  <a:srgbClr val="66FF66"/>
                </a:solidFill>
              </a:rPr>
              <a:t>яких</a:t>
            </a:r>
            <a:r>
              <a:rPr lang="ru-RU" sz="2000" b="1" dirty="0" smtClean="0">
                <a:solidFill>
                  <a:srgbClr val="66FF66"/>
                </a:solidFill>
              </a:rPr>
              <a:t>   </a:t>
            </a:r>
            <a:r>
              <a:rPr lang="ru-RU" sz="2000" b="1" dirty="0" err="1" smtClean="0">
                <a:solidFill>
                  <a:srgbClr val="66FF66"/>
                </a:solidFill>
              </a:rPr>
              <a:t>сягає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десятків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тисяч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градусів</a:t>
            </a:r>
            <a:r>
              <a:rPr lang="ru-RU" sz="2000" b="1" dirty="0" smtClean="0">
                <a:solidFill>
                  <a:srgbClr val="66FF66"/>
                </a:solidFill>
              </a:rPr>
              <a:t>. </a:t>
            </a:r>
            <a:r>
              <a:rPr lang="ru-RU" sz="2000" b="1" dirty="0" err="1" smtClean="0">
                <a:solidFill>
                  <a:srgbClr val="66FF66"/>
                </a:solidFill>
              </a:rPr>
              <a:t>Однією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з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таємниць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залишається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джерело</a:t>
            </a:r>
            <a:r>
              <a:rPr lang="ru-RU" sz="2000" b="1" dirty="0" smtClean="0">
                <a:solidFill>
                  <a:srgbClr val="66FF66"/>
                </a:solidFill>
              </a:rPr>
              <a:t>   </a:t>
            </a:r>
            <a:r>
              <a:rPr lang="ru-RU" sz="2000" b="1" dirty="0" err="1" smtClean="0">
                <a:solidFill>
                  <a:srgbClr val="66FF66"/>
                </a:solidFill>
              </a:rPr>
              <a:t>внутрішньої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енергії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планет-гігантів</a:t>
            </a:r>
            <a:r>
              <a:rPr lang="ru-RU" sz="2000" b="1" dirty="0" smtClean="0">
                <a:solidFill>
                  <a:srgbClr val="66FF66"/>
                </a:solidFill>
              </a:rPr>
              <a:t>, </a:t>
            </a:r>
            <a:r>
              <a:rPr lang="ru-RU" sz="2000" b="1" dirty="0" err="1" smtClean="0">
                <a:solidFill>
                  <a:srgbClr val="66FF66"/>
                </a:solidFill>
              </a:rPr>
              <a:t>бо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всі</a:t>
            </a:r>
            <a:r>
              <a:rPr lang="ru-RU" sz="2000" b="1" dirty="0" smtClean="0">
                <a:solidFill>
                  <a:srgbClr val="66FF66"/>
                </a:solidFill>
              </a:rPr>
              <a:t> вони, за </a:t>
            </a:r>
            <a:r>
              <a:rPr lang="ru-RU" sz="2000" b="1" dirty="0" err="1" smtClean="0">
                <a:solidFill>
                  <a:srgbClr val="66FF66"/>
                </a:solidFill>
              </a:rPr>
              <a:t>винятком</a:t>
            </a:r>
            <a:r>
              <a:rPr lang="ru-RU" sz="2000" b="1" dirty="0" smtClean="0">
                <a:solidFill>
                  <a:srgbClr val="66FF66"/>
                </a:solidFill>
              </a:rPr>
              <a:t> Урана,   </a:t>
            </a:r>
            <a:r>
              <a:rPr lang="ru-RU" sz="2000" b="1" dirty="0" err="1" smtClean="0">
                <a:solidFill>
                  <a:srgbClr val="66FF66"/>
                </a:solidFill>
              </a:rPr>
              <a:t>випромінюють</a:t>
            </a:r>
            <a:r>
              <a:rPr lang="ru-RU" sz="2000" b="1" dirty="0" smtClean="0">
                <a:solidFill>
                  <a:srgbClr val="66FF66"/>
                </a:solidFill>
              </a:rPr>
              <a:t> у космос </a:t>
            </a:r>
            <a:r>
              <a:rPr lang="ru-RU" sz="2000" b="1" dirty="0" err="1" smtClean="0">
                <a:solidFill>
                  <a:srgbClr val="66FF66"/>
                </a:solidFill>
              </a:rPr>
              <a:t>більше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енергії</a:t>
            </a:r>
            <a:r>
              <a:rPr lang="ru-RU" sz="2000" b="1" dirty="0" smtClean="0">
                <a:solidFill>
                  <a:srgbClr val="66FF66"/>
                </a:solidFill>
              </a:rPr>
              <a:t>, </a:t>
            </a:r>
            <a:r>
              <a:rPr lang="ru-RU" sz="2000" b="1" dirty="0" err="1" smtClean="0">
                <a:solidFill>
                  <a:srgbClr val="66FF66"/>
                </a:solidFill>
              </a:rPr>
              <a:t>ніж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отримують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від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Сонця</a:t>
            </a:r>
            <a:r>
              <a:rPr lang="ru-RU" sz="2000" b="1" dirty="0" smtClean="0">
                <a:solidFill>
                  <a:srgbClr val="66FF66"/>
                </a:solidFill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3. </a:t>
            </a:r>
            <a:r>
              <a:rPr lang="ru-RU" sz="2000" b="1" dirty="0" err="1" smtClean="0">
                <a:solidFill>
                  <a:srgbClr val="FFFF00"/>
                </a:solidFill>
              </a:rPr>
              <a:t>Супутники</a:t>
            </a:r>
            <a:r>
              <a:rPr lang="ru-RU" sz="2000" b="1" dirty="0" smtClean="0">
                <a:solidFill>
                  <a:srgbClr val="FFFF00"/>
                </a:solidFill>
              </a:rPr>
              <a:t> планет </a:t>
            </a:r>
            <a:r>
              <a:rPr lang="ru-RU" sz="2000" b="1" dirty="0" err="1" smtClean="0">
                <a:solidFill>
                  <a:srgbClr val="FFFF00"/>
                </a:solidFill>
              </a:rPr>
              <a:t>Сонячної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системи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мають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різноманітні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фізичні</a:t>
            </a:r>
            <a:r>
              <a:rPr lang="ru-RU" sz="2000" b="1" dirty="0" smtClean="0">
                <a:solidFill>
                  <a:srgbClr val="FFFF00"/>
                </a:solidFill>
              </a:rPr>
              <a:t>    характеристики. </a:t>
            </a:r>
            <a:r>
              <a:rPr lang="ru-RU" sz="2000" b="1" dirty="0" err="1" smtClean="0">
                <a:solidFill>
                  <a:srgbClr val="FFFF00"/>
                </a:solidFill>
              </a:rPr>
              <a:t>Поверхня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більшості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супутників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покрита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снігом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льодом</a:t>
            </a:r>
            <a:r>
              <a:rPr lang="ru-RU" sz="2000" b="1" dirty="0" smtClean="0">
                <a:solidFill>
                  <a:srgbClr val="FFFF00"/>
                </a:solidFill>
              </a:rPr>
              <a:t>,   а на </a:t>
            </a:r>
            <a:r>
              <a:rPr lang="ru-RU" sz="2000" b="1" dirty="0" err="1" smtClean="0">
                <a:solidFill>
                  <a:srgbClr val="FFFF00"/>
                </a:solidFill>
              </a:rPr>
              <a:t>супутниках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Юпітера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Європі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Ганімеді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й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Калісто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можливо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існують</a:t>
            </a:r>
            <a:r>
              <a:rPr lang="ru-RU" sz="2000" b="1" dirty="0" smtClean="0">
                <a:solidFill>
                  <a:srgbClr val="FFFF00"/>
                </a:solidFill>
              </a:rPr>
              <a:t>    </a:t>
            </a:r>
            <a:r>
              <a:rPr lang="ru-RU" sz="2000" b="1" dirty="0" err="1" smtClean="0">
                <a:solidFill>
                  <a:srgbClr val="FFFF00"/>
                </a:solidFill>
              </a:rPr>
              <a:t>океани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рідкої</a:t>
            </a:r>
            <a:r>
              <a:rPr lang="ru-RU" sz="2000" b="1" dirty="0" smtClean="0">
                <a:solidFill>
                  <a:srgbClr val="FFFF00"/>
                </a:solidFill>
              </a:rPr>
              <a:t> води.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66FF66"/>
                </a:solidFill>
              </a:rPr>
              <a:t>4. </a:t>
            </a:r>
            <a:r>
              <a:rPr lang="ru-RU" sz="2000" b="1" dirty="0" err="1" smtClean="0">
                <a:solidFill>
                  <a:srgbClr val="66FF66"/>
                </a:solidFill>
              </a:rPr>
              <a:t>Малі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тіла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Сонячної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системи</a:t>
            </a:r>
            <a:r>
              <a:rPr lang="ru-RU" sz="2000" b="1" dirty="0" smtClean="0">
                <a:solidFill>
                  <a:srgbClr val="66FF66"/>
                </a:solidFill>
              </a:rPr>
              <a:t> (</a:t>
            </a:r>
            <a:r>
              <a:rPr lang="ru-RU" sz="2000" b="1" dirty="0" err="1" smtClean="0">
                <a:solidFill>
                  <a:srgbClr val="66FF66"/>
                </a:solidFill>
              </a:rPr>
              <a:t>планети-карлики</a:t>
            </a:r>
            <a:r>
              <a:rPr lang="ru-RU" sz="2000" b="1" dirty="0" smtClean="0">
                <a:solidFill>
                  <a:srgbClr val="66FF66"/>
                </a:solidFill>
              </a:rPr>
              <a:t>, </a:t>
            </a:r>
            <a:r>
              <a:rPr lang="ru-RU" sz="2000" b="1" dirty="0" err="1" smtClean="0">
                <a:solidFill>
                  <a:srgbClr val="66FF66"/>
                </a:solidFill>
              </a:rPr>
              <a:t>астероїди</a:t>
            </a:r>
            <a:r>
              <a:rPr lang="ru-RU" sz="2000" b="1" dirty="0" smtClean="0">
                <a:solidFill>
                  <a:srgbClr val="66FF66"/>
                </a:solidFill>
              </a:rPr>
              <a:t>, </a:t>
            </a:r>
            <a:r>
              <a:rPr lang="ru-RU" sz="2000" b="1" dirty="0" err="1" smtClean="0">
                <a:solidFill>
                  <a:srgbClr val="66FF66"/>
                </a:solidFill>
              </a:rPr>
              <a:t>комети</a:t>
            </a:r>
            <a:r>
              <a:rPr lang="ru-RU" sz="2000" b="1" dirty="0" smtClean="0">
                <a:solidFill>
                  <a:srgbClr val="66FF66"/>
                </a:solidFill>
              </a:rPr>
              <a:t>,   </a:t>
            </a:r>
            <a:r>
              <a:rPr lang="ru-RU" sz="2000" b="1" dirty="0" err="1" smtClean="0">
                <a:solidFill>
                  <a:srgbClr val="66FF66"/>
                </a:solidFill>
              </a:rPr>
              <a:t>метеорні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тіла</a:t>
            </a:r>
            <a:r>
              <a:rPr lang="ru-RU" sz="2000" b="1" dirty="0" smtClean="0">
                <a:solidFill>
                  <a:srgbClr val="66FF66"/>
                </a:solidFill>
              </a:rPr>
              <a:t>) </a:t>
            </a:r>
            <a:r>
              <a:rPr lang="ru-RU" sz="2000" b="1" dirty="0" err="1" smtClean="0">
                <a:solidFill>
                  <a:srgbClr val="66FF66"/>
                </a:solidFill>
              </a:rPr>
              <a:t>є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залишками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тієї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величезної</a:t>
            </a:r>
            <a:r>
              <a:rPr lang="ru-RU" sz="2000" b="1" dirty="0" smtClean="0">
                <a:solidFill>
                  <a:srgbClr val="66FF66"/>
                </a:solidFill>
              </a:rPr>
              <a:t> хмари </a:t>
            </a:r>
            <a:r>
              <a:rPr lang="ru-RU" sz="2000" b="1" dirty="0" err="1" smtClean="0">
                <a:solidFill>
                  <a:srgbClr val="66FF66"/>
                </a:solidFill>
              </a:rPr>
              <a:t>космічної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речовини</a:t>
            </a:r>
            <a:r>
              <a:rPr lang="ru-RU" sz="2000" b="1" dirty="0" smtClean="0">
                <a:solidFill>
                  <a:srgbClr val="66FF66"/>
                </a:solidFill>
              </a:rPr>
              <a:t>,    </a:t>
            </a:r>
            <a:r>
              <a:rPr lang="ru-RU" sz="2000" b="1" dirty="0" err="1" smtClean="0">
                <a:solidFill>
                  <a:srgbClr val="66FF66"/>
                </a:solidFill>
              </a:rPr>
              <a:t>з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якої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утворилося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Сонце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і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великі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планети</a:t>
            </a:r>
            <a:r>
              <a:rPr lang="ru-RU" sz="2000" b="1" dirty="0" smtClean="0">
                <a:solidFill>
                  <a:srgbClr val="66FF66"/>
                </a:solidFill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5. </a:t>
            </a:r>
            <a:r>
              <a:rPr lang="ru-RU" sz="2000" b="1" dirty="0" err="1" smtClean="0">
                <a:solidFill>
                  <a:srgbClr val="FFFF00"/>
                </a:solidFill>
              </a:rPr>
              <a:t>Основний</a:t>
            </a:r>
            <a:r>
              <a:rPr lang="ru-RU" sz="2000" b="1" dirty="0" smtClean="0">
                <a:solidFill>
                  <a:srgbClr val="FFFF00"/>
                </a:solidFill>
              </a:rPr>
              <a:t> пояс </a:t>
            </a:r>
            <a:r>
              <a:rPr lang="ru-RU" sz="2000" b="1" dirty="0" err="1" smtClean="0">
                <a:solidFill>
                  <a:srgbClr val="FFFF00"/>
                </a:solidFill>
              </a:rPr>
              <a:t>астероїдів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розташований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між</a:t>
            </a:r>
            <a:r>
              <a:rPr lang="ru-RU" sz="2000" b="1" dirty="0" smtClean="0">
                <a:solidFill>
                  <a:srgbClr val="FFFF00"/>
                </a:solidFill>
              </a:rPr>
              <a:t> Марсом та </a:t>
            </a:r>
            <a:r>
              <a:rPr lang="ru-RU" sz="2000" b="1" dirty="0" err="1" smtClean="0">
                <a:solidFill>
                  <a:srgbClr val="FFFF00"/>
                </a:solidFill>
              </a:rPr>
              <a:t>Юпітером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але</a:t>
            </a:r>
            <a:r>
              <a:rPr lang="ru-RU" sz="2000" b="1" dirty="0" smtClean="0">
                <a:solidFill>
                  <a:srgbClr val="FFFF00"/>
                </a:solidFill>
              </a:rPr>
              <a:t>  за </a:t>
            </a:r>
            <a:r>
              <a:rPr lang="ru-RU" sz="2000" b="1" dirty="0" err="1" smtClean="0">
                <a:solidFill>
                  <a:srgbClr val="FFFF00"/>
                </a:solidFill>
              </a:rPr>
              <a:t>орбітою</a:t>
            </a:r>
            <a:r>
              <a:rPr lang="ru-RU" sz="2000" b="1" dirty="0" smtClean="0">
                <a:solidFill>
                  <a:srgbClr val="FFFF00"/>
                </a:solidFill>
              </a:rPr>
              <a:t> Нептуна </a:t>
            </a:r>
            <a:r>
              <a:rPr lang="ru-RU" sz="2000" b="1" dirty="0" err="1" smtClean="0">
                <a:solidFill>
                  <a:srgbClr val="FFFF00"/>
                </a:solidFill>
              </a:rPr>
              <a:t>існують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ще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мільйони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планетоподібних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тіл</a:t>
            </a:r>
            <a:r>
              <a:rPr lang="ru-RU" sz="2000" b="1" dirty="0" smtClean="0">
                <a:solidFill>
                  <a:srgbClr val="FFFF00"/>
                </a:solidFill>
              </a:rPr>
              <a:t>  (пояс </a:t>
            </a:r>
            <a:r>
              <a:rPr lang="ru-RU" sz="2000" b="1" dirty="0" err="1" smtClean="0">
                <a:solidFill>
                  <a:srgbClr val="FFFF00"/>
                </a:solidFill>
              </a:rPr>
              <a:t>Койпера</a:t>
            </a:r>
            <a:r>
              <a:rPr lang="ru-RU" sz="2000" b="1" dirty="0" smtClean="0">
                <a:solidFill>
                  <a:srgbClr val="FFFF00"/>
                </a:solidFill>
              </a:rPr>
              <a:t>) та </a:t>
            </a:r>
            <a:r>
              <a:rPr lang="ru-RU" sz="2000" b="1" dirty="0" err="1" smtClean="0">
                <a:solidFill>
                  <a:srgbClr val="FFFF00"/>
                </a:solidFill>
              </a:rPr>
              <a:t>мільйони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кометних</a:t>
            </a:r>
            <a:r>
              <a:rPr lang="ru-RU" sz="2000" b="1" dirty="0" smtClean="0">
                <a:solidFill>
                  <a:srgbClr val="FFFF00"/>
                </a:solidFill>
              </a:rPr>
              <a:t> ядер  (</a:t>
            </a:r>
            <a:r>
              <a:rPr lang="ru-RU" sz="2000" b="1" dirty="0" err="1" smtClean="0">
                <a:solidFill>
                  <a:srgbClr val="FFFF00"/>
                </a:solidFill>
              </a:rPr>
              <a:t>хмара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Оорта</a:t>
            </a:r>
            <a:r>
              <a:rPr lang="ru-RU" sz="2000" b="1" dirty="0" smtClean="0">
                <a:solidFill>
                  <a:srgbClr val="FFFF00"/>
                </a:solidFill>
              </a:rPr>
              <a:t>).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4" name="Стрелка вправо 3">
            <a:hlinkClick r:id="rId3" action="ppaction://hlinkfile"/>
          </p:cNvPr>
          <p:cNvSpPr/>
          <p:nvPr/>
        </p:nvSpPr>
        <p:spPr>
          <a:xfrm>
            <a:off x="7358082" y="5929330"/>
            <a:ext cx="1428760" cy="78581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Вправа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Домашн</a:t>
            </a:r>
            <a:r>
              <a:rPr lang="uk-UA" dirty="0" smtClean="0">
                <a:solidFill>
                  <a:srgbClr val="FFFF00"/>
                </a:solidFill>
              </a:rPr>
              <a:t>є завдання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Прочитати </a:t>
            </a:r>
            <a:r>
              <a:rPr lang="uk-UA" dirty="0" smtClean="0">
                <a:solidFill>
                  <a:schemeClr val="bg1"/>
                </a:solidFill>
              </a:rPr>
              <a:t>§ 9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smtClean="0">
                <a:solidFill>
                  <a:schemeClr val="bg1"/>
                </a:solidFill>
              </a:rPr>
              <a:t>10, 11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Підготувати повідомлення, презентації, буклети, бюлетені за темами:</a:t>
            </a:r>
          </a:p>
          <a:p>
            <a:pPr marL="971550" lvl="1" indent="-514350">
              <a:buAutoNum type="arabicPeriod"/>
            </a:pPr>
            <a:r>
              <a:rPr lang="uk-UA" b="1" dirty="0" err="1" smtClean="0">
                <a:solidFill>
                  <a:srgbClr val="66FF66"/>
                </a:solidFill>
              </a:rPr>
              <a:t>“Юпітер</a:t>
            </a:r>
            <a:r>
              <a:rPr lang="uk-UA" b="1" dirty="0" smtClean="0">
                <a:solidFill>
                  <a:srgbClr val="66FF66"/>
                </a:solidFill>
              </a:rPr>
              <a:t> та його </a:t>
            </a:r>
            <a:r>
              <a:rPr lang="uk-UA" b="1" dirty="0" err="1" smtClean="0">
                <a:solidFill>
                  <a:srgbClr val="66FF66"/>
                </a:solidFill>
              </a:rPr>
              <a:t>супутники”</a:t>
            </a:r>
            <a:endParaRPr lang="uk-UA" b="1" dirty="0" smtClean="0">
              <a:solidFill>
                <a:srgbClr val="66FF66"/>
              </a:solidFill>
            </a:endParaRPr>
          </a:p>
          <a:p>
            <a:pPr marL="971550" lvl="1" indent="-514350">
              <a:buAutoNum type="arabicPeriod"/>
            </a:pPr>
            <a:r>
              <a:rPr lang="uk-UA" b="1" dirty="0" err="1" smtClean="0">
                <a:solidFill>
                  <a:srgbClr val="66FF66"/>
                </a:solidFill>
              </a:rPr>
              <a:t>“Сатурн</a:t>
            </a:r>
            <a:r>
              <a:rPr lang="uk-UA" b="1" dirty="0" smtClean="0">
                <a:solidFill>
                  <a:srgbClr val="66FF66"/>
                </a:solidFill>
              </a:rPr>
              <a:t> і його </a:t>
            </a:r>
            <a:r>
              <a:rPr lang="uk-UA" b="1" dirty="0" err="1" smtClean="0">
                <a:solidFill>
                  <a:srgbClr val="66FF66"/>
                </a:solidFill>
              </a:rPr>
              <a:t>родина”</a:t>
            </a:r>
            <a:endParaRPr lang="uk-UA" b="1" dirty="0" smtClean="0">
              <a:solidFill>
                <a:srgbClr val="66FF66"/>
              </a:solidFill>
            </a:endParaRPr>
          </a:p>
          <a:p>
            <a:pPr marL="971550" lvl="1" indent="-514350">
              <a:buAutoNum type="arabicPeriod"/>
            </a:pPr>
            <a:r>
              <a:rPr lang="uk-UA" b="1" dirty="0" err="1" smtClean="0">
                <a:solidFill>
                  <a:srgbClr val="66FF66"/>
                </a:solidFill>
              </a:rPr>
              <a:t>“Уран</a:t>
            </a:r>
            <a:r>
              <a:rPr lang="uk-UA" b="1" dirty="0" smtClean="0">
                <a:solidFill>
                  <a:srgbClr val="66FF66"/>
                </a:solidFill>
              </a:rPr>
              <a:t> та його </a:t>
            </a:r>
            <a:r>
              <a:rPr lang="uk-UA" b="1" dirty="0" err="1" smtClean="0">
                <a:solidFill>
                  <a:srgbClr val="66FF66"/>
                </a:solidFill>
              </a:rPr>
              <a:t>супутники”</a:t>
            </a:r>
            <a:endParaRPr lang="uk-UA" b="1" dirty="0" smtClean="0">
              <a:solidFill>
                <a:srgbClr val="66FF66"/>
              </a:solidFill>
            </a:endParaRPr>
          </a:p>
          <a:p>
            <a:pPr marL="971550" lvl="1" indent="-514350">
              <a:buAutoNum type="arabicPeriod"/>
            </a:pPr>
            <a:r>
              <a:rPr lang="uk-UA" b="1" dirty="0" smtClean="0">
                <a:solidFill>
                  <a:srgbClr val="66FF66"/>
                </a:solidFill>
              </a:rPr>
              <a:t> </a:t>
            </a:r>
            <a:r>
              <a:rPr lang="uk-UA" b="1" dirty="0" err="1" smtClean="0">
                <a:solidFill>
                  <a:srgbClr val="66FF66"/>
                </a:solidFill>
              </a:rPr>
              <a:t>“Нептун</a:t>
            </a:r>
            <a:r>
              <a:rPr lang="uk-UA" b="1" dirty="0" smtClean="0">
                <a:solidFill>
                  <a:srgbClr val="66FF66"/>
                </a:solidFill>
              </a:rPr>
              <a:t> та його </a:t>
            </a:r>
            <a:r>
              <a:rPr lang="uk-UA" b="1" dirty="0" err="1" smtClean="0">
                <a:solidFill>
                  <a:srgbClr val="66FF66"/>
                </a:solidFill>
              </a:rPr>
              <a:t>супутники”</a:t>
            </a:r>
            <a:endParaRPr lang="uk-UA" b="1" dirty="0" smtClean="0">
              <a:solidFill>
                <a:srgbClr val="66FF66"/>
              </a:solidFill>
            </a:endParaRPr>
          </a:p>
          <a:p>
            <a:pPr marL="971550" lvl="1" indent="-514350">
              <a:buAutoNum type="arabicPeriod"/>
            </a:pPr>
            <a:r>
              <a:rPr lang="uk-UA" b="1" dirty="0" err="1" smtClean="0">
                <a:solidFill>
                  <a:srgbClr val="66FF66"/>
                </a:solidFill>
              </a:rPr>
              <a:t>“Плутон</a:t>
            </a:r>
            <a:r>
              <a:rPr lang="uk-UA" b="1" dirty="0" smtClean="0">
                <a:solidFill>
                  <a:srgbClr val="66FF66"/>
                </a:solidFill>
              </a:rPr>
              <a:t> та </a:t>
            </a:r>
            <a:r>
              <a:rPr lang="uk-UA" b="1" dirty="0" err="1" smtClean="0">
                <a:solidFill>
                  <a:srgbClr val="66FF66"/>
                </a:solidFill>
              </a:rPr>
              <a:t>Харон”</a:t>
            </a:r>
            <a:endParaRPr lang="uk-UA" b="1" dirty="0" smtClean="0">
              <a:solidFill>
                <a:srgbClr val="66FF66"/>
              </a:solidFill>
            </a:endParaRPr>
          </a:p>
          <a:p>
            <a:pPr marL="971550" lvl="1" indent="-514350">
              <a:buAutoNum type="arabicPeriod"/>
            </a:pPr>
            <a:r>
              <a:rPr lang="uk-UA" b="1" dirty="0" err="1" smtClean="0">
                <a:solidFill>
                  <a:srgbClr val="66FF66"/>
                </a:solidFill>
              </a:rPr>
              <a:t>“Комети”</a:t>
            </a:r>
            <a:endParaRPr lang="uk-UA" b="1" dirty="0" smtClean="0">
              <a:solidFill>
                <a:srgbClr val="66FF66"/>
              </a:solidFill>
            </a:endParaRPr>
          </a:p>
          <a:p>
            <a:pPr marL="971550" lvl="1" indent="-514350">
              <a:buAutoNum type="arabicPeriod"/>
            </a:pPr>
            <a:r>
              <a:rPr lang="uk-UA" b="1" dirty="0" err="1" smtClean="0">
                <a:solidFill>
                  <a:srgbClr val="66FF66"/>
                </a:solidFill>
              </a:rPr>
              <a:t>“Малі</a:t>
            </a:r>
            <a:r>
              <a:rPr lang="uk-UA" b="1" dirty="0" smtClean="0">
                <a:solidFill>
                  <a:srgbClr val="66FF66"/>
                </a:solidFill>
              </a:rPr>
              <a:t> тіла Сонячної </a:t>
            </a:r>
            <a:r>
              <a:rPr lang="uk-UA" b="1" dirty="0" err="1" smtClean="0">
                <a:solidFill>
                  <a:srgbClr val="66FF66"/>
                </a:solidFill>
              </a:rPr>
              <a:t>системи”</a:t>
            </a:r>
            <a:endParaRPr lang="uk-UA" b="1" dirty="0" smtClean="0">
              <a:solidFill>
                <a:srgbClr val="66FF66"/>
              </a:solidFill>
            </a:endParaRPr>
          </a:p>
          <a:p>
            <a:pPr marL="571500" indent="-514350"/>
            <a:r>
              <a:rPr lang="uk-UA" b="1" dirty="0" smtClean="0">
                <a:solidFill>
                  <a:schemeClr val="bg1"/>
                </a:solidFill>
              </a:rPr>
              <a:t>Спостереження </a:t>
            </a:r>
          </a:p>
          <a:p>
            <a:pPr marL="971550" lvl="1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66FF66"/>
                </a:solidFill>
              </a:rPr>
              <a:t>Вправа 12, 13 ст. 79 </a:t>
            </a:r>
            <a:r>
              <a:rPr lang="uk-UA" dirty="0" smtClean="0">
                <a:solidFill>
                  <a:srgbClr val="66FF66"/>
                </a:solidFill>
              </a:rPr>
              <a:t>§ 9;</a:t>
            </a:r>
          </a:p>
          <a:p>
            <a:pPr marL="971550" lvl="1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66FF66"/>
                </a:solidFill>
              </a:rPr>
              <a:t>Вправа 12 ст. 85 </a:t>
            </a:r>
            <a:r>
              <a:rPr lang="uk-UA" dirty="0" smtClean="0">
                <a:solidFill>
                  <a:srgbClr val="66FF66"/>
                </a:solidFill>
              </a:rPr>
              <a:t>§ 10;</a:t>
            </a:r>
          </a:p>
          <a:p>
            <a:pPr marL="971550" lvl="1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66FF66"/>
                </a:solidFill>
              </a:rPr>
              <a:t>Вправа 15 ст. 95 </a:t>
            </a:r>
            <a:r>
              <a:rPr lang="uk-UA" dirty="0" smtClean="0">
                <a:solidFill>
                  <a:srgbClr val="66FF66"/>
                </a:solidFill>
              </a:rPr>
              <a:t>§ 11.</a:t>
            </a:r>
            <a:endParaRPr lang="uk-UA" b="1" dirty="0" smtClean="0">
              <a:solidFill>
                <a:srgbClr val="66FF66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go4.imgsmail.ru/imgpreview?key=http%3A//fusic-master.ru/wp-content/uploads/2012/03/UCHEBNYIE-POSOBIYA1.jpg&amp;mb=imgdb_preview_4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286124"/>
            <a:ext cx="1571636" cy="181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C:\WINDOWS\Рабочий стол\темп\ЮПИТЕР.files\jupeur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0206"/>
            <a:ext cx="3357586" cy="328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2928934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Є</a:t>
            </a:r>
            <a:r>
              <a:rPr lang="uk-UA" sz="3200" b="1" dirty="0" smtClean="0">
                <a:solidFill>
                  <a:schemeClr val="bg1"/>
                </a:solidFill>
              </a:rPr>
              <a:t>вропа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C:\WINDOWS\Рабочий стол\темп\ЮПИТЕР.files\jup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00496" y="285728"/>
            <a:ext cx="3581400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90" y="2928934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 smtClean="0">
                <a:solidFill>
                  <a:schemeClr val="bg1"/>
                </a:solidFill>
              </a:rPr>
              <a:t>Іо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Picture 6" descr="C:\WINDOWS\Рабочий стол\темп\ЮПИТЕР.files\jupgani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14348" y="3714728"/>
            <a:ext cx="3143272" cy="31432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3929066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solidFill>
                  <a:schemeClr val="bg1"/>
                </a:solidFill>
              </a:rPr>
              <a:t>Ганімед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C:\WINDOWS\Рабочий стол\темп\ЮПИТЕР.files\jupcallis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14942" y="3714752"/>
            <a:ext cx="3143272" cy="29546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621508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Калісто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Сатурн – візитка Сонячної системи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214942" cy="564360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sz="20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9,4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sz="20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sz="20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95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uk-UA" sz="20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Землі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ρ</a:t>
            </a:r>
            <a:r>
              <a:rPr lang="uk-UA" sz="2000" baseline="-25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sz="2000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0,7 г/см</a:t>
            </a:r>
            <a:r>
              <a:rPr lang="uk-UA" sz="20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Відстань від Сонця </a:t>
            </a:r>
          </a:p>
          <a:p>
            <a:pPr>
              <a:buNone/>
            </a:pPr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                           1427 млн. км = 9,5 а. о.</a:t>
            </a:r>
          </a:p>
          <a:p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рік = 29,5 земних років</a:t>
            </a:r>
          </a:p>
          <a:p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1 доба = 10 </a:t>
            </a:r>
            <a:r>
              <a:rPr lang="uk-UA" sz="2000" dirty="0" err="1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14 </a:t>
            </a:r>
            <a:r>
              <a:rPr lang="uk-UA" sz="2000" dirty="0" err="1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хв</a:t>
            </a:r>
            <a:endParaRPr lang="uk-UA" sz="2000" dirty="0" smtClean="0">
              <a:solidFill>
                <a:srgbClr val="66FF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Сплюснутий біля полюсів</a:t>
            </a:r>
          </a:p>
          <a:p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Атмосфера</a:t>
            </a:r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sz="2000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2,</a:t>
            </a:r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СН</a:t>
            </a:r>
            <a:r>
              <a:rPr lang="uk-UA" sz="2000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4, </a:t>
            </a:r>
            <a:r>
              <a:rPr lang="en-US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US" sz="2000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2000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Сильні вітри</a:t>
            </a:r>
            <a:r>
              <a:rPr lang="uk-UA" sz="2000" dirty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у верхніх шарах </a:t>
            </a:r>
          </a:p>
          <a:p>
            <a:r>
              <a:rPr lang="uk-UA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Сатурн має магнітне поле, радіаційні пояси і є джерелом радіовипромінювання</a:t>
            </a:r>
          </a:p>
          <a:p>
            <a:r>
              <a:rPr lang="uk-U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Кільця Сатурна </a:t>
            </a:r>
            <a:r>
              <a:rPr lang="uk-UA" sz="2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обертаються навколо планети в площині екватора, складаються з окремих частинок водяного крихкого снігу різних розмірів, товщина кільця близько 1 км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Picture 6" descr="C:\WINDOWS\Рабочий стол\темп\САТУРН.files\sa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1285860"/>
            <a:ext cx="3929058" cy="3086100"/>
          </a:xfrm>
          <a:prstGeom prst="rect">
            <a:avLst/>
          </a:prstGeom>
          <a:noFill/>
        </p:spPr>
      </p:pic>
      <p:pic>
        <p:nvPicPr>
          <p:cNvPr id="6" name="Picture 18" descr="C:\WINDOWS\Рабочий стол\темп\САТУРН.files\satrin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72132" y="4572008"/>
            <a:ext cx="3395658" cy="1908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Супутники Сатурна – 62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Титан </a:t>
            </a:r>
            <a:r>
              <a:rPr lang="uk-UA" dirty="0" smtClean="0">
                <a:solidFill>
                  <a:schemeClr val="bg1"/>
                </a:solidFill>
              </a:rPr>
              <a:t>– </a:t>
            </a:r>
            <a:r>
              <a:rPr lang="uk-UA" dirty="0" smtClean="0">
                <a:solidFill>
                  <a:srgbClr val="66FF66"/>
                </a:solidFill>
              </a:rPr>
              <a:t>радіус 2575 км,  </a:t>
            </a:r>
            <a:r>
              <a:rPr lang="uk-UA" b="1" dirty="0" smtClean="0">
                <a:solidFill>
                  <a:srgbClr val="66FF66"/>
                </a:solidFill>
              </a:rPr>
              <a:t>найбільший супутник</a:t>
            </a:r>
            <a:r>
              <a:rPr lang="uk-UA" dirty="0" smtClean="0">
                <a:solidFill>
                  <a:srgbClr val="66FF66"/>
                </a:solidFill>
              </a:rPr>
              <a:t>, має густу азотну атмосферу з домішками метану. Можливо там падають метанові дощі, а на поверхні існують моря з рідкого метану.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Рея</a:t>
            </a:r>
            <a:r>
              <a:rPr lang="uk-UA" dirty="0" smtClean="0">
                <a:solidFill>
                  <a:srgbClr val="FFFF00"/>
                </a:solidFill>
              </a:rPr>
              <a:t> – 765 км</a:t>
            </a:r>
          </a:p>
          <a:p>
            <a:r>
              <a:rPr lang="uk-UA" b="1" dirty="0" err="1" smtClean="0">
                <a:solidFill>
                  <a:srgbClr val="66FF66"/>
                </a:solidFill>
              </a:rPr>
              <a:t>Япет</a:t>
            </a:r>
            <a:r>
              <a:rPr lang="uk-UA" dirty="0" smtClean="0">
                <a:solidFill>
                  <a:srgbClr val="66FF66"/>
                </a:solidFill>
              </a:rPr>
              <a:t> -  720 км</a:t>
            </a:r>
          </a:p>
          <a:p>
            <a:r>
              <a:rPr lang="uk-UA" b="1" dirty="0" err="1" smtClean="0">
                <a:solidFill>
                  <a:srgbClr val="FFFF00"/>
                </a:solidFill>
              </a:rPr>
              <a:t>Діона</a:t>
            </a:r>
            <a:r>
              <a:rPr lang="uk-UA" dirty="0" smtClean="0">
                <a:solidFill>
                  <a:srgbClr val="FFFF00"/>
                </a:solidFill>
              </a:rPr>
              <a:t> - 560 км</a:t>
            </a:r>
          </a:p>
          <a:p>
            <a:r>
              <a:rPr lang="uk-UA" b="1" dirty="0" err="1" smtClean="0">
                <a:solidFill>
                  <a:srgbClr val="66FF66"/>
                </a:solidFill>
              </a:rPr>
              <a:t>Тефія</a:t>
            </a:r>
            <a:r>
              <a:rPr lang="uk-UA" dirty="0" smtClean="0">
                <a:solidFill>
                  <a:srgbClr val="66FF66"/>
                </a:solidFill>
              </a:rPr>
              <a:t> – 525 км</a:t>
            </a:r>
          </a:p>
          <a:p>
            <a:r>
              <a:rPr lang="uk-UA" b="1" dirty="0" err="1" smtClean="0">
                <a:solidFill>
                  <a:srgbClr val="FFFF00"/>
                </a:solidFill>
              </a:rPr>
              <a:t>Енцелад</a:t>
            </a:r>
            <a:r>
              <a:rPr lang="uk-UA" dirty="0" smtClean="0">
                <a:solidFill>
                  <a:srgbClr val="FFFF00"/>
                </a:solidFill>
              </a:rPr>
              <a:t> – 251 км</a:t>
            </a:r>
          </a:p>
          <a:p>
            <a:r>
              <a:rPr lang="uk-UA" b="1" dirty="0" err="1" smtClean="0">
                <a:solidFill>
                  <a:srgbClr val="66FF66"/>
                </a:solidFill>
              </a:rPr>
              <a:t>Мімас</a:t>
            </a:r>
            <a:r>
              <a:rPr lang="uk-UA" dirty="0" smtClean="0">
                <a:solidFill>
                  <a:srgbClr val="66FF66"/>
                </a:solidFill>
              </a:rPr>
              <a:t> – 197 км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Янус</a:t>
            </a:r>
            <a:r>
              <a:rPr lang="uk-UA" dirty="0" smtClean="0">
                <a:solidFill>
                  <a:srgbClr val="FFFF00"/>
                </a:solidFill>
              </a:rPr>
              <a:t> – 100 км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C:\WINDOWS\Рабочий стол\темп\САТУРН.files\satmi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714620"/>
            <a:ext cx="2786050" cy="20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9256" y="435769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Мімас</a:t>
            </a:r>
            <a:r>
              <a:rPr lang="uk-UA" sz="2400" b="1" dirty="0" smtClean="0">
                <a:solidFill>
                  <a:schemeClr val="bg1"/>
                </a:solidFill>
              </a:rPr>
              <a:t>  - 1789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7" descr="C:\WINDOWS\Рабочий стол\темп\САТУРН.files\satenc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5085575"/>
            <a:ext cx="2357454" cy="1772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6396335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Енцелад</a:t>
            </a:r>
            <a:r>
              <a:rPr lang="uk-UA" sz="2400" b="1" dirty="0" smtClean="0">
                <a:solidFill>
                  <a:schemeClr val="bg1"/>
                </a:solidFill>
              </a:rPr>
              <a:t> - 1789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6" descr="C:\WINDOWS\Рабочий стол\темп\САТУРН.files\satteth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488" y="2714620"/>
            <a:ext cx="2071702" cy="21273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28860" y="435769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Тефія</a:t>
            </a:r>
            <a:r>
              <a:rPr lang="uk-UA" sz="2400" b="1" dirty="0" smtClean="0">
                <a:solidFill>
                  <a:schemeClr val="bg1"/>
                </a:solidFill>
              </a:rPr>
              <a:t> – 1684 </a:t>
            </a:r>
          </a:p>
        </p:txBody>
      </p:sp>
      <p:pic>
        <p:nvPicPr>
          <p:cNvPr id="13" name="Picture 6" descr="C:\WINDOWS\Рабочий стол\темп\САТУРН.files\satdi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5720" y="2643182"/>
            <a:ext cx="1931976" cy="24951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450057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Діона</a:t>
            </a:r>
            <a:r>
              <a:rPr lang="uk-UA" sz="2400" b="1" dirty="0" smtClean="0">
                <a:solidFill>
                  <a:schemeClr val="bg1"/>
                </a:solidFill>
              </a:rPr>
              <a:t> – 1684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C:\WINDOWS\Рабочий стол\темп\САТУРН.files\satrhe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643702" y="357166"/>
            <a:ext cx="1857388" cy="215349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215074" y="207167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Рея -1672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6" descr="C:\WINDOWS\Рабочий стол\темп\САТУРН.files\satita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28596" y="357166"/>
            <a:ext cx="2971800" cy="2235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0034" y="221455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Титан - 1655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6" descr="C:\WINDOWS\Рабочий стол\темп\САТУРН.files\sathyp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5072074"/>
            <a:ext cx="19812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500430" y="6143644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Гіперіон</a:t>
            </a:r>
            <a:r>
              <a:rPr lang="uk-UA" sz="2400" b="1" dirty="0" smtClean="0">
                <a:solidFill>
                  <a:schemeClr val="bg1"/>
                </a:solidFill>
              </a:rPr>
              <a:t> - 1848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" name="Picture 7" descr="C:\WINDOWS\Рабочий стол\темп\САТУРН.files\satiape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4143372" y="500042"/>
            <a:ext cx="1285884" cy="153956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929058" y="1785926"/>
            <a:ext cx="165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err="1" smtClean="0">
                <a:solidFill>
                  <a:schemeClr val="bg1"/>
                </a:solidFill>
              </a:rPr>
              <a:t>Япет</a:t>
            </a:r>
            <a:r>
              <a:rPr lang="uk-UA" sz="2400" b="1" dirty="0" smtClean="0">
                <a:solidFill>
                  <a:schemeClr val="bg1"/>
                </a:solidFill>
              </a:rPr>
              <a:t> - 1671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C:\WINDOWS\Рабочий стол\темп\САТУРН.files\satphoeb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6072198" y="4929198"/>
            <a:ext cx="2057400" cy="15462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58016" y="600076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Феба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Уран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4929222" cy="49117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baseline="-25000" dirty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uk-UA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Землі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uk-UA" baseline="-25000" dirty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14,6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uk-UA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Землі 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            ρ</a:t>
            </a:r>
            <a:r>
              <a:rPr lang="uk-UA" baseline="-25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= 1,2 г/см</a:t>
            </a:r>
            <a:r>
              <a:rPr lang="uk-UA" baseline="30000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Відстань від Сонця </a:t>
            </a:r>
          </a:p>
          <a:p>
            <a:pPr>
              <a:buNone/>
            </a:pP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2870 млн. км = 19,2 а. о.</a:t>
            </a: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1 рік = 84 земних років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 доба = 17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14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хв</a:t>
            </a:r>
            <a:endParaRPr lang="uk-UA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Сплюснутий біля полюсів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Атмосфера: Н</a:t>
            </a:r>
            <a:r>
              <a:rPr lang="uk-UA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СН</a:t>
            </a:r>
            <a:r>
              <a:rPr lang="uk-UA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4,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ацителен</a:t>
            </a: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Планета: 50% - лід, 40% - </a:t>
            </a:r>
            <a:r>
              <a:rPr lang="uk-UA" dirty="0" err="1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кам</a:t>
            </a:r>
            <a:r>
              <a:rPr lang="en-US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янисті</a:t>
            </a:r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 породи, 10% - гідроген.</a:t>
            </a:r>
          </a:p>
          <a:p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Обертається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“лежачи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боку”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кут нахилу осі 78 °</a:t>
            </a:r>
          </a:p>
          <a:p>
            <a:r>
              <a:rPr lang="uk-UA" dirty="0" smtClean="0">
                <a:solidFill>
                  <a:srgbClr val="66FF66"/>
                </a:solidFill>
                <a:latin typeface="Arial" pitchFamily="34" charset="0"/>
                <a:cs typeface="Arial" pitchFamily="34" charset="0"/>
              </a:rPr>
              <a:t>Уран має темні кільця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C:\WINDOWS\Рабочий стол\темп\УРАН.files\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000108"/>
            <a:ext cx="381000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7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7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7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7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Супутники Урана - 27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Супутники повернуті однією півкулею, їх орбіти лежать у площині екватора,  великі відкриті за допомогою телескопу, інші у 1986 р. АМС “Вояджер-2”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Аріель </a:t>
            </a:r>
          </a:p>
          <a:p>
            <a:r>
              <a:rPr lang="uk-UA" b="1" dirty="0" err="1" smtClean="0">
                <a:solidFill>
                  <a:srgbClr val="66FF66"/>
                </a:solidFill>
              </a:rPr>
              <a:t>Умбріель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uk-UA" b="1" dirty="0" err="1" smtClean="0">
                <a:solidFill>
                  <a:srgbClr val="FFFF00"/>
                </a:solidFill>
              </a:rPr>
              <a:t>Титанія</a:t>
            </a:r>
            <a:r>
              <a:rPr lang="uk-UA" b="1" dirty="0" smtClean="0">
                <a:solidFill>
                  <a:srgbClr val="FFFF00"/>
                </a:solidFill>
              </a:rPr>
              <a:t> – </a:t>
            </a:r>
            <a:r>
              <a:rPr lang="uk-UA" dirty="0" smtClean="0">
                <a:solidFill>
                  <a:srgbClr val="FFFF00"/>
                </a:solidFill>
              </a:rPr>
              <a:t>має багато кратерів</a:t>
            </a:r>
            <a:endParaRPr lang="uk-UA" b="1" dirty="0" smtClean="0">
              <a:solidFill>
                <a:srgbClr val="FFFF00"/>
              </a:solidFill>
            </a:endParaRPr>
          </a:p>
          <a:p>
            <a:r>
              <a:rPr lang="uk-UA" b="1" dirty="0" err="1" smtClean="0">
                <a:solidFill>
                  <a:srgbClr val="66FF66"/>
                </a:solidFill>
              </a:rPr>
              <a:t>Оберон</a:t>
            </a:r>
            <a:r>
              <a:rPr lang="uk-UA" b="1" dirty="0" smtClean="0">
                <a:solidFill>
                  <a:srgbClr val="66FF66"/>
                </a:solidFill>
              </a:rPr>
              <a:t> - </a:t>
            </a:r>
            <a:r>
              <a:rPr lang="uk-UA" dirty="0" smtClean="0">
                <a:solidFill>
                  <a:srgbClr val="66FF66"/>
                </a:solidFill>
              </a:rPr>
              <a:t>має багато кратерів</a:t>
            </a:r>
            <a:endParaRPr lang="uk-UA" b="1" dirty="0" smtClean="0">
              <a:solidFill>
                <a:srgbClr val="66FF66"/>
              </a:solidFill>
            </a:endParaRPr>
          </a:p>
          <a:p>
            <a:r>
              <a:rPr lang="uk-UA" b="1" dirty="0" err="1" smtClean="0">
                <a:solidFill>
                  <a:srgbClr val="FFFF00"/>
                </a:solidFill>
              </a:rPr>
              <a:t>Міранда</a:t>
            </a:r>
            <a:r>
              <a:rPr lang="uk-UA" b="1" dirty="0" smtClean="0">
                <a:solidFill>
                  <a:srgbClr val="FFFF00"/>
                </a:solidFill>
              </a:rPr>
              <a:t>  - </a:t>
            </a:r>
            <a:r>
              <a:rPr lang="uk-UA" dirty="0" smtClean="0">
                <a:solidFill>
                  <a:srgbClr val="FFFF00"/>
                </a:solidFill>
              </a:rPr>
              <a:t>є терени з долинами, проваллями та пасмами гір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3429000"/>
            <a:ext cx="571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FF"/>
                </a:solidFill>
              </a:rPr>
              <a:t>Великі супутники складаються з брудного льоду та скелястих порід</a:t>
            </a:r>
            <a:endParaRPr lang="ru-RU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1485</Words>
  <Application>Microsoft Office PowerPoint</Application>
  <PresentationFormat>Экран (4:3)</PresentationFormat>
  <Paragraphs>176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Планети-гіганти: Юпітер, Сатурн, Уран, Нептун та їхні супутники, Плутон та його супутник Харон. Малі тіла Сонячної системи - астероїди, комети, метеори</vt:lpstr>
      <vt:lpstr>Юпітер  планета-гігант</vt:lpstr>
      <vt:lpstr>Супутники Юпітера - 63</vt:lpstr>
      <vt:lpstr>Слайд 4</vt:lpstr>
      <vt:lpstr>Сатурн – візитка Сонячної системи</vt:lpstr>
      <vt:lpstr>Супутники Сатурна – 62 </vt:lpstr>
      <vt:lpstr>Слайд 7</vt:lpstr>
      <vt:lpstr>Уран </vt:lpstr>
      <vt:lpstr>Супутники Урана - 27</vt:lpstr>
      <vt:lpstr>Слайд 10</vt:lpstr>
      <vt:lpstr>Нептун</vt:lpstr>
      <vt:lpstr>Супутники Нептуна - 13</vt:lpstr>
      <vt:lpstr>Супутники  Нептуна</vt:lpstr>
      <vt:lpstr>Астероїди (зореподібні)</vt:lpstr>
      <vt:lpstr>Порівняння розмірів Місяця та астероїдів</vt:lpstr>
      <vt:lpstr>Астероїди мають неправильну форму</vt:lpstr>
      <vt:lpstr>Населення поясу астероїдів</vt:lpstr>
      <vt:lpstr>Астероїди Гаспра, Матильда, Іда</vt:lpstr>
      <vt:lpstr>Падіння метеорита</vt:lpstr>
      <vt:lpstr>Метеорити</vt:lpstr>
      <vt:lpstr>Кам’яні метеорити</vt:lpstr>
      <vt:lpstr>Залізні метеорити</vt:lpstr>
      <vt:lpstr>Залізні метеорити</vt:lpstr>
      <vt:lpstr>Комети  (волохата)</vt:lpstr>
      <vt:lpstr>Будова комети</vt:lpstr>
      <vt:lpstr>В 1994 році, одна із комет (Шумахера-Леві – 9) зіткнулася з Юпітером. Точні розмери її ядра ученим не відомі, але вважать що це 10 км в діаметрі.</vt:lpstr>
      <vt:lpstr>Планети-карлики</vt:lpstr>
      <vt:lpstr>ПЛУТОН  та  ХАРОН</vt:lpstr>
      <vt:lpstr>НАСЕЛЕННЯ  ПОЯСУ КОЙПЕРА  ТА  ООРТА</vt:lpstr>
      <vt:lpstr>Орбіта карликової планети  Еріс  (Ксена)</vt:lpstr>
      <vt:lpstr>ПОЯС КОЙПЕРА</vt:lpstr>
      <vt:lpstr>Висновки</vt:lpstr>
      <vt:lpstr>Домашнє завдання</vt:lpstr>
    </vt:vector>
  </TitlesOfParts>
  <Company>Retired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Планети-гіганти: Юпітер, Сатурн, Уран, Нептун та їхні супутники, Плутон та його супутник Харон</dc:title>
  <dc:creator>RWT</dc:creator>
  <cp:lastModifiedBy>RWT</cp:lastModifiedBy>
  <cp:revision>88</cp:revision>
  <dcterms:created xsi:type="dcterms:W3CDTF">2013-05-07T16:19:38Z</dcterms:created>
  <dcterms:modified xsi:type="dcterms:W3CDTF">2013-07-26T16:00:25Z</dcterms:modified>
</cp:coreProperties>
</file>