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81" r:id="rId2"/>
    <p:sldId id="258" r:id="rId3"/>
    <p:sldId id="259" r:id="rId4"/>
    <p:sldId id="271" r:id="rId5"/>
    <p:sldId id="261" r:id="rId6"/>
    <p:sldId id="262" r:id="rId7"/>
    <p:sldId id="263" r:id="rId8"/>
    <p:sldId id="264" r:id="rId9"/>
    <p:sldId id="265" r:id="rId10"/>
    <p:sldId id="272" r:id="rId11"/>
    <p:sldId id="274" r:id="rId12"/>
    <p:sldId id="273" r:id="rId13"/>
    <p:sldId id="277" r:id="rId14"/>
    <p:sldId id="279" r:id="rId15"/>
    <p:sldId id="280" r:id="rId16"/>
    <p:sldId id="269" r:id="rId17"/>
    <p:sldId id="270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3300"/>
    <a:srgbClr val="0099FF"/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5DF0BC9-140A-47E0-B760-D268598F2A6A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2B4070-EA66-46B8-8905-2763F36D582B}" type="slidenum">
              <a:rPr lang="ru-RU"/>
              <a:pPr/>
              <a:t>2</a:t>
            </a:fld>
            <a:endParaRPr lang="ru-RU"/>
          </a:p>
        </p:txBody>
      </p:sp>
      <p:sp>
        <p:nvSpPr>
          <p:cNvPr id="717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/>
            <a:fld id="{2E8CDFCD-E138-4268-AA7C-9E84ECEA2483}" type="slidenum">
              <a:rPr lang="ru-RU" sz="1200">
                <a:latin typeface="Times New Roman" pitchFamily="18" charset="0"/>
              </a:rPr>
              <a:pPr algn="r" eaLnBrk="0" hangingPunct="0"/>
              <a:t>2</a:t>
            </a:fld>
            <a:endParaRPr lang="ru-RU" sz="1200">
              <a:latin typeface="Times New Roman" pitchFamily="18" charset="0"/>
            </a:endParaRPr>
          </a:p>
        </p:txBody>
      </p:sp>
      <p:sp>
        <p:nvSpPr>
          <p:cNvPr id="71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0BFC4F-0920-4A6F-AA47-972812B308AD}" type="slidenum">
              <a:rPr lang="ru-RU"/>
              <a:pPr/>
              <a:t>3</a:t>
            </a:fld>
            <a:endParaRPr lang="ru-RU"/>
          </a:p>
        </p:txBody>
      </p:sp>
      <p:sp>
        <p:nvSpPr>
          <p:cNvPr id="1024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/>
            <a:fld id="{0E1ADA47-31BB-49A8-A4CD-728FB20218E7}" type="slidenum">
              <a:rPr lang="ru-RU" sz="1200">
                <a:latin typeface="Times New Roman" pitchFamily="18" charset="0"/>
              </a:rPr>
              <a:pPr algn="r" eaLnBrk="0" hangingPunct="0"/>
              <a:t>3</a:t>
            </a:fld>
            <a:endParaRPr lang="ru-RU" sz="1200">
              <a:latin typeface="Times New Roman" pitchFamily="18" charset="0"/>
            </a:endParaRPr>
          </a:p>
        </p:txBody>
      </p:sp>
      <p:sp>
        <p:nvSpPr>
          <p:cNvPr id="10243" name="Rectangle 1026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7A7AD9-81BF-43E6-86E8-66641C372611}" type="slidenum">
              <a:rPr lang="ru-RU"/>
              <a:pPr/>
              <a:t>16</a:t>
            </a:fld>
            <a:endParaRPr lang="ru-RU"/>
          </a:p>
        </p:txBody>
      </p:sp>
      <p:sp>
        <p:nvSpPr>
          <p:cNvPr id="22530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/>
            <a:fld id="{19237EE5-6DB8-4EE9-9BF6-87991DF71CC8}" type="slidenum">
              <a:rPr lang="ru-RU" sz="1200">
                <a:latin typeface="Times New Roman" pitchFamily="18" charset="0"/>
              </a:rPr>
              <a:pPr algn="r" eaLnBrk="0" hangingPunct="0"/>
              <a:t>16</a:t>
            </a:fld>
            <a:endParaRPr lang="ru-RU" sz="1200">
              <a:latin typeface="Times New Roman" pitchFamily="18" charset="0"/>
            </a:endParaRPr>
          </a:p>
        </p:txBody>
      </p:sp>
      <p:sp>
        <p:nvSpPr>
          <p:cNvPr id="225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C1BA82-5CF3-4B6C-AC82-0AF8BD9FA88F}" type="slidenum">
              <a:rPr lang="ru-RU"/>
              <a:pPr/>
              <a:t>17</a:t>
            </a:fld>
            <a:endParaRPr lang="ru-RU"/>
          </a:p>
        </p:txBody>
      </p:sp>
      <p:sp>
        <p:nvSpPr>
          <p:cNvPr id="24578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anchor="b"/>
          <a:lstStyle/>
          <a:p>
            <a:pPr algn="r" eaLnBrk="0" hangingPunct="0"/>
            <a:fld id="{FA5DF318-1A6C-49B3-9A92-F68B48A855D0}" type="slidenum">
              <a:rPr lang="ru-RU" sz="1200">
                <a:latin typeface="Times New Roman" pitchFamily="18" charset="0"/>
              </a:rPr>
              <a:pPr algn="r" eaLnBrk="0" hangingPunct="0"/>
              <a:t>17</a:t>
            </a:fld>
            <a:endParaRPr lang="ru-RU" sz="1200">
              <a:latin typeface="Times New Roman" pitchFamily="18" charset="0"/>
            </a:endParaRPr>
          </a:p>
        </p:txBody>
      </p:sp>
      <p:sp>
        <p:nvSpPr>
          <p:cNvPr id="245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1C70A4-95FB-4E06-A703-38EE428A495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F0672F5-4D76-41B9-967D-864BB539A2D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D99C64-3E9B-48FF-903B-68BE9A41221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6C25873-4182-449D-9EC3-841A76AE56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796C5B1-81A0-4F11-9D17-0E21333B93D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A7B04F-6E4B-4772-86E8-9B6A3C28719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CA716F-719F-4636-8F70-BA97965E3C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681A12-A8C1-43C5-9B8F-E21C28CA2B0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DF9CD-9547-4795-96C6-5E5C548112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D1F46A-6F67-492D-9FDC-0D2437EF3C2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CF15E5-3370-4B2D-A00B-7D769ABDC4D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B27F6-9C01-42FC-A791-5AB3B5BBCB9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C7DA40-A0AB-4A4B-BF8F-66266ABFF81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7359793-93AE-4EC0-B7CF-C4429C97130B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6.xml"/><Relationship Id="rId6" Type="http://schemas.openxmlformats.org/officeDocument/2006/relationships/slide" Target="slide2.xml"/><Relationship Id="rId5" Type="http://schemas.openxmlformats.org/officeDocument/2006/relationships/slide" Target="slide9.xml"/><Relationship Id="rId4" Type="http://schemas.openxmlformats.org/officeDocument/2006/relationships/slide" Target="slide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&#1074;&#1080;&#1076;&#1077;&#1086;/&#1075;&#1086;&#1088;&#1077;&#1085;&#1080;&#1077;%20&#1091;&#1075;&#1083;&#1103;.avi" TargetMode="Externa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&#1050;&#1059;&#1056;&#1057;&#1054;&#1042;&#1067;&#1045;-2007-41-80&#1075;&#1088;&#1091;&#1087;&#1087;&#1099;\48\pavlenkova\video\c.avi" TargetMode="External"/><Relationship Id="rId5" Type="http://schemas.openxmlformats.org/officeDocument/2006/relationships/slide" Target="slide5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&#1074;&#1080;&#1076;&#1077;&#1086;/&#1075;&#1086;&#1088;&#1077;&#1085;&#1080;&#1077;%20&#1092;&#1086;&#1089;&#1092;&#1086;&#1088;&#1072;.avi" TargetMode="Externa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&#1050;&#1059;&#1056;&#1057;&#1054;&#1042;&#1067;&#1045;-2007-41-80&#1075;&#1088;&#1091;&#1087;&#1087;&#1099;\48\pavlenkova\video\p.avi" TargetMode="External"/><Relationship Id="rId5" Type="http://schemas.openxmlformats.org/officeDocument/2006/relationships/slide" Target="slide5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&#1074;&#1080;&#1076;&#1077;&#1086;/&#1075;&#1086;&#1088;&#1077;&#1085;&#1080;&#1077;%20&#1078;&#1077;&#1083;&#1077;&#1079;&#1072;.avi" TargetMode="External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&#1050;&#1059;&#1056;&#1057;&#1054;&#1042;&#1067;&#1045;-2007-41-80&#1075;&#1088;&#1091;&#1087;&#1087;&#1099;\48\pavlenkova\video\fe.avi" TargetMode="External"/><Relationship Id="rId5" Type="http://schemas.openxmlformats.org/officeDocument/2006/relationships/slide" Target="slide5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2.xml"/><Relationship Id="rId1" Type="http://schemas.openxmlformats.org/officeDocument/2006/relationships/video" Target="file:///C:\&#1050;&#1059;&#1056;&#1057;&#1054;&#1042;&#1067;&#1045;-2007-41-80&#1075;&#1088;&#1091;&#1087;&#1087;&#1099;\48\pavlenkova\video\komarik.avi" TargetMode="External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8D8F0C-90BB-4C7D-AC4F-926BC4871BDD}" type="slidenum">
              <a:rPr lang="ru-RU"/>
              <a:pPr/>
              <a:t>1</a:t>
            </a:fld>
            <a:endParaRPr lang="ru-RU"/>
          </a:p>
        </p:txBody>
      </p:sp>
      <p:pic>
        <p:nvPicPr>
          <p:cNvPr id="5632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100" name="Rectangle 4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95513" y="404813"/>
            <a:ext cx="6696075" cy="1655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42E392-2E76-415D-A9DB-FDC86AD80A4B}" type="slidenum">
              <a:rPr lang="ru-RU"/>
              <a:pPr/>
              <a:t>10</a:t>
            </a:fld>
            <a:endParaRPr lang="ru-RU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684213" y="1484313"/>
            <a:ext cx="4572000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kumimoji="1" lang="ru-RU">
                <a:solidFill>
                  <a:srgbClr val="FFC000"/>
                </a:solidFill>
              </a:rPr>
              <a:t>С металлами</a:t>
            </a:r>
          </a:p>
          <a:p>
            <a:r>
              <a:rPr kumimoji="1" lang="ru-RU"/>
              <a:t>2</a:t>
            </a:r>
            <a:r>
              <a:rPr kumimoji="1" lang="en-US"/>
              <a:t>Mg</a:t>
            </a:r>
            <a:r>
              <a:rPr kumimoji="1" lang="ru-RU"/>
              <a:t> + </a:t>
            </a:r>
            <a:r>
              <a:rPr kumimoji="1" lang="en-US"/>
              <a:t>O</a:t>
            </a:r>
            <a:r>
              <a:rPr kumimoji="1" lang="ru-RU" baseline="-25000"/>
              <a:t>2</a:t>
            </a:r>
            <a:r>
              <a:rPr kumimoji="1" lang="ru-RU"/>
              <a:t> </a:t>
            </a:r>
            <a:r>
              <a:rPr kumimoji="1" lang="en-US">
                <a:sym typeface="Symbol" pitchFamily="18" charset="2"/>
              </a:rPr>
              <a:t></a:t>
            </a:r>
            <a:r>
              <a:rPr kumimoji="1" lang="ru-RU"/>
              <a:t> 2</a:t>
            </a:r>
            <a:r>
              <a:rPr kumimoji="1" lang="en-US">
                <a:sym typeface="Symbol" pitchFamily="18" charset="2"/>
              </a:rPr>
              <a:t>MgO</a:t>
            </a:r>
            <a:endParaRPr kumimoji="1" lang="ru-RU">
              <a:sym typeface="Symbol" pitchFamily="18" charset="2"/>
            </a:endParaRPr>
          </a:p>
          <a:p>
            <a:r>
              <a:rPr kumimoji="1" lang="en-US">
                <a:sym typeface="Symbol" pitchFamily="18" charset="2"/>
              </a:rPr>
              <a:t>2Cu + O</a:t>
            </a:r>
            <a:r>
              <a:rPr kumimoji="1" lang="ru-RU" baseline="-25000">
                <a:sym typeface="Symbol" pitchFamily="18" charset="2"/>
              </a:rPr>
              <a:t>2</a:t>
            </a:r>
            <a:r>
              <a:rPr kumimoji="1" lang="en-US">
                <a:sym typeface="Symbol" pitchFamily="18" charset="2"/>
              </a:rPr>
              <a:t>  </a:t>
            </a:r>
            <a:r>
              <a:rPr kumimoji="1" lang="en-US"/>
              <a:t> </a:t>
            </a:r>
            <a:r>
              <a:rPr kumimoji="1" lang="en-US">
                <a:sym typeface="Symbol" pitchFamily="18" charset="2"/>
              </a:rPr>
              <a:t> 2CuO</a:t>
            </a:r>
            <a:endParaRPr kumimoji="1" lang="ru-RU">
              <a:sym typeface="Symbol" pitchFamily="18" charset="2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827088" y="4076700"/>
            <a:ext cx="2232025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>
                <a:solidFill>
                  <a:srgbClr val="FFC000"/>
                </a:solidFill>
              </a:rPr>
              <a:t>С неметаллами</a:t>
            </a:r>
          </a:p>
          <a:p>
            <a:r>
              <a:rPr lang="en-US"/>
              <a:t>C</a:t>
            </a:r>
            <a:r>
              <a:rPr lang="ru-RU"/>
              <a:t> + </a:t>
            </a:r>
            <a:r>
              <a:rPr lang="en-US"/>
              <a:t>O</a:t>
            </a:r>
            <a:r>
              <a:rPr lang="ru-RU" baseline="-25000"/>
              <a:t>2</a:t>
            </a:r>
            <a:r>
              <a:rPr lang="ru-RU"/>
              <a:t>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CO</a:t>
            </a:r>
            <a:r>
              <a:rPr lang="ru-RU" baseline="-25000"/>
              <a:t>2</a:t>
            </a:r>
            <a:endParaRPr lang="ru-RU"/>
          </a:p>
          <a:p>
            <a:r>
              <a:rPr lang="en-US"/>
              <a:t>S + O</a:t>
            </a:r>
            <a:r>
              <a:rPr lang="ru-RU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SO</a:t>
            </a:r>
            <a:r>
              <a:rPr lang="ru-RU" baseline="-25000"/>
              <a:t>2</a:t>
            </a:r>
            <a:endParaRPr lang="ru-RU"/>
          </a:p>
          <a:p>
            <a:r>
              <a:rPr lang="en-US"/>
              <a:t>2H</a:t>
            </a:r>
            <a:r>
              <a:rPr lang="ru-RU" baseline="-25000"/>
              <a:t>2</a:t>
            </a:r>
            <a:r>
              <a:rPr lang="en-US"/>
              <a:t> + O</a:t>
            </a:r>
            <a:r>
              <a:rPr lang="ru-RU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2H</a:t>
            </a:r>
            <a:r>
              <a:rPr lang="ru-RU" baseline="-25000"/>
              <a:t>2</a:t>
            </a:r>
            <a:r>
              <a:rPr lang="en-US"/>
              <a:t>O</a:t>
            </a:r>
            <a:endParaRPr lang="ru-RU"/>
          </a:p>
          <a:p>
            <a:r>
              <a:rPr lang="en-US"/>
              <a:t> </a:t>
            </a:r>
            <a:endParaRPr lang="ru-RU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4067175" y="2420938"/>
            <a:ext cx="45720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>
                <a:solidFill>
                  <a:srgbClr val="FFC000"/>
                </a:solidFill>
              </a:rPr>
              <a:t>Со сложными веществами</a:t>
            </a:r>
          </a:p>
          <a:p>
            <a:r>
              <a:rPr lang="ru-RU"/>
              <a:t>4</a:t>
            </a:r>
            <a:r>
              <a:rPr lang="en-US"/>
              <a:t>FeS</a:t>
            </a:r>
            <a:r>
              <a:rPr lang="ru-RU" baseline="-25000"/>
              <a:t>2</a:t>
            </a:r>
            <a:r>
              <a:rPr lang="ru-RU"/>
              <a:t> + 11</a:t>
            </a:r>
            <a:r>
              <a:rPr lang="en-US"/>
              <a:t>O</a:t>
            </a:r>
            <a:r>
              <a:rPr lang="ru-RU" baseline="-25000"/>
              <a:t>2</a:t>
            </a:r>
            <a:r>
              <a:rPr lang="ru-RU"/>
              <a:t> </a:t>
            </a:r>
            <a:r>
              <a:rPr lang="en-US">
                <a:sym typeface="Symbol" pitchFamily="18" charset="2"/>
              </a:rPr>
              <a:t></a:t>
            </a:r>
            <a:r>
              <a:rPr lang="ru-RU"/>
              <a:t> 2</a:t>
            </a:r>
            <a:r>
              <a:rPr lang="en-US"/>
              <a:t>Fe</a:t>
            </a:r>
            <a:r>
              <a:rPr lang="ru-RU" baseline="-25000"/>
              <a:t>2</a:t>
            </a:r>
            <a:r>
              <a:rPr lang="ru-RU"/>
              <a:t> </a:t>
            </a:r>
            <a:r>
              <a:rPr lang="en-US"/>
              <a:t>O</a:t>
            </a:r>
            <a:r>
              <a:rPr lang="ru-RU" baseline="-25000"/>
              <a:t>3</a:t>
            </a:r>
            <a:r>
              <a:rPr lang="ru-RU"/>
              <a:t> + 8</a:t>
            </a:r>
            <a:r>
              <a:rPr lang="en-US"/>
              <a:t>SO</a:t>
            </a:r>
            <a:r>
              <a:rPr lang="ru-RU" baseline="-25000"/>
              <a:t>2</a:t>
            </a:r>
            <a:endParaRPr lang="ru-RU"/>
          </a:p>
          <a:p>
            <a:r>
              <a:rPr lang="en-US"/>
              <a:t>2H</a:t>
            </a:r>
            <a:r>
              <a:rPr lang="ru-RU" baseline="-25000"/>
              <a:t>2</a:t>
            </a:r>
            <a:r>
              <a:rPr lang="en-US"/>
              <a:t>S + 3O</a:t>
            </a:r>
            <a:r>
              <a:rPr lang="ru-RU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2SO</a:t>
            </a:r>
            <a:r>
              <a:rPr lang="ru-RU" baseline="-25000"/>
              <a:t>2</a:t>
            </a:r>
            <a:r>
              <a:rPr lang="en-US"/>
              <a:t> + 2H</a:t>
            </a:r>
            <a:r>
              <a:rPr lang="ru-RU" baseline="-25000"/>
              <a:t>2</a:t>
            </a:r>
            <a:r>
              <a:rPr lang="en-US"/>
              <a:t>O</a:t>
            </a:r>
            <a:endParaRPr lang="ru-RU"/>
          </a:p>
          <a:p>
            <a:r>
              <a:rPr lang="en-US"/>
              <a:t>CH</a:t>
            </a:r>
            <a:r>
              <a:rPr lang="ru-RU" baseline="-25000"/>
              <a:t>4</a:t>
            </a:r>
            <a:r>
              <a:rPr lang="en-US"/>
              <a:t> + 2O</a:t>
            </a:r>
            <a:r>
              <a:rPr lang="ru-RU" baseline="-25000"/>
              <a:t>2</a:t>
            </a:r>
            <a:r>
              <a:rPr lang="en-US"/>
              <a:t> </a:t>
            </a:r>
            <a:r>
              <a:rPr lang="en-US">
                <a:sym typeface="Symbol" pitchFamily="18" charset="2"/>
              </a:rPr>
              <a:t></a:t>
            </a:r>
            <a:r>
              <a:rPr lang="en-US"/>
              <a:t> CO</a:t>
            </a:r>
            <a:r>
              <a:rPr lang="ru-RU" baseline="-25000"/>
              <a:t>2</a:t>
            </a:r>
            <a:r>
              <a:rPr lang="en-US"/>
              <a:t> + 2H</a:t>
            </a:r>
            <a:r>
              <a:rPr lang="ru-RU" baseline="-25000"/>
              <a:t>2</a:t>
            </a:r>
            <a:r>
              <a:rPr lang="en-US"/>
              <a:t>O</a:t>
            </a:r>
            <a:endParaRPr lang="ru-RU"/>
          </a:p>
        </p:txBody>
      </p:sp>
      <p:sp>
        <p:nvSpPr>
          <p:cNvPr id="3687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>
                <a:solidFill>
                  <a:srgbClr val="FFFF66"/>
                </a:solidFill>
              </a:rPr>
              <a:t>Химические свойства кислорода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3779838" y="4652963"/>
            <a:ext cx="493236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>
                <a:solidFill>
                  <a:srgbClr val="FF3300"/>
                </a:solidFill>
              </a:rPr>
              <a:t>С кислородом реагируют все элементы, кроме </a:t>
            </a:r>
            <a:r>
              <a:rPr lang="en-US"/>
              <a:t>Au</a:t>
            </a:r>
            <a:r>
              <a:rPr lang="ru-RU"/>
              <a:t>, </a:t>
            </a:r>
            <a:r>
              <a:rPr lang="en-US"/>
              <a:t>Pt</a:t>
            </a:r>
            <a:r>
              <a:rPr lang="ru-RU"/>
              <a:t>, </a:t>
            </a:r>
            <a:r>
              <a:rPr lang="en-US"/>
              <a:t>He</a:t>
            </a:r>
            <a:r>
              <a:rPr lang="ru-RU"/>
              <a:t>, </a:t>
            </a:r>
            <a:r>
              <a:rPr lang="en-US"/>
              <a:t>Ne</a:t>
            </a:r>
            <a:r>
              <a:rPr lang="ru-RU"/>
              <a:t> и </a:t>
            </a:r>
            <a:r>
              <a:rPr lang="en-US"/>
              <a:t>Ar</a:t>
            </a:r>
            <a:r>
              <a:rPr lang="ru-RU">
                <a:solidFill>
                  <a:srgbClr val="FF3300"/>
                </a:solidFill>
              </a:rPr>
              <a:t>, во всех реакциях (кроме взаимодействия со фтором) кислород - окислитель.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68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687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69" grpId="0"/>
      <p:bldP spid="36870" grpId="0"/>
      <p:bldP spid="36872" grpId="0"/>
      <p:bldP spid="3687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C55AE-9A67-45A5-8852-0B34961426B2}" type="slidenum">
              <a:rPr lang="ru-RU"/>
              <a:pPr/>
              <a:t>11</a:t>
            </a:fld>
            <a:endParaRPr lang="ru-RU"/>
          </a:p>
        </p:txBody>
      </p:sp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FF66"/>
                </a:solidFill>
              </a:rPr>
              <a:t>Получение О</a:t>
            </a:r>
            <a:r>
              <a:rPr lang="ru-RU" baseline="-25000">
                <a:solidFill>
                  <a:srgbClr val="FFFF66"/>
                </a:solidFill>
              </a:rPr>
              <a:t>2</a:t>
            </a:r>
            <a:endParaRPr lang="ru-RU">
              <a:solidFill>
                <a:srgbClr val="FFFF66"/>
              </a:solidFill>
            </a:endParaRP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2089150"/>
          </a:xfrm>
        </p:spPr>
        <p:txBody>
          <a:bodyPr/>
          <a:lstStyle/>
          <a:p>
            <a:pPr>
              <a:buFontTx/>
              <a:buNone/>
            </a:pPr>
            <a:r>
              <a:rPr lang="ru-RU" sz="1600"/>
              <a:t>Промышленный способ (перегонка жидкого воздуха).</a:t>
            </a:r>
          </a:p>
          <a:p>
            <a:pPr>
              <a:buFontTx/>
              <a:buNone/>
            </a:pPr>
            <a:r>
              <a:rPr lang="ru-RU" sz="1600"/>
              <a:t>Лабораторный способ (разложение некоторых кислородосодержащих веществ)</a:t>
            </a:r>
          </a:p>
          <a:p>
            <a:pPr>
              <a:buFontTx/>
              <a:buNone/>
            </a:pPr>
            <a:r>
              <a:rPr lang="ru-RU" sz="1600"/>
              <a:t>     </a:t>
            </a:r>
            <a:r>
              <a:rPr lang="en-US" sz="1600"/>
              <a:t>2KClO</a:t>
            </a:r>
            <a:r>
              <a:rPr lang="en-US" sz="1600" baseline="-25000"/>
              <a:t>3</a:t>
            </a:r>
            <a:r>
              <a:rPr lang="en-US" sz="1600"/>
              <a:t>  –</a:t>
            </a:r>
            <a:r>
              <a:rPr lang="en-US" sz="1600" baseline="30000"/>
              <a:t>t</a:t>
            </a:r>
            <a:r>
              <a:rPr lang="en-US" sz="1600" baseline="30000">
                <a:sym typeface="Symbol" pitchFamily="18" charset="2"/>
              </a:rPr>
              <a:t></a:t>
            </a:r>
            <a:r>
              <a:rPr lang="en-US" sz="1600" baseline="30000"/>
              <a:t>;MnO2</a:t>
            </a:r>
            <a:r>
              <a:rPr lang="en-US" sz="1600">
                <a:sym typeface="Symbol" pitchFamily="18" charset="2"/>
              </a:rPr>
              <a:t></a:t>
            </a:r>
            <a:r>
              <a:rPr lang="en-US" sz="1600"/>
              <a:t> 2KCl + 3O</a:t>
            </a:r>
            <a:r>
              <a:rPr lang="en-US" sz="1600" baseline="-25000"/>
              <a:t>2</a:t>
            </a:r>
            <a:r>
              <a:rPr lang="en-US" sz="1600">
                <a:sym typeface="Symbol" pitchFamily="18" charset="2"/>
              </a:rPr>
              <a:t></a:t>
            </a:r>
            <a:endParaRPr lang="ru-RU" sz="1600"/>
          </a:p>
          <a:p>
            <a:pPr>
              <a:buFontTx/>
              <a:buNone/>
            </a:pPr>
            <a:r>
              <a:rPr lang="ru-RU" sz="1600"/>
              <a:t>     </a:t>
            </a:r>
            <a:r>
              <a:rPr lang="en-US" sz="1600"/>
              <a:t>2H</a:t>
            </a:r>
            <a:r>
              <a:rPr lang="en-US" sz="1600" baseline="-25000"/>
              <a:t>2</a:t>
            </a:r>
            <a:r>
              <a:rPr lang="en-US" sz="1600"/>
              <a:t>O</a:t>
            </a:r>
            <a:r>
              <a:rPr lang="en-US" sz="1600" baseline="-25000"/>
              <a:t>2</a:t>
            </a:r>
            <a:r>
              <a:rPr lang="en-US" sz="1600"/>
              <a:t>  –</a:t>
            </a:r>
            <a:r>
              <a:rPr lang="en-US" sz="1600" baseline="30000"/>
              <a:t>MnO2</a:t>
            </a:r>
            <a:r>
              <a:rPr lang="en-US" sz="1600">
                <a:sym typeface="Symbol" pitchFamily="18" charset="2"/>
              </a:rPr>
              <a:t></a:t>
            </a:r>
            <a:r>
              <a:rPr lang="en-US" sz="1600"/>
              <a:t> 2H</a:t>
            </a:r>
            <a:r>
              <a:rPr lang="en-US" sz="1600" baseline="-25000"/>
              <a:t>2</a:t>
            </a:r>
            <a:r>
              <a:rPr lang="en-US" sz="1600"/>
              <a:t>O + O</a:t>
            </a:r>
            <a:r>
              <a:rPr lang="en-US" sz="1600" baseline="-25000"/>
              <a:t>2</a:t>
            </a:r>
            <a:r>
              <a:rPr lang="en-US" sz="1600">
                <a:sym typeface="Symbol" pitchFamily="18" charset="2"/>
              </a:rPr>
              <a:t></a:t>
            </a:r>
            <a:endParaRPr lang="ru-RU" sz="1600">
              <a:sym typeface="Symbol" pitchFamily="18" charset="2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600"/>
              <a:t>П</a:t>
            </a:r>
            <a:r>
              <a:rPr lang="ru-RU" sz="1600">
                <a:latin typeface="Georgia" pitchFamily="18" charset="0"/>
              </a:rPr>
              <a:t>ерманганата калия при нагревании: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1600"/>
              <a:t>2KMnO</a:t>
            </a:r>
            <a:r>
              <a:rPr lang="en-US" sz="1600" baseline="-25000"/>
              <a:t>4</a:t>
            </a:r>
            <a:r>
              <a:rPr lang="en-US" sz="1600"/>
              <a:t>  –</a:t>
            </a:r>
            <a:r>
              <a:rPr lang="en-US" sz="1600" baseline="30000"/>
              <a:t>t</a:t>
            </a:r>
            <a:r>
              <a:rPr lang="en-US" sz="1600" baseline="30000">
                <a:sym typeface="Symbol" pitchFamily="18" charset="2"/>
              </a:rPr>
              <a:t></a:t>
            </a:r>
            <a:r>
              <a:rPr lang="en-US" sz="1600">
                <a:sym typeface="Symbol" pitchFamily="18" charset="2"/>
              </a:rPr>
              <a:t></a:t>
            </a:r>
            <a:r>
              <a:rPr lang="en-US" sz="1600"/>
              <a:t> K</a:t>
            </a:r>
            <a:r>
              <a:rPr lang="en-US" sz="1600" baseline="-25000"/>
              <a:t>2</a:t>
            </a:r>
            <a:r>
              <a:rPr lang="en-US" sz="1600"/>
              <a:t>MnO</a:t>
            </a:r>
            <a:r>
              <a:rPr lang="en-US" sz="1600" baseline="-25000"/>
              <a:t>4</a:t>
            </a:r>
            <a:r>
              <a:rPr lang="en-US" sz="1600"/>
              <a:t> + MnO</a:t>
            </a:r>
            <a:r>
              <a:rPr lang="en-US" sz="1600" baseline="-25000"/>
              <a:t>2</a:t>
            </a:r>
            <a:r>
              <a:rPr lang="en-US" sz="1600"/>
              <a:t> + O</a:t>
            </a:r>
            <a:r>
              <a:rPr lang="en-US" sz="1600" baseline="-25000"/>
              <a:t>2</a:t>
            </a:r>
            <a:r>
              <a:rPr lang="en-US" sz="1600">
                <a:sym typeface="Symbol" pitchFamily="18" charset="2"/>
              </a:rPr>
              <a:t></a:t>
            </a:r>
            <a:endParaRPr lang="ru-RU" sz="16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1600">
                <a:latin typeface="Georgia" pitchFamily="18" charset="0"/>
              </a:rPr>
              <a:t>Разложение этой соли идёт при нагревании её</a:t>
            </a:r>
            <a:r>
              <a:rPr lang="ru-RU" sz="1600"/>
              <a:t> </a:t>
            </a:r>
            <a:r>
              <a:rPr lang="ru-RU" sz="1600">
                <a:latin typeface="Georgia" pitchFamily="18" charset="0"/>
              </a:rPr>
              <a:t>выше 200</a:t>
            </a:r>
            <a:r>
              <a:rPr lang="ru-RU" sz="1600" baseline="30000">
                <a:latin typeface="Georgia" pitchFamily="18" charset="0"/>
              </a:rPr>
              <a:t>0</a:t>
            </a:r>
            <a:r>
              <a:rPr lang="ru-RU" sz="1600">
                <a:latin typeface="Georgia" pitchFamily="18" charset="0"/>
              </a:rPr>
              <a:t> С.</a:t>
            </a:r>
          </a:p>
          <a:p>
            <a:pPr>
              <a:buFontTx/>
              <a:buNone/>
            </a:pPr>
            <a:endParaRPr lang="ru-RU" sz="1600">
              <a:sym typeface="Symbol" pitchFamily="18" charset="2"/>
            </a:endParaRPr>
          </a:p>
          <a:p>
            <a:endParaRPr lang="ru-RU" sz="1600"/>
          </a:p>
        </p:txBody>
      </p:sp>
      <p:pic>
        <p:nvPicPr>
          <p:cNvPr id="40964" name="Picture 12" descr="IMG_335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8313" y="3357563"/>
            <a:ext cx="4114800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65" name="Picture 4" descr="IMG_335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3357563"/>
            <a:ext cx="396240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670E1-E38D-4A63-B78B-AD1E788F40CD}" type="slidenum">
              <a:rPr lang="ru-RU"/>
              <a:pPr/>
              <a:t>12</a:t>
            </a:fld>
            <a:endParaRPr lang="ru-RU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title" sz="quarter"/>
          </p:nvPr>
        </p:nvSpPr>
        <p:spPr/>
        <p:txBody>
          <a:bodyPr/>
          <a:lstStyle/>
          <a:p>
            <a:r>
              <a:rPr lang="ru-RU" sz="2000">
                <a:solidFill>
                  <a:srgbClr val="FFFF66"/>
                </a:solidFill>
              </a:rPr>
              <a:t>Аллотропная модификация кислорода – озон О</a:t>
            </a:r>
            <a:r>
              <a:rPr lang="ru-RU" sz="2000" baseline="-25000">
                <a:solidFill>
                  <a:srgbClr val="FFFF66"/>
                </a:solidFill>
              </a:rPr>
              <a:t>3</a:t>
            </a:r>
            <a:endParaRPr lang="ru-RU" sz="2000">
              <a:solidFill>
                <a:srgbClr val="FFFF66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sz="quarter" idx="1"/>
          </p:nvPr>
        </p:nvSpPr>
        <p:spPr>
          <a:xfrm>
            <a:off x="611188" y="1412875"/>
            <a:ext cx="3251200" cy="2185988"/>
          </a:xfrm>
        </p:spPr>
        <p:txBody>
          <a:bodyPr/>
          <a:lstStyle/>
          <a:p>
            <a:pPr>
              <a:buFontTx/>
              <a:buNone/>
            </a:pPr>
            <a:r>
              <a:rPr lang="ru-RU" sz="2400"/>
              <a:t> </a:t>
            </a:r>
            <a:r>
              <a:rPr lang="ru-RU" sz="2400">
                <a:solidFill>
                  <a:schemeClr val="accent2"/>
                </a:solidFill>
              </a:rPr>
              <a:t>Неустойчив:                       </a:t>
            </a:r>
            <a:r>
              <a:rPr lang="en-US" sz="2400">
                <a:solidFill>
                  <a:schemeClr val="accent2"/>
                </a:solidFill>
              </a:rPr>
              <a:t>O</a:t>
            </a:r>
            <a:r>
              <a:rPr lang="ru-RU" sz="2400" baseline="-25000">
                <a:solidFill>
                  <a:schemeClr val="accent2"/>
                </a:solidFill>
              </a:rPr>
              <a:t>3</a:t>
            </a:r>
            <a:r>
              <a:rPr lang="ru-RU" sz="2400">
                <a:solidFill>
                  <a:schemeClr val="accent2"/>
                </a:solidFill>
              </a:rPr>
              <a:t> </a:t>
            </a:r>
            <a:r>
              <a:rPr lang="en-US" sz="2400">
                <a:solidFill>
                  <a:schemeClr val="accent2"/>
                </a:solidFill>
                <a:sym typeface="Symbol" pitchFamily="18" charset="2"/>
              </a:rPr>
              <a:t></a:t>
            </a:r>
            <a:r>
              <a:rPr lang="en-US" sz="2400">
                <a:solidFill>
                  <a:schemeClr val="accent2"/>
                </a:solidFill>
              </a:rPr>
              <a:t> O</a:t>
            </a:r>
            <a:r>
              <a:rPr lang="ru-RU" sz="2400" baseline="-25000">
                <a:solidFill>
                  <a:schemeClr val="accent2"/>
                </a:solidFill>
              </a:rPr>
              <a:t>2</a:t>
            </a:r>
            <a:r>
              <a:rPr lang="ru-RU" sz="2400">
                <a:solidFill>
                  <a:schemeClr val="accent2"/>
                </a:solidFill>
              </a:rPr>
              <a:t> + </a:t>
            </a:r>
            <a:r>
              <a:rPr lang="en-US" sz="2400">
                <a:solidFill>
                  <a:schemeClr val="accent2"/>
                </a:solidFill>
              </a:rPr>
              <a:t>O</a:t>
            </a:r>
            <a:endParaRPr lang="ru-RU" sz="2400">
              <a:solidFill>
                <a:schemeClr val="accent2"/>
              </a:solidFill>
            </a:endParaRPr>
          </a:p>
          <a:p>
            <a:pPr>
              <a:buFontTx/>
              <a:buNone/>
            </a:pPr>
            <a:endParaRPr lang="ru-RU" sz="2400">
              <a:solidFill>
                <a:schemeClr val="accent2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sz="quarter" idx="2"/>
          </p:nvPr>
        </p:nvSpPr>
        <p:spPr>
          <a:xfrm>
            <a:off x="3635375" y="2420938"/>
            <a:ext cx="5329238" cy="1295400"/>
          </a:xfrm>
        </p:spPr>
        <p:txBody>
          <a:bodyPr/>
          <a:lstStyle/>
          <a:p>
            <a:pPr eaLnBrk="0" hangingPunct="0">
              <a:spcBef>
                <a:spcPct val="0"/>
              </a:spcBef>
              <a:buFontTx/>
              <a:buNone/>
            </a:pPr>
            <a:r>
              <a:rPr lang="ru-RU" sz="2400">
                <a:solidFill>
                  <a:schemeClr val="accent2"/>
                </a:solidFill>
              </a:rPr>
              <a:t>Сильный окислитель:       </a:t>
            </a:r>
          </a:p>
          <a:p>
            <a:pPr eaLnBrk="0" hangingPunct="0">
              <a:spcBef>
                <a:spcPct val="0"/>
              </a:spcBef>
              <a:buFontTx/>
              <a:buNone/>
            </a:pPr>
            <a:r>
              <a:rPr lang="en-US" sz="2400">
                <a:solidFill>
                  <a:schemeClr val="accent2"/>
                </a:solidFill>
              </a:rPr>
              <a:t>2KI + O</a:t>
            </a:r>
            <a:r>
              <a:rPr lang="ru-RU" sz="2400" baseline="-25000">
                <a:solidFill>
                  <a:schemeClr val="accent2"/>
                </a:solidFill>
              </a:rPr>
              <a:t>3</a:t>
            </a:r>
            <a:r>
              <a:rPr lang="en-US" sz="2400">
                <a:solidFill>
                  <a:schemeClr val="accent2"/>
                </a:solidFill>
              </a:rPr>
              <a:t> + H</a:t>
            </a:r>
            <a:r>
              <a:rPr lang="ru-RU" sz="2400" baseline="-25000">
                <a:solidFill>
                  <a:schemeClr val="accent2"/>
                </a:solidFill>
              </a:rPr>
              <a:t>2</a:t>
            </a:r>
            <a:r>
              <a:rPr lang="en-US" sz="2400">
                <a:solidFill>
                  <a:schemeClr val="accent2"/>
                </a:solidFill>
              </a:rPr>
              <a:t>O </a:t>
            </a:r>
            <a:r>
              <a:rPr lang="en-US" sz="2400">
                <a:solidFill>
                  <a:schemeClr val="accent2"/>
                </a:solidFill>
                <a:sym typeface="Symbol" pitchFamily="18" charset="2"/>
              </a:rPr>
              <a:t></a:t>
            </a:r>
            <a:r>
              <a:rPr lang="en-US" sz="2400">
                <a:solidFill>
                  <a:schemeClr val="accent2"/>
                </a:solidFill>
              </a:rPr>
              <a:t> 2KOH + I</a:t>
            </a:r>
            <a:r>
              <a:rPr lang="ru-RU" sz="2400" baseline="-25000">
                <a:solidFill>
                  <a:schemeClr val="accent2"/>
                </a:solidFill>
              </a:rPr>
              <a:t>2</a:t>
            </a:r>
            <a:r>
              <a:rPr lang="en-US" sz="2400">
                <a:solidFill>
                  <a:schemeClr val="accent2"/>
                </a:solidFill>
              </a:rPr>
              <a:t> + O</a:t>
            </a:r>
            <a:r>
              <a:rPr lang="ru-RU" sz="2400" baseline="-25000">
                <a:solidFill>
                  <a:schemeClr val="accent2"/>
                </a:solidFill>
              </a:rPr>
              <a:t>2</a:t>
            </a:r>
            <a:endParaRPr lang="ru-RU" sz="2400">
              <a:solidFill>
                <a:schemeClr val="accent2"/>
              </a:solidFill>
            </a:endParaRPr>
          </a:p>
          <a:p>
            <a:endParaRPr lang="ru-RU" sz="2400">
              <a:solidFill>
                <a:schemeClr val="accent2"/>
              </a:solidFill>
            </a:endParaRPr>
          </a:p>
        </p:txBody>
      </p:sp>
      <p:sp>
        <p:nvSpPr>
          <p:cNvPr id="38919" name="Rectangle 7"/>
          <p:cNvSpPr>
            <a:spLocks noGrp="1" noChangeArrowheads="1"/>
          </p:cNvSpPr>
          <p:nvPr>
            <p:ph sz="quarter" idx="3"/>
          </p:nvPr>
        </p:nvSpPr>
        <p:spPr>
          <a:xfrm>
            <a:off x="0" y="3938588"/>
            <a:ext cx="4932363" cy="1866900"/>
          </a:xfrm>
        </p:spPr>
        <p:txBody>
          <a:bodyPr/>
          <a:lstStyle/>
          <a:p>
            <a:pPr eaLnBrk="0" hangingPunct="0">
              <a:spcBef>
                <a:spcPct val="0"/>
              </a:spcBef>
              <a:buFontTx/>
              <a:buNone/>
            </a:pPr>
            <a:endParaRPr lang="ru-RU" sz="2400"/>
          </a:p>
          <a:p>
            <a:pPr eaLnBrk="0" hangingPunct="0">
              <a:spcBef>
                <a:spcPct val="0"/>
              </a:spcBef>
              <a:buFontTx/>
              <a:buNone/>
            </a:pPr>
            <a:r>
              <a:rPr lang="ru-RU" sz="2400">
                <a:solidFill>
                  <a:schemeClr val="accent2"/>
                </a:solidFill>
              </a:rPr>
              <a:t>Обесцвечивает красящие вещества, отражает УФ - лучи, уничтожает микроорганизмы.</a:t>
            </a:r>
          </a:p>
          <a:p>
            <a:pPr>
              <a:buFontTx/>
              <a:buNone/>
            </a:pPr>
            <a:endParaRPr lang="ru-RU" sz="2400">
              <a:solidFill>
                <a:schemeClr val="accent2"/>
              </a:solidFill>
            </a:endParaRPr>
          </a:p>
        </p:txBody>
      </p:sp>
      <p:pic>
        <p:nvPicPr>
          <p:cNvPr id="38921" name="Picture 8" descr="Image62"/>
          <p:cNvPicPr>
            <a:picLocks noChangeAspect="1" noChangeArrowheads="1"/>
          </p:cNvPicPr>
          <p:nvPr>
            <p:ph sz="quarter" idx="4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219700" y="4076700"/>
            <a:ext cx="3097213" cy="23050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9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8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89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389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0" dur="500"/>
                                        <p:tgtEl>
                                          <p:spTgt spid="389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AFDB3-5EF8-424F-A6A4-EB0F1CEF913B}" type="slidenum">
              <a:rPr lang="ru-RU"/>
              <a:pPr/>
              <a:t>13</a:t>
            </a:fld>
            <a:endParaRPr lang="ru-RU"/>
          </a:p>
        </p:txBody>
      </p:sp>
      <p:pic>
        <p:nvPicPr>
          <p:cNvPr id="4915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179388" y="2565400"/>
            <a:ext cx="8640762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buFontTx/>
              <a:buChar char="•"/>
            </a:pPr>
            <a:r>
              <a:rPr lang="ru-RU" sz="2000">
                <a:solidFill>
                  <a:srgbClr val="FFFF66"/>
                </a:solidFill>
              </a:rPr>
              <a:t>Под воздействием солнечного излучения или электрического разряда может происходить реакция: </a:t>
            </a:r>
            <a:r>
              <a:rPr lang="en-US" sz="2000">
                <a:solidFill>
                  <a:srgbClr val="FFFF66"/>
                </a:solidFill>
              </a:rPr>
              <a:t>  	</a:t>
            </a:r>
            <a:r>
              <a:rPr lang="ru-RU" sz="2000">
                <a:solidFill>
                  <a:srgbClr val="FFFF66"/>
                </a:solidFill>
              </a:rPr>
              <a:t>3О</a:t>
            </a:r>
            <a:r>
              <a:rPr lang="ru-RU" sz="2000" baseline="-25000">
                <a:solidFill>
                  <a:srgbClr val="FFFF66"/>
                </a:solidFill>
              </a:rPr>
              <a:t>2</a:t>
            </a:r>
            <a:r>
              <a:rPr lang="ru-RU" sz="2000">
                <a:solidFill>
                  <a:srgbClr val="FFFF66"/>
                </a:solidFill>
              </a:rPr>
              <a:t> =2О</a:t>
            </a:r>
            <a:r>
              <a:rPr lang="ru-RU" sz="2000" baseline="-25000">
                <a:solidFill>
                  <a:srgbClr val="FFFF66"/>
                </a:solidFill>
              </a:rPr>
              <a:t>3</a:t>
            </a:r>
            <a:r>
              <a:rPr lang="ru-RU" sz="2000">
                <a:solidFill>
                  <a:srgbClr val="FFFF66"/>
                </a:solidFill>
              </a:rPr>
              <a:t>  </a:t>
            </a:r>
          </a:p>
          <a:p>
            <a:pPr>
              <a:buFontTx/>
              <a:buChar char="•"/>
            </a:pPr>
            <a:r>
              <a:rPr lang="ru-RU" sz="2000">
                <a:solidFill>
                  <a:srgbClr val="FFFF66"/>
                </a:solidFill>
              </a:rPr>
              <a:t>В результате образуется озон . </a:t>
            </a:r>
          </a:p>
          <a:p>
            <a:pPr>
              <a:buFontTx/>
              <a:buChar char="•"/>
            </a:pPr>
            <a:r>
              <a:rPr lang="ru-RU" sz="2000">
                <a:solidFill>
                  <a:srgbClr val="FFFF66"/>
                </a:solidFill>
              </a:rPr>
              <a:t>Он отличается от обычного кислорода составом молекулы (О</a:t>
            </a:r>
            <a:r>
              <a:rPr lang="ru-RU" sz="2000" baseline="-25000">
                <a:solidFill>
                  <a:srgbClr val="FFFF66"/>
                </a:solidFill>
              </a:rPr>
              <a:t>3</a:t>
            </a:r>
            <a:r>
              <a:rPr lang="ru-RU" sz="2000">
                <a:solidFill>
                  <a:srgbClr val="FFFF66"/>
                </a:solidFill>
              </a:rPr>
              <a:t> ) и свойствами. Вспомните какими?</a:t>
            </a:r>
          </a:p>
          <a:p>
            <a:pPr>
              <a:buFontTx/>
              <a:buChar char="•"/>
            </a:pPr>
            <a:r>
              <a:rPr lang="ru-RU" sz="2000">
                <a:solidFill>
                  <a:srgbClr val="FFFF66"/>
                </a:solidFill>
              </a:rPr>
              <a:t>Чем по отношению друг к другу и к химическому элементу кислороду являются простые вещества кислород и озон?</a:t>
            </a:r>
          </a:p>
          <a:p>
            <a:pPr>
              <a:buFontTx/>
              <a:buChar char="•"/>
            </a:pPr>
            <a:r>
              <a:rPr lang="ru-RU" sz="2000">
                <a:solidFill>
                  <a:srgbClr val="FFFF66"/>
                </a:solidFill>
              </a:rPr>
              <a:t>Таким образом, кислород и озон – это два разных вещества, которые называются аллотропными видоизменениями.</a:t>
            </a:r>
          </a:p>
          <a:p>
            <a:pPr>
              <a:buFontTx/>
              <a:buChar char="•"/>
            </a:pPr>
            <a:r>
              <a:rPr lang="ru-RU" sz="2000">
                <a:solidFill>
                  <a:srgbClr val="FFFF66"/>
                </a:solidFill>
              </a:rPr>
              <a:t>Вспомните, что называется аллотропией?</a:t>
            </a: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2843213" y="1555750"/>
            <a:ext cx="39385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 sz="2400">
                <a:solidFill>
                  <a:srgbClr val="0099FF"/>
                </a:solidFill>
              </a:rPr>
              <a:t>Способы получения озона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500"/>
                                        <p:tgtEl>
                                          <p:spTgt spid="491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915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9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9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9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9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915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EF606A-48D5-4232-BBF0-D8CB15D9CB08}" type="slidenum">
              <a:rPr lang="ru-RU"/>
              <a:pPr/>
              <a:t>14</a:t>
            </a:fld>
            <a:endParaRPr lang="ru-RU"/>
          </a:p>
        </p:txBody>
      </p:sp>
      <p:pic>
        <p:nvPicPr>
          <p:cNvPr id="5120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2411413" y="549275"/>
            <a:ext cx="46085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ru-RU" b="1">
                <a:solidFill>
                  <a:schemeClr val="bg1"/>
                </a:solidFill>
              </a:rPr>
              <a:t>Озон в природе</a:t>
            </a:r>
          </a:p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51205" name="Rectangle 5"/>
          <p:cNvSpPr>
            <a:spLocks noChangeArrowheads="1"/>
          </p:cNvSpPr>
          <p:nvPr/>
        </p:nvSpPr>
        <p:spPr bwMode="auto">
          <a:xfrm>
            <a:off x="250825" y="1557338"/>
            <a:ext cx="8713788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>
                <a:solidFill>
                  <a:schemeClr val="accent1"/>
                </a:solidFill>
              </a:rPr>
              <a:t>Содержание озона в воздухе:</a:t>
            </a:r>
          </a:p>
          <a:p>
            <a:r>
              <a:rPr lang="ru-RU">
                <a:solidFill>
                  <a:schemeClr val="accent1"/>
                </a:solidFill>
              </a:rPr>
              <a:t>Летом- до 7*10-9% (по объему), зимой- до 2*10-10%</a:t>
            </a:r>
          </a:p>
          <a:p>
            <a:r>
              <a:rPr lang="ru-RU">
                <a:solidFill>
                  <a:schemeClr val="accent1"/>
                </a:solidFill>
              </a:rPr>
              <a:t>В атмосфере максимальная его концентрация на высоте 20-25 км, где озон образует слой, защищающий Землю от УФ- лучей</a:t>
            </a:r>
          </a:p>
        </p:txBody>
      </p:sp>
      <p:sp>
        <p:nvSpPr>
          <p:cNvPr id="51206" name="Text Box 6"/>
          <p:cNvSpPr txBox="1">
            <a:spLocks noChangeArrowheads="1"/>
          </p:cNvSpPr>
          <p:nvPr/>
        </p:nvSpPr>
        <p:spPr bwMode="auto">
          <a:xfrm rot="10345667" flipV="1">
            <a:off x="1331913" y="4005263"/>
            <a:ext cx="69135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ru-RU" sz="2400">
                <a:solidFill>
                  <a:srgbClr val="000099"/>
                </a:solidFill>
              </a:rPr>
              <a:t>В чем причина образования «озоновых дыр»?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12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5" dur="500"/>
                                        <p:tgtEl>
                                          <p:spTgt spid="5120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8" dur="500"/>
                                        <p:tgtEl>
                                          <p:spTgt spid="512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512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2769D7-6EA9-403A-9094-38CCA2D8A60F}" type="slidenum">
              <a:rPr lang="ru-RU"/>
              <a:pPr/>
              <a:t>15</a:t>
            </a:fld>
            <a:endParaRPr lang="ru-RU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r>
              <a:rPr lang="ru-RU" sz="3200">
                <a:solidFill>
                  <a:srgbClr val="FFFF66"/>
                </a:solidFill>
                <a:latin typeface="Arial Unicode MS" pitchFamily="34" charset="-128"/>
              </a:rPr>
              <a:t>Лабораторный способ получения озона</a:t>
            </a:r>
          </a:p>
        </p:txBody>
      </p:sp>
      <p:pic>
        <p:nvPicPr>
          <p:cNvPr id="52230" name="Рисунок 11" descr="99999.JPG"/>
          <p:cNvPicPr>
            <a:picLocks noChangeAspect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258888" y="1268413"/>
            <a:ext cx="6049962" cy="5256212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2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483E68-7BC0-413B-94D1-A81E0FDBB4C1}" type="slidenum">
              <a:rPr lang="ru-RU"/>
              <a:pPr/>
              <a:t>16</a:t>
            </a:fld>
            <a:endParaRPr lang="ru-RU"/>
          </a:p>
        </p:txBody>
      </p:sp>
      <p:sp>
        <p:nvSpPr>
          <p:cNvPr id="21506" name="Дата 4"/>
          <p:cNvSpPr txBox="1">
            <a:spLocks noGrp="1"/>
          </p:cNvSpPr>
          <p:nvPr/>
        </p:nvSpPr>
        <p:spPr bwMode="auto">
          <a:xfrm>
            <a:off x="457200" y="6203950"/>
            <a:ext cx="79248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ru-RU" sz="12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1507" name="Номер слайда 6"/>
          <p:cNvSpPr txBox="1">
            <a:spLocks noGrp="1"/>
          </p:cNvSpPr>
          <p:nvPr/>
        </p:nvSpPr>
        <p:spPr bwMode="auto">
          <a:xfrm>
            <a:off x="8410575" y="61817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ru-RU" sz="16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9224" name="Rectangle 8"/>
          <p:cNvSpPr>
            <a:spLocks noGrp="1" noChangeArrowheads="1"/>
          </p:cNvSpPr>
          <p:nvPr>
            <p:ph type="title" idx="4294967295"/>
          </p:nvPr>
        </p:nvSpPr>
        <p:spPr>
          <a:xfrm>
            <a:off x="533400" y="0"/>
            <a:ext cx="8229600" cy="1219200"/>
          </a:xfrm>
          <a:noFill/>
          <a:ln w="6350" cap="rnd"/>
        </p:spPr>
        <p:txBody>
          <a:bodyPr anchor="b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4200" kern="1200" spc="-10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AFC9A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Cambria Math" pitchFamily="18" charset="0"/>
                <a:ea typeface="Cambria Math" pitchFamily="18" charset="0"/>
                <a:cs typeface="+mj-cs"/>
              </a:rPr>
              <a:t>Способы собирания</a:t>
            </a:r>
            <a:endParaRPr lang="ru-RU" sz="4200" kern="1200" spc="-10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FAFC9A"/>
              </a:solidFill>
              <a:effectLst>
                <a:innerShdw blurRad="50800" dist="25400" dir="13500000">
                  <a:prstClr val="black">
                    <a:alpha val="70000"/>
                  </a:prstClr>
                </a:innerShdw>
              </a:effectLst>
              <a:latin typeface="Cambria Math" pitchFamily="18" charset="0"/>
              <a:ea typeface="Cambria Math" pitchFamily="18" charset="0"/>
              <a:cs typeface="+mj-cs"/>
            </a:endParaRPr>
          </a:p>
        </p:txBody>
      </p:sp>
      <p:pic>
        <p:nvPicPr>
          <p:cNvPr id="21509" name="Picture 13" descr="Image59-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9600" y="1447800"/>
            <a:ext cx="1423988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Содержимое 15"/>
          <p:cNvSpPr>
            <a:spLocks noGrp="1"/>
          </p:cNvSpPr>
          <p:nvPr>
            <p:ph sz="half" idx="4294967295"/>
          </p:nvPr>
        </p:nvSpPr>
        <p:spPr>
          <a:xfrm>
            <a:off x="381000" y="2590800"/>
            <a:ext cx="8534400" cy="3505200"/>
          </a:xfrm>
        </p:spPr>
        <p:txBody>
          <a:bodyPr>
            <a:normAutofit/>
          </a:bodyPr>
          <a:lstStyle/>
          <a:p>
            <a:pPr marL="273050" indent="-273050">
              <a:lnSpc>
                <a:spcPct val="80000"/>
              </a:lnSpc>
              <a:buFontTx/>
              <a:buNone/>
            </a:pPr>
            <a:r>
              <a:rPr lang="ru-RU" sz="900"/>
              <a:t>                                                                                                    </a:t>
            </a:r>
          </a:p>
          <a:p>
            <a:pPr marL="273050" indent="-273050">
              <a:lnSpc>
                <a:spcPct val="80000"/>
              </a:lnSpc>
              <a:buFontTx/>
              <a:buNone/>
            </a:pPr>
            <a:r>
              <a:rPr lang="ru-RU" sz="900"/>
              <a:t>                                                                                                         </a:t>
            </a:r>
            <a:r>
              <a:rPr lang="ru-RU" sz="1600"/>
              <a:t>вытеснение воды                    вытеснение воздуха </a:t>
            </a:r>
          </a:p>
          <a:p>
            <a:pPr marL="273050" indent="-273050">
              <a:lnSpc>
                <a:spcPct val="80000"/>
              </a:lnSpc>
              <a:buFontTx/>
              <a:buNone/>
            </a:pPr>
            <a:r>
              <a:rPr lang="ru-RU" sz="2500"/>
              <a:t>                    </a:t>
            </a:r>
            <a:endParaRPr lang="ru-RU" sz="900"/>
          </a:p>
        </p:txBody>
      </p:sp>
      <p:pic>
        <p:nvPicPr>
          <p:cNvPr id="21511" name="Picture 16" descr="Image59-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867400" y="1447800"/>
            <a:ext cx="1676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2" name="Picture 15" descr="Image59-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590800" y="1447800"/>
            <a:ext cx="2743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advTm="215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8800CF-D03A-4552-856E-162508AEBA26}" type="slidenum">
              <a:rPr lang="ru-RU"/>
              <a:pPr/>
              <a:t>17</a:t>
            </a:fld>
            <a:endParaRPr lang="ru-RU"/>
          </a:p>
        </p:txBody>
      </p:sp>
      <p:sp>
        <p:nvSpPr>
          <p:cNvPr id="14343" name="Rectangle 7"/>
          <p:cNvSpPr>
            <a:spLocks noGrp="1" noChangeArrowheads="1"/>
          </p:cNvSpPr>
          <p:nvPr>
            <p:ph idx="4294967295"/>
          </p:nvPr>
        </p:nvSpPr>
        <p:spPr>
          <a:xfrm>
            <a:off x="4267200" y="1295400"/>
            <a:ext cx="4572000" cy="5334000"/>
          </a:xfrm>
        </p:spPr>
        <p:txBody>
          <a:bodyPr>
            <a:normAutofit/>
          </a:bodyPr>
          <a:lstStyle/>
          <a:p>
            <a:pPr marL="273050" indent="-273050">
              <a:lnSpc>
                <a:spcPct val="80000"/>
              </a:lnSpc>
            </a:pPr>
            <a:r>
              <a:rPr lang="ru-RU" sz="1800"/>
              <a:t>Находит широкое применение в медицине и промышленности.</a:t>
            </a:r>
          </a:p>
          <a:p>
            <a:pPr marL="273050" indent="-273050">
              <a:lnSpc>
                <a:spcPct val="80000"/>
              </a:lnSpc>
            </a:pPr>
            <a:r>
              <a:rPr lang="ru-RU" sz="1800"/>
              <a:t>При высотных полётах лётчиков снабжают специальными приборами с кислородом.</a:t>
            </a:r>
          </a:p>
          <a:p>
            <a:pPr marL="273050" indent="-273050">
              <a:lnSpc>
                <a:spcPct val="80000"/>
              </a:lnSpc>
            </a:pPr>
            <a:r>
              <a:rPr lang="ru-RU" sz="1800"/>
              <a:t>При многих лёгочных и сердечных заболеваниях, а также при операциях дают вдыхать кислород из кислородных подушек.</a:t>
            </a:r>
          </a:p>
          <a:p>
            <a:pPr marL="273050" indent="-273050">
              <a:lnSpc>
                <a:spcPct val="80000"/>
              </a:lnSpc>
            </a:pPr>
            <a:r>
              <a:rPr lang="ru-RU" sz="1800"/>
              <a:t>Кислородом в баллонах снабжают подводные лодки.</a:t>
            </a:r>
          </a:p>
          <a:p>
            <a:pPr marL="273050" indent="-273050">
              <a:lnSpc>
                <a:spcPct val="80000"/>
              </a:lnSpc>
            </a:pPr>
            <a:r>
              <a:rPr lang="ru-RU" sz="1800"/>
              <a:t>Горение рыхлого горючего материала, пропитанного жидким кислородом, сопровождается взрывом, что даёт возможность применять кислород при взрывных работах.</a:t>
            </a:r>
          </a:p>
          <a:p>
            <a:pPr marL="273050" indent="-273050">
              <a:lnSpc>
                <a:spcPct val="80000"/>
              </a:lnSpc>
            </a:pPr>
            <a:r>
              <a:rPr lang="ru-RU" sz="1800"/>
              <a:t>Жидкий кислород применяют в реактивных двигателях, в автогенной сварке и резке металлов, даже под водой.</a:t>
            </a:r>
          </a:p>
          <a:p>
            <a:pPr marL="273050" indent="-273050">
              <a:lnSpc>
                <a:spcPct val="80000"/>
              </a:lnSpc>
            </a:pPr>
            <a:endParaRPr lang="ru-RU" sz="1800"/>
          </a:p>
        </p:txBody>
      </p:sp>
      <p:sp>
        <p:nvSpPr>
          <p:cNvPr id="23555" name="Дата 3"/>
          <p:cNvSpPr txBox="1">
            <a:spLocks noGrp="1"/>
          </p:cNvSpPr>
          <p:nvPr/>
        </p:nvSpPr>
        <p:spPr bwMode="auto">
          <a:xfrm flipV="1">
            <a:off x="381000" y="6134100"/>
            <a:ext cx="87313" cy="6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10800000" anchor="ctr"/>
          <a:lstStyle/>
          <a:p>
            <a:endParaRPr lang="ru-RU" sz="12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23556" name="Номер слайда 5"/>
          <p:cNvSpPr txBox="1">
            <a:spLocks noGrp="1"/>
          </p:cNvSpPr>
          <p:nvPr/>
        </p:nvSpPr>
        <p:spPr bwMode="auto">
          <a:xfrm>
            <a:off x="8410575" y="61817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ru-RU" sz="16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14342" name="Rectangle 6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52400"/>
            <a:ext cx="8229600" cy="1219200"/>
          </a:xfrm>
          <a:noFill/>
          <a:ln w="6350" cap="rnd"/>
        </p:spPr>
        <p:txBody>
          <a:bodyPr rtlCol="0" anchor="b">
            <a:norm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sz="4200" kern="1200" spc="-10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AFC9A"/>
                </a:solidFill>
                <a:effectLst>
                  <a:innerShdw blurRad="50800" dist="25400" dir="13500000">
                    <a:prstClr val="black">
                      <a:alpha val="70000"/>
                    </a:prstClr>
                  </a:innerShdw>
                </a:effectLst>
                <a:latin typeface="Cambria Math" pitchFamily="18" charset="0"/>
                <a:ea typeface="Cambria Math" pitchFamily="18" charset="0"/>
                <a:cs typeface="+mj-cs"/>
              </a:rPr>
              <a:t>Применение кислорода:</a:t>
            </a:r>
          </a:p>
        </p:txBody>
      </p:sp>
      <p:pic>
        <p:nvPicPr>
          <p:cNvPr id="23558" name="Picture 5" descr="H:\Черновики\tan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1295400"/>
            <a:ext cx="381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advTm="55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6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5B0F3-DB93-4909-A836-59D640A40D52}" type="slidenum">
              <a:rPr lang="ru-RU"/>
              <a:pPr/>
              <a:t>2</a:t>
            </a:fld>
            <a:endParaRPr lang="ru-RU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ru-RU" sz="2600">
                <a:solidFill>
                  <a:schemeClr val="accent2"/>
                </a:solidFill>
                <a:latin typeface="Georgia" pitchFamily="18" charset="0"/>
              </a:rPr>
              <a:t>1.  </a:t>
            </a:r>
            <a:r>
              <a:rPr lang="ru-RU" sz="1800">
                <a:solidFill>
                  <a:schemeClr val="accent2"/>
                </a:solidFill>
                <a:latin typeface="Georgia" pitchFamily="18" charset="0"/>
              </a:rPr>
              <a:t>Элемент кислород находится в </a:t>
            </a:r>
            <a:r>
              <a:rPr lang="en-US" sz="1800">
                <a:solidFill>
                  <a:schemeClr val="accent2"/>
                </a:solidFill>
                <a:latin typeface="Georgia" pitchFamily="18" charset="0"/>
              </a:rPr>
              <a:t>VI</a:t>
            </a:r>
            <a:r>
              <a:rPr lang="ru-RU" sz="1800">
                <a:solidFill>
                  <a:schemeClr val="accent2"/>
                </a:solidFill>
                <a:latin typeface="Georgia" pitchFamily="18" charset="0"/>
              </a:rPr>
              <a:t> группе, главной подгруппе, </a:t>
            </a:r>
            <a:r>
              <a:rPr lang="en-US" sz="1800">
                <a:solidFill>
                  <a:schemeClr val="accent2"/>
                </a:solidFill>
                <a:latin typeface="Georgia" pitchFamily="18" charset="0"/>
              </a:rPr>
              <a:t>II</a:t>
            </a:r>
            <a:r>
              <a:rPr lang="ru-RU" sz="1800">
                <a:solidFill>
                  <a:schemeClr val="accent2"/>
                </a:solidFill>
                <a:latin typeface="Georgia" pitchFamily="18" charset="0"/>
              </a:rPr>
              <a:t> периоде, порядковый номер №8, 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1800">
                <a:solidFill>
                  <a:schemeClr val="accent2"/>
                </a:solidFill>
                <a:latin typeface="Georgia" pitchFamily="18" charset="0"/>
              </a:rPr>
              <a:t>         </a:t>
            </a:r>
            <a:r>
              <a:rPr lang="en-US" sz="1800">
                <a:solidFill>
                  <a:schemeClr val="accent2"/>
                </a:solidFill>
                <a:latin typeface="Georgia" pitchFamily="18" charset="0"/>
              </a:rPr>
              <a:t>Ar = </a:t>
            </a:r>
            <a:r>
              <a:rPr lang="ru-RU" sz="1800">
                <a:solidFill>
                  <a:schemeClr val="accent2"/>
                </a:solidFill>
                <a:latin typeface="Georgia" pitchFamily="18" charset="0"/>
              </a:rPr>
              <a:t>1</a:t>
            </a:r>
            <a:r>
              <a:rPr lang="en-US" sz="1800">
                <a:solidFill>
                  <a:schemeClr val="accent2"/>
                </a:solidFill>
                <a:latin typeface="Georgia" pitchFamily="18" charset="0"/>
              </a:rPr>
              <a:t>6.</a:t>
            </a:r>
            <a:endParaRPr lang="ru-RU" sz="1800">
              <a:solidFill>
                <a:schemeClr val="accent2"/>
              </a:solidFill>
              <a:latin typeface="Georgia" pitchFamily="18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ru-RU" sz="1800">
                <a:solidFill>
                  <a:schemeClr val="accent2"/>
                </a:solidFill>
                <a:latin typeface="Georgia" pitchFamily="18" charset="0"/>
              </a:rPr>
              <a:t>2. Строение атома:</a:t>
            </a:r>
          </a:p>
          <a:p>
            <a:pPr marL="609600" indent="-609600">
              <a:buFont typeface="Wingdings" pitchFamily="2" charset="2"/>
              <a:buNone/>
            </a:pPr>
            <a:r>
              <a:rPr lang="en-US" sz="1800">
                <a:solidFill>
                  <a:schemeClr val="accent2"/>
                </a:solidFill>
              </a:rPr>
              <a:t>P</a:t>
            </a:r>
            <a:r>
              <a:rPr lang="en-US" sz="1800" baseline="-25000">
                <a:solidFill>
                  <a:schemeClr val="accent2"/>
                </a:solidFill>
              </a:rPr>
              <a:t>1</a:t>
            </a:r>
            <a:r>
              <a:rPr lang="en-US" sz="1800" baseline="30000">
                <a:solidFill>
                  <a:schemeClr val="accent2"/>
                </a:solidFill>
              </a:rPr>
              <a:t>1</a:t>
            </a:r>
            <a:r>
              <a:rPr lang="en-US" sz="1800">
                <a:solidFill>
                  <a:schemeClr val="accent2"/>
                </a:solidFill>
              </a:rPr>
              <a:t> = 8; n</a:t>
            </a:r>
            <a:r>
              <a:rPr lang="en-US" sz="1800" baseline="-25000">
                <a:solidFill>
                  <a:schemeClr val="accent2"/>
                </a:solidFill>
              </a:rPr>
              <a:t>0</a:t>
            </a:r>
            <a:r>
              <a:rPr lang="en-US" sz="1800" baseline="30000">
                <a:solidFill>
                  <a:schemeClr val="accent2"/>
                </a:solidFill>
              </a:rPr>
              <a:t>1</a:t>
            </a:r>
            <a:r>
              <a:rPr lang="en-US" sz="1800">
                <a:solidFill>
                  <a:schemeClr val="accent2"/>
                </a:solidFill>
              </a:rPr>
              <a:t> = 8; ē = 8</a:t>
            </a:r>
            <a:endParaRPr lang="ru-RU" sz="1800">
              <a:solidFill>
                <a:schemeClr val="accent2"/>
              </a:solidFill>
              <a:latin typeface="Georgia" pitchFamily="18" charset="0"/>
            </a:endParaRPr>
          </a:p>
          <a:p>
            <a:pPr marL="609600" indent="-609600">
              <a:buFont typeface="Wingdings" pitchFamily="2" charset="2"/>
              <a:buNone/>
            </a:pPr>
            <a:endParaRPr lang="ru-RU" sz="1800">
              <a:solidFill>
                <a:schemeClr val="accent2"/>
              </a:solidFill>
              <a:latin typeface="Georgia" pitchFamily="18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ru-RU" sz="1800">
                <a:solidFill>
                  <a:schemeClr val="accent2"/>
                </a:solidFill>
                <a:latin typeface="Georgia" pitchFamily="18" charset="0"/>
              </a:rPr>
              <a:t>валентность </a:t>
            </a:r>
            <a:r>
              <a:rPr lang="en-US" sz="1800">
                <a:solidFill>
                  <a:schemeClr val="accent2"/>
                </a:solidFill>
                <a:latin typeface="Georgia" pitchFamily="18" charset="0"/>
              </a:rPr>
              <a:t>II</a:t>
            </a:r>
            <a:r>
              <a:rPr lang="ru-RU" sz="1800">
                <a:solidFill>
                  <a:schemeClr val="accent2"/>
                </a:solidFill>
                <a:latin typeface="Georgia" pitchFamily="18" charset="0"/>
              </a:rPr>
              <a:t>, степень окисления -2 </a:t>
            </a:r>
          </a:p>
          <a:p>
            <a:pPr marL="609600" indent="-609600">
              <a:buFont typeface="Wingdings" pitchFamily="2" charset="2"/>
              <a:buNone/>
            </a:pPr>
            <a:r>
              <a:rPr lang="ru-RU" sz="1800">
                <a:solidFill>
                  <a:schemeClr val="accent2"/>
                </a:solidFill>
                <a:latin typeface="Georgia" pitchFamily="18" charset="0"/>
              </a:rPr>
              <a:t>                           (редко +2; +1; -1).</a:t>
            </a:r>
          </a:p>
          <a:p>
            <a:pPr marL="609600" indent="-609600">
              <a:buFontTx/>
              <a:buNone/>
            </a:pPr>
            <a:r>
              <a:rPr lang="ru-RU" sz="1800">
                <a:solidFill>
                  <a:schemeClr val="accent2"/>
                </a:solidFill>
                <a:latin typeface="Georgia" pitchFamily="18" charset="0"/>
              </a:rPr>
              <a:t> 3. Входит в состав оксидов, оснований, солей, кислот, органических веществ, в том числе живых организмов-   до 65% по массе.</a:t>
            </a:r>
            <a:r>
              <a:rPr lang="ru-RU" sz="3000">
                <a:solidFill>
                  <a:schemeClr val="accent2"/>
                </a:solidFill>
                <a:latin typeface="Georgia" pitchFamily="18" charset="0"/>
              </a:rPr>
              <a:t> </a:t>
            </a:r>
            <a:endParaRPr lang="en-US" sz="3000">
              <a:solidFill>
                <a:schemeClr val="accent2"/>
              </a:solidFill>
              <a:latin typeface="Georgia" pitchFamily="18" charset="0"/>
            </a:endParaRPr>
          </a:p>
          <a:p>
            <a:pPr marL="609600" indent="-609600"/>
            <a:endParaRPr lang="ru-RU" sz="3000">
              <a:solidFill>
                <a:schemeClr val="accent2"/>
              </a:solidFill>
              <a:latin typeface="Georgia" pitchFamily="18" charset="0"/>
            </a:endParaRPr>
          </a:p>
        </p:txBody>
      </p:sp>
      <p:sp>
        <p:nvSpPr>
          <p:cNvPr id="6147" name="Дата 3"/>
          <p:cNvSpPr txBox="1">
            <a:spLocks noGrp="1"/>
          </p:cNvSpPr>
          <p:nvPr/>
        </p:nvSpPr>
        <p:spPr bwMode="auto">
          <a:xfrm>
            <a:off x="381000" y="6203950"/>
            <a:ext cx="800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ru-RU" sz="12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6148" name="Номер слайда 5"/>
          <p:cNvSpPr txBox="1">
            <a:spLocks noGrp="1"/>
          </p:cNvSpPr>
          <p:nvPr/>
        </p:nvSpPr>
        <p:spPr bwMode="auto">
          <a:xfrm>
            <a:off x="8410575" y="61817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ru-RU" sz="16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6150" name="Text Box 9"/>
          <p:cNvSpPr txBox="1">
            <a:spLocks noChangeArrowheads="1"/>
          </p:cNvSpPr>
          <p:nvPr/>
        </p:nvSpPr>
        <p:spPr bwMode="auto">
          <a:xfrm>
            <a:off x="4708525" y="6591300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ru-RU">
              <a:latin typeface="Times New Roman" pitchFamily="18" charset="0"/>
            </a:endParaRPr>
          </a:p>
        </p:txBody>
      </p:sp>
      <p:pic>
        <p:nvPicPr>
          <p:cNvPr id="9" name="Рисунок 8" descr="Безымянный1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24300" y="2636838"/>
            <a:ext cx="1600200" cy="762000"/>
          </a:xfrm>
          <a:prstGeom prst="rect">
            <a:avLst/>
          </a:prstGeom>
          <a:solidFill>
            <a:srgbClr val="7D9263">
              <a:alpha val="0"/>
            </a:srgbClr>
          </a:solidFill>
          <a:effectLst>
            <a:outerShdw blurRad="50800" dist="50800" dir="5400000" algn="ctr" rotWithShape="0">
              <a:srgbClr val="000000"/>
            </a:outerShdw>
          </a:effectLst>
        </p:spPr>
      </p:pic>
      <p:sp>
        <p:nvSpPr>
          <p:cNvPr id="615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i="1">
                <a:solidFill>
                  <a:srgbClr val="FFFF66"/>
                </a:solidFill>
              </a:rPr>
              <a:t>Кислород как элемент</a:t>
            </a:r>
          </a:p>
        </p:txBody>
      </p:sp>
    </p:spTree>
    <p:custDataLst>
      <p:tags r:id="rId1"/>
    </p:custDataLst>
  </p:cSld>
  <p:clrMapOvr>
    <a:masterClrMapping/>
  </p:clrMapOvr>
  <p:transition advTm="690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F82572-B1CE-4582-AF65-A2CC31DD1A1B}" type="slidenum">
              <a:rPr lang="ru-RU"/>
              <a:pPr/>
              <a:t>3</a:t>
            </a:fld>
            <a:endParaRPr lang="ru-RU"/>
          </a:p>
        </p:txBody>
      </p:sp>
      <p:sp>
        <p:nvSpPr>
          <p:cNvPr id="6160" name="Rectangle 16"/>
          <p:cNvSpPr>
            <a:spLocks noGrp="1" noChangeArrowheads="1"/>
          </p:cNvSpPr>
          <p:nvPr>
            <p:ph idx="4294967295"/>
          </p:nvPr>
        </p:nvSpPr>
        <p:spPr>
          <a:xfrm>
            <a:off x="1371600" y="1371600"/>
            <a:ext cx="7772400" cy="1752600"/>
          </a:xfrm>
        </p:spPr>
        <p:txBody>
          <a:bodyPr>
            <a:normAutofit/>
          </a:bodyPr>
          <a:lstStyle/>
          <a:p>
            <a:pPr marL="273050" indent="-273050"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latin typeface="Georgia" pitchFamily="18" charset="0"/>
              </a:rPr>
              <a:t>4.</a:t>
            </a:r>
            <a:r>
              <a:rPr lang="ru-RU" sz="3000"/>
              <a:t> </a:t>
            </a:r>
            <a:r>
              <a:rPr lang="ru-RU" sz="2000">
                <a:latin typeface="Georgia" pitchFamily="18" charset="0"/>
              </a:rPr>
              <a:t>В земной коре его 49% по массе, в гидросфере – </a:t>
            </a:r>
            <a:r>
              <a:rPr lang="ru-RU" sz="2000">
                <a:latin typeface="Times New Roman" pitchFamily="18" charset="0"/>
              </a:rPr>
              <a:t>89</a:t>
            </a:r>
            <a:r>
              <a:rPr lang="ru-RU" sz="2000">
                <a:latin typeface="Georgia" pitchFamily="18" charset="0"/>
              </a:rPr>
              <a:t>%  по массе.</a:t>
            </a:r>
          </a:p>
          <a:p>
            <a:pPr marL="273050" indent="-273050"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latin typeface="Georgia" pitchFamily="18" charset="0"/>
              </a:rPr>
              <a:t>5. В составе воздуха (в виде простого вещества) –  20-21% по объёму.</a:t>
            </a:r>
          </a:p>
          <a:p>
            <a:pPr marL="273050" indent="-273050">
              <a:lnSpc>
                <a:spcPct val="80000"/>
              </a:lnSpc>
              <a:buFont typeface="Wingdings" pitchFamily="2" charset="2"/>
              <a:buNone/>
            </a:pPr>
            <a:r>
              <a:rPr lang="ru-RU" sz="3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Состав воздуха:</a:t>
            </a:r>
          </a:p>
          <a:p>
            <a:pPr marL="273050" indent="-273050">
              <a:lnSpc>
                <a:spcPct val="80000"/>
              </a:lnSpc>
              <a:buFont typeface="Wingdings" pitchFamily="2" charset="2"/>
              <a:buNone/>
            </a:pPr>
            <a:r>
              <a:rPr lang="ru-RU" sz="3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О</a:t>
            </a:r>
            <a:r>
              <a:rPr lang="ru-RU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2</a:t>
            </a:r>
            <a:r>
              <a:rPr lang="ru-RU" sz="3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 – 20-21 %; </a:t>
            </a:r>
            <a:r>
              <a:rPr lang="en-US" sz="3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N</a:t>
            </a:r>
            <a:r>
              <a:rPr lang="en-US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2</a:t>
            </a:r>
            <a:r>
              <a:rPr lang="ru-RU" sz="3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 – </a:t>
            </a:r>
            <a:r>
              <a:rPr lang="ru-RU" sz="3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78</a:t>
            </a:r>
            <a:r>
              <a:rPr lang="ru-RU" sz="3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%; </a:t>
            </a:r>
            <a:r>
              <a:rPr lang="en-US" sz="3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CO</a:t>
            </a:r>
            <a:r>
              <a:rPr lang="en-US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2</a:t>
            </a:r>
            <a:r>
              <a:rPr lang="en-US" sz="3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 – </a:t>
            </a:r>
            <a:r>
              <a:rPr lang="ru-RU" sz="3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0,03</a:t>
            </a:r>
            <a:r>
              <a:rPr lang="ru-RU" sz="3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%, </a:t>
            </a:r>
          </a:p>
          <a:p>
            <a:pPr marL="273050" indent="-273050">
              <a:lnSpc>
                <a:spcPct val="80000"/>
              </a:lnSpc>
              <a:buFont typeface="Wingdings" pitchFamily="2" charset="2"/>
              <a:buNone/>
            </a:pPr>
            <a:r>
              <a:rPr lang="ru-RU" sz="2000">
                <a:solidFill>
                  <a:schemeClr val="bg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eorgia" pitchFamily="18" charset="0"/>
              </a:rPr>
              <a:t>остальное приходится на инертные газы, пары воды, примеси.</a:t>
            </a:r>
            <a:endParaRPr lang="ru-RU" sz="300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eorgia" pitchFamily="18" charset="0"/>
            </a:endParaRPr>
          </a:p>
          <a:p>
            <a:pPr marL="273050" indent="-273050">
              <a:lnSpc>
                <a:spcPct val="80000"/>
              </a:lnSpc>
              <a:buFont typeface="Wingdings" pitchFamily="2" charset="2"/>
              <a:buNone/>
            </a:pPr>
            <a:endParaRPr lang="ru-RU" sz="3000">
              <a:solidFill>
                <a:schemeClr val="bg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eorgia" pitchFamily="18" charset="0"/>
            </a:endParaRPr>
          </a:p>
        </p:txBody>
      </p:sp>
      <p:sp>
        <p:nvSpPr>
          <p:cNvPr id="9219" name="Дата 3"/>
          <p:cNvSpPr txBox="1">
            <a:spLocks noGrp="1"/>
          </p:cNvSpPr>
          <p:nvPr/>
        </p:nvSpPr>
        <p:spPr bwMode="auto">
          <a:xfrm>
            <a:off x="381000" y="6203950"/>
            <a:ext cx="8001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ru-RU" sz="12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9220" name="Номер слайда 5"/>
          <p:cNvSpPr txBox="1">
            <a:spLocks noGrp="1"/>
          </p:cNvSpPr>
          <p:nvPr/>
        </p:nvSpPr>
        <p:spPr bwMode="auto">
          <a:xfrm>
            <a:off x="8410575" y="618172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/>
            <a:endParaRPr lang="ru-RU" sz="1600">
              <a:solidFill>
                <a:schemeClr val="tx2"/>
              </a:solidFill>
              <a:latin typeface="Times New Roman" pitchFamily="18" charset="0"/>
            </a:endParaRPr>
          </a:p>
        </p:txBody>
      </p:sp>
      <p:sp>
        <p:nvSpPr>
          <p:cNvPr id="9221" name="Rectangle 13"/>
          <p:cNvSpPr>
            <a:spLocks noChangeArrowheads="1"/>
          </p:cNvSpPr>
          <p:nvPr/>
        </p:nvSpPr>
        <p:spPr bwMode="auto">
          <a:xfrm>
            <a:off x="685800" y="5734050"/>
            <a:ext cx="77724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algn="just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None/>
            </a:pPr>
            <a:r>
              <a:rPr lang="ru-RU" sz="1600" b="1">
                <a:solidFill>
                  <a:schemeClr val="accent2"/>
                </a:solidFill>
              </a:rPr>
              <a:t>Кислород является самым распространённым элементом нашей планеты. По весу на его долю приходится примерно половина общей массы всех элементов земной коры.</a:t>
            </a:r>
          </a:p>
        </p:txBody>
      </p:sp>
      <p:pic>
        <p:nvPicPr>
          <p:cNvPr id="8" name="Picture 10" descr="H:\Черновики\Рисунки\nat1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619250" y="3860800"/>
            <a:ext cx="5988050" cy="187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3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7250"/>
          </a:xfrm>
        </p:spPr>
        <p:txBody>
          <a:bodyPr/>
          <a:lstStyle/>
          <a:p>
            <a:r>
              <a:rPr lang="ru-RU"/>
              <a:t>             </a:t>
            </a:r>
            <a:r>
              <a:rPr lang="ru-RU">
                <a:solidFill>
                  <a:srgbClr val="FFFF66"/>
                </a:solidFill>
              </a:rPr>
              <a:t>Кислород в природе</a:t>
            </a:r>
          </a:p>
        </p:txBody>
      </p:sp>
    </p:spTree>
    <p:custDataLst>
      <p:tags r:id="rId1"/>
    </p:custDataLst>
  </p:cSld>
  <p:clrMapOvr>
    <a:masterClrMapping/>
  </p:clrMapOvr>
  <p:transition advTm="4859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0" grpId="0" build="p"/>
      <p:bldP spid="92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9127AB-E2C0-4E8B-9E4A-EAC43E7022D4}" type="slidenum">
              <a:rPr lang="ru-RU"/>
              <a:pPr/>
              <a:t>4</a:t>
            </a:fld>
            <a:endParaRPr lang="ru-RU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04813"/>
            <a:ext cx="7772400" cy="720725"/>
          </a:xfrm>
        </p:spPr>
        <p:txBody>
          <a:bodyPr/>
          <a:lstStyle/>
          <a:p>
            <a:r>
              <a:rPr lang="ru-RU" sz="4000">
                <a:solidFill>
                  <a:srgbClr val="FFFF66"/>
                </a:solidFill>
              </a:rPr>
              <a:t>Физические свойства О</a:t>
            </a:r>
            <a:r>
              <a:rPr lang="ru-RU" sz="4000" baseline="-25000">
                <a:solidFill>
                  <a:srgbClr val="FFFF66"/>
                </a:solidFill>
              </a:rPr>
              <a:t>2</a:t>
            </a:r>
            <a:endParaRPr lang="ru-RU" sz="4000">
              <a:solidFill>
                <a:srgbClr val="FFFF66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95288" y="1341438"/>
            <a:ext cx="8280400" cy="5256212"/>
          </a:xfrm>
        </p:spPr>
        <p:txBody>
          <a:bodyPr/>
          <a:lstStyle/>
          <a:p>
            <a:r>
              <a:rPr lang="ru-RU">
                <a:solidFill>
                  <a:schemeClr val="accent2"/>
                </a:solidFill>
              </a:rPr>
              <a:t>Расворимость-0,031 м</a:t>
            </a:r>
            <a:r>
              <a:rPr lang="ru-RU" baseline="30000">
                <a:solidFill>
                  <a:schemeClr val="accent2"/>
                </a:solidFill>
              </a:rPr>
              <a:t>3</a:t>
            </a:r>
            <a:r>
              <a:rPr lang="ru-RU">
                <a:solidFill>
                  <a:schemeClr val="accent2"/>
                </a:solidFill>
              </a:rPr>
              <a:t> в 1 м</a:t>
            </a:r>
            <a:r>
              <a:rPr lang="ru-RU" baseline="30000">
                <a:solidFill>
                  <a:schemeClr val="accent2"/>
                </a:solidFill>
              </a:rPr>
              <a:t>3</a:t>
            </a:r>
            <a:r>
              <a:rPr lang="ru-RU">
                <a:solidFill>
                  <a:schemeClr val="accent2"/>
                </a:solidFill>
              </a:rPr>
              <a:t> воды</a:t>
            </a:r>
          </a:p>
          <a:p>
            <a:endParaRPr lang="ru-RU">
              <a:solidFill>
                <a:schemeClr val="accent2"/>
              </a:solidFill>
            </a:endParaRPr>
          </a:p>
          <a:p>
            <a:endParaRPr lang="ru-RU">
              <a:solidFill>
                <a:schemeClr val="accent2"/>
              </a:solidFill>
            </a:endParaRPr>
          </a:p>
          <a:p>
            <a:endParaRPr lang="ru-RU">
              <a:solidFill>
                <a:schemeClr val="accent2"/>
              </a:solidFill>
            </a:endParaRPr>
          </a:p>
          <a:p>
            <a:endParaRPr lang="ru-RU">
              <a:solidFill>
                <a:schemeClr val="accent2"/>
              </a:solidFill>
            </a:endParaRPr>
          </a:p>
          <a:p>
            <a:pPr algn="l"/>
            <a:r>
              <a:rPr lang="ru-RU" sz="2000">
                <a:solidFill>
                  <a:schemeClr val="accent2"/>
                </a:solidFill>
              </a:rPr>
              <a:t>Газ - </a:t>
            </a:r>
            <a:r>
              <a:rPr lang="ru-RU" sz="1800">
                <a:solidFill>
                  <a:schemeClr val="accent2"/>
                </a:solidFill>
              </a:rPr>
              <a:t>без цвета, вкуса и запаха; в 100</a:t>
            </a:r>
            <a:r>
              <a:rPr lang="en-US" sz="1800">
                <a:solidFill>
                  <a:schemeClr val="accent2"/>
                </a:solidFill>
              </a:rPr>
              <a:t>V H</a:t>
            </a:r>
            <a:r>
              <a:rPr lang="ru-RU" sz="1800" baseline="-25000">
                <a:solidFill>
                  <a:schemeClr val="accent2"/>
                </a:solidFill>
              </a:rPr>
              <a:t>2</a:t>
            </a:r>
            <a:r>
              <a:rPr lang="en-US" sz="1800">
                <a:solidFill>
                  <a:schemeClr val="accent2"/>
                </a:solidFill>
              </a:rPr>
              <a:t>O</a:t>
            </a:r>
            <a:r>
              <a:rPr lang="ru-RU" sz="1800">
                <a:solidFill>
                  <a:schemeClr val="accent2"/>
                </a:solidFill>
              </a:rPr>
              <a:t> растворяется 3</a:t>
            </a:r>
            <a:r>
              <a:rPr lang="en-US" sz="1800">
                <a:solidFill>
                  <a:schemeClr val="accent2"/>
                </a:solidFill>
              </a:rPr>
              <a:t>V O</a:t>
            </a:r>
            <a:r>
              <a:rPr lang="ru-RU" sz="1800" baseline="-25000">
                <a:solidFill>
                  <a:schemeClr val="accent2"/>
                </a:solidFill>
              </a:rPr>
              <a:t>2</a:t>
            </a:r>
            <a:r>
              <a:rPr lang="ru-RU" sz="1800">
                <a:solidFill>
                  <a:schemeClr val="accent2"/>
                </a:solidFill>
              </a:rPr>
              <a:t> (н.у.);</a:t>
            </a:r>
          </a:p>
          <a:p>
            <a:pPr algn="l"/>
            <a:r>
              <a:rPr lang="en-US" sz="2000">
                <a:solidFill>
                  <a:schemeClr val="accent2"/>
                </a:solidFill>
              </a:rPr>
              <a:t>t</a:t>
            </a:r>
            <a:r>
              <a:rPr lang="en-US" sz="2000">
                <a:solidFill>
                  <a:schemeClr val="accent2"/>
                </a:solidFill>
                <a:sym typeface="Symbol" pitchFamily="18" charset="2"/>
              </a:rPr>
              <a:t></a:t>
            </a:r>
            <a:r>
              <a:rPr lang="ru-RU" sz="2000">
                <a:solidFill>
                  <a:schemeClr val="accent2"/>
                </a:solidFill>
              </a:rPr>
              <a:t>кип= -183</a:t>
            </a:r>
            <a:r>
              <a:rPr lang="en-US" sz="2000">
                <a:solidFill>
                  <a:schemeClr val="accent2"/>
                </a:solidFill>
                <a:sym typeface="Symbol" pitchFamily="18" charset="2"/>
              </a:rPr>
              <a:t></a:t>
            </a:r>
            <a:r>
              <a:rPr lang="ru-RU" sz="2000">
                <a:solidFill>
                  <a:schemeClr val="accent2"/>
                </a:solidFill>
              </a:rPr>
              <a:t>С; </a:t>
            </a:r>
            <a:r>
              <a:rPr lang="en-US" sz="2000">
                <a:solidFill>
                  <a:schemeClr val="accent2"/>
                </a:solidFill>
              </a:rPr>
              <a:t>t</a:t>
            </a:r>
            <a:r>
              <a:rPr lang="en-US" sz="2000">
                <a:solidFill>
                  <a:schemeClr val="accent2"/>
                </a:solidFill>
                <a:sym typeface="Symbol" pitchFamily="18" charset="2"/>
              </a:rPr>
              <a:t></a:t>
            </a:r>
            <a:r>
              <a:rPr lang="ru-RU" sz="2000">
                <a:solidFill>
                  <a:schemeClr val="accent2"/>
                </a:solidFill>
              </a:rPr>
              <a:t>пл = -219</a:t>
            </a:r>
            <a:r>
              <a:rPr lang="en-US" sz="2000">
                <a:solidFill>
                  <a:schemeClr val="accent2"/>
                </a:solidFill>
                <a:sym typeface="Symbol" pitchFamily="18" charset="2"/>
              </a:rPr>
              <a:t></a:t>
            </a:r>
            <a:r>
              <a:rPr lang="en-US" sz="2000">
                <a:solidFill>
                  <a:schemeClr val="accent2"/>
                </a:solidFill>
              </a:rPr>
              <a:t>C</a:t>
            </a:r>
            <a:r>
              <a:rPr lang="ru-RU" sz="2000">
                <a:solidFill>
                  <a:schemeClr val="accent2"/>
                </a:solidFill>
              </a:rPr>
              <a:t>; </a:t>
            </a:r>
            <a:r>
              <a:rPr lang="en-US" sz="2000">
                <a:solidFill>
                  <a:schemeClr val="accent2"/>
                </a:solidFill>
              </a:rPr>
              <a:t>d</a:t>
            </a:r>
            <a:r>
              <a:rPr lang="ru-RU" sz="2000">
                <a:solidFill>
                  <a:schemeClr val="accent2"/>
                </a:solidFill>
              </a:rPr>
              <a:t> по воздуху = 1,1. </a:t>
            </a:r>
          </a:p>
          <a:p>
            <a:pPr algn="l"/>
            <a:r>
              <a:rPr lang="ru-RU" sz="2000">
                <a:solidFill>
                  <a:schemeClr val="accent2"/>
                </a:solidFill>
              </a:rPr>
              <a:t>При давлении 760 мм. рт.ст. и температуре </a:t>
            </a:r>
          </a:p>
          <a:p>
            <a:pPr algn="l"/>
            <a:r>
              <a:rPr lang="ru-RU" sz="2000">
                <a:solidFill>
                  <a:schemeClr val="accent2"/>
                </a:solidFill>
              </a:rPr>
              <a:t>–183 </a:t>
            </a:r>
            <a:r>
              <a:rPr lang="ru-RU" sz="2000">
                <a:solidFill>
                  <a:schemeClr val="accent2"/>
                </a:solidFill>
                <a:sym typeface="Symbol" pitchFamily="18" charset="2"/>
              </a:rPr>
              <a:t></a:t>
            </a:r>
            <a:r>
              <a:rPr lang="ru-RU" sz="2000">
                <a:solidFill>
                  <a:schemeClr val="accent2"/>
                </a:solidFill>
              </a:rPr>
              <a:t>С кислород сжижается</a:t>
            </a:r>
          </a:p>
          <a:p>
            <a:pPr algn="l"/>
            <a:endParaRPr lang="ru-RU" sz="2000">
              <a:solidFill>
                <a:schemeClr val="accent2"/>
              </a:solidFill>
            </a:endParaRPr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1692275" y="2205038"/>
            <a:ext cx="431800" cy="936625"/>
          </a:xfrm>
          <a:prstGeom prst="rect">
            <a:avLst/>
          </a:prstGeom>
          <a:solidFill>
            <a:schemeClr val="bg1">
              <a:alpha val="74001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3708400" y="2276475"/>
            <a:ext cx="503238" cy="935038"/>
          </a:xfrm>
          <a:prstGeom prst="rect">
            <a:avLst/>
          </a:prstGeom>
          <a:solidFill>
            <a:srgbClr val="0099FF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774" name="AutoShape 6"/>
          <p:cNvSpPr>
            <a:spLocks noChangeArrowheads="1"/>
          </p:cNvSpPr>
          <p:nvPr/>
        </p:nvSpPr>
        <p:spPr bwMode="auto">
          <a:xfrm>
            <a:off x="5867400" y="2349500"/>
            <a:ext cx="1223963" cy="792163"/>
          </a:xfrm>
          <a:prstGeom prst="cube">
            <a:avLst>
              <a:gd name="adj" fmla="val 25000"/>
            </a:avLst>
          </a:prstGeom>
          <a:solidFill>
            <a:srgbClr val="0404E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2339975" y="2349500"/>
            <a:ext cx="10080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D60093"/>
                </a:solidFill>
                <a:latin typeface="Garamond" pitchFamily="18" charset="0"/>
              </a:rPr>
              <a:t>-183</a:t>
            </a:r>
            <a:r>
              <a:rPr lang="ru-RU" b="1" baseline="30000">
                <a:solidFill>
                  <a:srgbClr val="D60093"/>
                </a:solidFill>
                <a:latin typeface="Garamond" pitchFamily="18" charset="0"/>
              </a:rPr>
              <a:t>0</a:t>
            </a:r>
            <a:r>
              <a:rPr lang="ru-RU" b="1">
                <a:solidFill>
                  <a:srgbClr val="D60093"/>
                </a:solidFill>
                <a:latin typeface="Garamond" pitchFamily="18" charset="0"/>
              </a:rPr>
              <a:t> С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4572000" y="2420938"/>
            <a:ext cx="9540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olidFill>
                  <a:srgbClr val="D60093"/>
                </a:solidFill>
              </a:rPr>
              <a:t>-219</a:t>
            </a:r>
            <a:r>
              <a:rPr lang="ru-RU" b="1" baseline="30000">
                <a:solidFill>
                  <a:srgbClr val="D60093"/>
                </a:solidFill>
              </a:rPr>
              <a:t>0</a:t>
            </a:r>
            <a:r>
              <a:rPr lang="ru-RU" b="1">
                <a:solidFill>
                  <a:srgbClr val="D60093"/>
                </a:solidFill>
              </a:rPr>
              <a:t> С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395288" y="2636838"/>
            <a:ext cx="819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b="1">
                <a:solidFill>
                  <a:srgbClr val="D60093"/>
                </a:solidFill>
              </a:rPr>
              <a:t>(Н. у.)</a:t>
            </a:r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>
            <a:off x="2339975" y="2781300"/>
            <a:ext cx="12239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4356100" y="2781300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2784" name="Rectangle 16"/>
          <p:cNvSpPr>
            <a:spLocks noChangeArrowheads="1"/>
          </p:cNvSpPr>
          <p:nvPr/>
        </p:nvSpPr>
        <p:spPr bwMode="auto">
          <a:xfrm>
            <a:off x="1403350" y="3311525"/>
            <a:ext cx="936625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000" b="1"/>
              <a:t>ГАЗ БЕЗ ЦВЕТА И ЗАПАХА</a:t>
            </a:r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3563938" y="3357563"/>
            <a:ext cx="1008062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1000" b="1"/>
              <a:t>ЖИДКОСТЬ СИНЕГО ЦВЕТА</a:t>
            </a:r>
          </a:p>
        </p:txBody>
      </p:sp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5651500" y="3382963"/>
            <a:ext cx="1368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ru-RU" sz="1000" b="1"/>
              <a:t>КРИСТАЛЛЫ СИНЕГО ЦВЕТА</a:t>
            </a:r>
          </a:p>
        </p:txBody>
      </p:sp>
      <p:pic>
        <p:nvPicPr>
          <p:cNvPr id="7" name="Picture 6" descr="H:\Черновики\Рисунки\Oxygen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788" y="4797425"/>
            <a:ext cx="2663825" cy="184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2" grpId="0" animBg="1"/>
      <p:bldP spid="32773" grpId="0" animBg="1"/>
      <p:bldP spid="32774" grpId="0" animBg="1"/>
      <p:bldP spid="32775" grpId="0"/>
      <p:bldP spid="32776" grpId="0"/>
      <p:bldP spid="32777" grpId="0"/>
      <p:bldP spid="32778" grpId="0" animBg="1"/>
      <p:bldP spid="32779" grpId="0" animBg="1"/>
      <p:bldP spid="32784" grpId="0"/>
      <p:bldP spid="32785" grpId="0"/>
      <p:bldP spid="327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980F48-B758-42A1-91E5-93C8BABEF011}" type="slidenum">
              <a:rPr lang="ru-RU"/>
              <a:pPr/>
              <a:t>5</a:t>
            </a:fld>
            <a:endParaRPr lang="ru-RU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4000">
                <a:solidFill>
                  <a:srgbClr val="FFFF66"/>
                </a:solidFill>
              </a:rPr>
              <a:t>Химические свойства</a:t>
            </a:r>
            <a:br>
              <a:rPr lang="ru-RU" sz="4000">
                <a:solidFill>
                  <a:srgbClr val="FFFF66"/>
                </a:solidFill>
              </a:rPr>
            </a:br>
            <a:r>
              <a:rPr lang="ru-RU" sz="4000">
                <a:solidFill>
                  <a:srgbClr val="FFFF66"/>
                </a:solidFill>
              </a:rPr>
              <a:t>кислорода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250825" y="1773238"/>
            <a:ext cx="8497888" cy="44592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Кислород энергично реагирует со многими веществами- простыми и сложными. Наиболее известная из этих реакций сопровождается выделением света и тепла. Это реакция </a:t>
            </a:r>
            <a:r>
              <a:rPr lang="ru-RU" sz="2000" b="1">
                <a:solidFill>
                  <a:srgbClr val="FF3300"/>
                </a:solidFill>
                <a:latin typeface="Tahoma" pitchFamily="34" charset="0"/>
              </a:rPr>
              <a:t>горения.</a:t>
            </a:r>
          </a:p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Обратите внимание как энергично сгорают в кислороде уголь,</a:t>
            </a:r>
          </a:p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А также фосфор,</a:t>
            </a:r>
          </a:p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             железо,</a:t>
            </a:r>
          </a:p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            водород.</a:t>
            </a:r>
          </a:p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Способны реагировать с кислородом и сложные вещества:</a:t>
            </a:r>
          </a:p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СН</a:t>
            </a:r>
            <a:r>
              <a:rPr lang="ru-RU" baseline="-25000">
                <a:solidFill>
                  <a:schemeClr val="accent2"/>
                </a:solidFill>
                <a:latin typeface="Tahoma" pitchFamily="34" charset="0"/>
              </a:rPr>
              <a:t>4</a:t>
            </a: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 + 2О</a:t>
            </a:r>
            <a:r>
              <a:rPr lang="ru-RU" baseline="-25000">
                <a:solidFill>
                  <a:schemeClr val="accent2"/>
                </a:solidFill>
                <a:latin typeface="Tahoma" pitchFamily="34" charset="0"/>
              </a:rPr>
              <a:t>2</a:t>
            </a: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 = СО</a:t>
            </a:r>
            <a:r>
              <a:rPr lang="ru-RU" baseline="-25000">
                <a:solidFill>
                  <a:schemeClr val="accent2"/>
                </a:solidFill>
                <a:latin typeface="Tahoma" pitchFamily="34" charset="0"/>
              </a:rPr>
              <a:t>2</a:t>
            </a: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 + 2Н</a:t>
            </a:r>
            <a:r>
              <a:rPr lang="ru-RU" baseline="-25000">
                <a:solidFill>
                  <a:schemeClr val="accent2"/>
                </a:solidFill>
                <a:latin typeface="Tahoma" pitchFamily="34" charset="0"/>
              </a:rPr>
              <a:t>2</a:t>
            </a: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О (горение метана)</a:t>
            </a:r>
          </a:p>
          <a:p>
            <a:pPr>
              <a:spcBef>
                <a:spcPct val="50000"/>
              </a:spcBef>
            </a:pP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Взаимодействие веществ с кислородом называется реакцией</a:t>
            </a:r>
            <a:r>
              <a:rPr lang="ru-RU" sz="2000" b="1">
                <a:solidFill>
                  <a:schemeClr val="accent2"/>
                </a:solidFill>
                <a:latin typeface="Tahoma" pitchFamily="34" charset="0"/>
              </a:rPr>
              <a:t> </a:t>
            </a:r>
            <a:r>
              <a:rPr lang="ru-RU" sz="2000" b="1">
                <a:solidFill>
                  <a:srgbClr val="FF3300"/>
                </a:solidFill>
                <a:latin typeface="Tahoma" pitchFamily="34" charset="0"/>
              </a:rPr>
              <a:t>окисления</a:t>
            </a: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. Продуктами реакции окисления являются сложные вещества - </a:t>
            </a:r>
            <a:r>
              <a:rPr lang="ru-RU" sz="2000" b="1">
                <a:solidFill>
                  <a:schemeClr val="accent2"/>
                </a:solidFill>
                <a:latin typeface="Tahoma" pitchFamily="34" charset="0"/>
              </a:rPr>
              <a:t>оксиды</a:t>
            </a:r>
            <a:r>
              <a:rPr lang="ru-RU">
                <a:solidFill>
                  <a:schemeClr val="accent2"/>
                </a:solidFill>
                <a:latin typeface="Tahoma" pitchFamily="34" charset="0"/>
              </a:rPr>
              <a:t>, состоящие из двух элементов, один из которых кислород.</a:t>
            </a:r>
          </a:p>
        </p:txBody>
      </p:sp>
      <p:sp>
        <p:nvSpPr>
          <p:cNvPr id="12292" name="AutoShape 4">
            <a:hlinkClick r:id="rId2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80288" y="2781300"/>
            <a:ext cx="576262" cy="288925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3" name="AutoShape 5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80288" y="3213100"/>
            <a:ext cx="576262" cy="287338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4" name="AutoShape 6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80288" y="3573463"/>
            <a:ext cx="576262" cy="287337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5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7380288" y="4005263"/>
            <a:ext cx="576262" cy="287337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6" name="AutoShape 8">
            <a:hlinkClick r:id="rId6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6300788" y="6381750"/>
            <a:ext cx="504825" cy="288925"/>
          </a:xfrm>
          <a:prstGeom prst="actionButtonBackPrevious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297" name="AutoShape 9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235825" y="6381750"/>
            <a:ext cx="504825" cy="287338"/>
          </a:xfrm>
          <a:prstGeom prst="actionButtonForwardNex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3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3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3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3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3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3000"/>
                                        <p:tgtEl>
                                          <p:spTgt spid="122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23D0AD-9121-4D11-9A99-1819F4769786}" type="slidenum">
              <a:rPr lang="ru-RU"/>
              <a:pPr/>
              <a:t>6</a:t>
            </a:fld>
            <a:endParaRPr lang="ru-RU"/>
          </a:p>
        </p:txBody>
      </p:sp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755650" y="549275"/>
            <a:ext cx="66960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Tahoma" pitchFamily="34" charset="0"/>
                <a:hlinkClick r:id="rId3" action="ppaction://hlinkfile"/>
              </a:rPr>
              <a:t>Горение угля в кислороде</a:t>
            </a:r>
            <a:endParaRPr lang="ru-RU" sz="2400" b="1">
              <a:latin typeface="Tahoma" pitchFamily="34" charset="0"/>
            </a:endParaRP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476375" y="6308725"/>
            <a:ext cx="554355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Tahoma" pitchFamily="34" charset="0"/>
              </a:rPr>
              <a:t>С+О</a:t>
            </a:r>
            <a:r>
              <a:rPr lang="ru-RU" sz="2400" b="1" baseline="-25000">
                <a:latin typeface="Tahoma" pitchFamily="34" charset="0"/>
              </a:rPr>
              <a:t>2</a:t>
            </a:r>
            <a:r>
              <a:rPr lang="ru-RU" sz="2400" b="1">
                <a:latin typeface="Tahoma" pitchFamily="34" charset="0"/>
              </a:rPr>
              <a:t> = О</a:t>
            </a:r>
            <a:r>
              <a:rPr lang="ru-RU" sz="2400" b="1" baseline="-25000">
                <a:latin typeface="Tahoma" pitchFamily="34" charset="0"/>
              </a:rPr>
              <a:t>2</a:t>
            </a:r>
            <a:endParaRPr lang="ru-RU" sz="2400" b="1">
              <a:latin typeface="Tahoma" pitchFamily="34" charset="0"/>
            </a:endParaRPr>
          </a:p>
        </p:txBody>
      </p:sp>
      <p:pic>
        <p:nvPicPr>
          <p:cNvPr id="13318" name="c.avi">
            <a:hlinkClick r:id="" action="ppaction://media"/>
          </p:cNvPr>
          <p:cNvPicPr>
            <a:picLocks noRot="1" noChangeAspect="1" noChangeArrowheads="1"/>
          </p:cNvPicPr>
          <p:nvPr>
            <p:ph/>
            <a:videoFile r:link="rId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001838" y="2232025"/>
            <a:ext cx="4527550" cy="3513138"/>
          </a:xfrm>
          <a:ln/>
        </p:spPr>
      </p:pic>
      <p:sp>
        <p:nvSpPr>
          <p:cNvPr id="13319" name="AutoShape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956550" y="6308725"/>
            <a:ext cx="431800" cy="288925"/>
          </a:xfrm>
          <a:prstGeom prst="leftArrow">
            <a:avLst>
              <a:gd name="adj1" fmla="val 50000"/>
              <a:gd name="adj2" fmla="val 373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3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33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18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3318"/>
                </p:tgtEl>
              </p:cMediaNode>
            </p:vide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756283-FB53-463C-B41E-76944FB56BAC}" type="slidenum">
              <a:rPr lang="ru-RU"/>
              <a:pPr/>
              <a:t>7</a:t>
            </a:fld>
            <a:endParaRPr lang="ru-RU"/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900113" y="765175"/>
            <a:ext cx="71278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latin typeface="Tahoma" pitchFamily="34" charset="0"/>
                <a:hlinkClick r:id="rId3" action="ppaction://hlinkfile"/>
              </a:rPr>
              <a:t>Горение фосфора в кислороде</a:t>
            </a:r>
            <a:endParaRPr lang="ru-RU" sz="2400" b="1">
              <a:latin typeface="Tahoma" pitchFamily="34" charset="0"/>
            </a:endParaRP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1331913" y="6237288"/>
            <a:ext cx="64801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Tahoma" pitchFamily="34" charset="0"/>
              </a:rPr>
              <a:t>4P + 5O</a:t>
            </a:r>
            <a:r>
              <a:rPr lang="en-US" sz="2400" b="1" baseline="-25000">
                <a:latin typeface="Tahoma" pitchFamily="34" charset="0"/>
              </a:rPr>
              <a:t>2</a:t>
            </a:r>
            <a:r>
              <a:rPr lang="en-US" sz="2400" b="1">
                <a:latin typeface="Tahoma" pitchFamily="34" charset="0"/>
              </a:rPr>
              <a:t> = 2 P</a:t>
            </a:r>
            <a:r>
              <a:rPr lang="en-US" sz="2400" b="1" baseline="-25000">
                <a:latin typeface="Tahoma" pitchFamily="34" charset="0"/>
              </a:rPr>
              <a:t>2</a:t>
            </a:r>
            <a:r>
              <a:rPr lang="en-US" sz="2400" b="1">
                <a:latin typeface="Tahoma" pitchFamily="34" charset="0"/>
              </a:rPr>
              <a:t>O</a:t>
            </a:r>
            <a:r>
              <a:rPr lang="en-US" sz="2400" b="1" baseline="-25000">
                <a:latin typeface="Tahoma" pitchFamily="34" charset="0"/>
              </a:rPr>
              <a:t>5</a:t>
            </a:r>
            <a:endParaRPr lang="ru-RU" sz="2400" b="1">
              <a:latin typeface="Tahoma" pitchFamily="34" charset="0"/>
            </a:endParaRPr>
          </a:p>
        </p:txBody>
      </p:sp>
      <p:pic>
        <p:nvPicPr>
          <p:cNvPr id="14342" name="p.avi">
            <a:hlinkClick r:id="" action="ppaction://media"/>
          </p:cNvPr>
          <p:cNvPicPr>
            <a:picLocks noRot="1" noChangeAspect="1" noChangeArrowheads="1"/>
          </p:cNvPicPr>
          <p:nvPr>
            <p:ph/>
            <a:videoFile r:link="rId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882900" y="2452688"/>
            <a:ext cx="2936875" cy="2279650"/>
          </a:xfrm>
          <a:ln/>
        </p:spPr>
      </p:pic>
      <p:sp>
        <p:nvSpPr>
          <p:cNvPr id="14343" name="AutoShape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8027988" y="6372225"/>
            <a:ext cx="504825" cy="296863"/>
          </a:xfrm>
          <a:prstGeom prst="leftArrow">
            <a:avLst>
              <a:gd name="adj1" fmla="val 50000"/>
              <a:gd name="adj2" fmla="val 4251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3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43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342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4342"/>
                </p:tgtEl>
              </p:cMediaNode>
            </p:vide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212D97-636A-455B-BAEA-417CEBCEE21B}" type="slidenum">
              <a:rPr lang="ru-RU"/>
              <a:pPr/>
              <a:t>8</a:t>
            </a:fld>
            <a:endParaRPr lang="ru-RU"/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900113" y="765175"/>
            <a:ext cx="7343775" cy="1004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FF66"/>
                </a:solidFill>
                <a:latin typeface="Tahoma" pitchFamily="34" charset="0"/>
                <a:hlinkClick r:id="rId3" action="ppaction://hlinkfile"/>
              </a:rPr>
              <a:t>Горение железа в кислороде. </a:t>
            </a:r>
            <a:endParaRPr lang="ru-RU" sz="2400" b="1">
              <a:solidFill>
                <a:srgbClr val="FFFF66"/>
              </a:solidFill>
              <a:latin typeface="Tahoma" pitchFamily="34" charset="0"/>
            </a:endParaRPr>
          </a:p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FFF66"/>
                </a:solidFill>
                <a:latin typeface="Tahoma" pitchFamily="34" charset="0"/>
              </a:rPr>
              <a:t>Образование железной окалины</a:t>
            </a:r>
          </a:p>
        </p:txBody>
      </p:sp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1116013" y="6381750"/>
            <a:ext cx="6840537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>
                <a:latin typeface="Tahoma" pitchFamily="34" charset="0"/>
              </a:rPr>
              <a:t>3 Fe +2 O</a:t>
            </a:r>
            <a:r>
              <a:rPr lang="en-US" b="1" baseline="-25000">
                <a:latin typeface="Tahoma" pitchFamily="34" charset="0"/>
              </a:rPr>
              <a:t>2</a:t>
            </a:r>
            <a:r>
              <a:rPr lang="en-US" b="1">
                <a:latin typeface="Tahoma" pitchFamily="34" charset="0"/>
              </a:rPr>
              <a:t> = Fe</a:t>
            </a:r>
            <a:r>
              <a:rPr lang="en-US" b="1" baseline="-25000">
                <a:latin typeface="Tahoma" pitchFamily="34" charset="0"/>
              </a:rPr>
              <a:t>3</a:t>
            </a:r>
            <a:r>
              <a:rPr lang="en-US" b="1">
                <a:latin typeface="Tahoma" pitchFamily="34" charset="0"/>
              </a:rPr>
              <a:t>O</a:t>
            </a:r>
            <a:r>
              <a:rPr lang="en-US" b="1" baseline="-25000">
                <a:latin typeface="Tahoma" pitchFamily="34" charset="0"/>
              </a:rPr>
              <a:t>4</a:t>
            </a:r>
            <a:endParaRPr lang="ru-RU" b="1">
              <a:latin typeface="Tahoma" pitchFamily="34" charset="0"/>
            </a:endParaRPr>
          </a:p>
        </p:txBody>
      </p:sp>
      <p:pic>
        <p:nvPicPr>
          <p:cNvPr id="15366" name="fe.avi">
            <a:hlinkClick r:id="" action="ppaction://media"/>
          </p:cNvPr>
          <p:cNvPicPr>
            <a:picLocks noRot="1" noChangeAspect="1" noChangeArrowheads="1"/>
          </p:cNvPicPr>
          <p:nvPr>
            <p:ph/>
            <a:videoFile r:link="rId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2198688" y="2289175"/>
            <a:ext cx="4306887" cy="3341688"/>
          </a:xfrm>
          <a:ln/>
        </p:spPr>
      </p:pic>
      <p:sp>
        <p:nvSpPr>
          <p:cNvPr id="15367" name="AutoShape 7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956550" y="6308725"/>
            <a:ext cx="431800" cy="269875"/>
          </a:xfrm>
          <a:prstGeom prst="leftArrow">
            <a:avLst>
              <a:gd name="adj1" fmla="val 50000"/>
              <a:gd name="adj2" fmla="val 4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53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36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366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5366"/>
                </p:tgtEl>
              </p:cMediaNode>
            </p:vide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99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47A781-6A3F-4357-9017-905B55462495}" type="slidenum">
              <a:rPr lang="ru-RU"/>
              <a:pPr/>
              <a:t>9</a:t>
            </a:fld>
            <a:endParaRPr lang="ru-RU"/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84213" y="476250"/>
            <a:ext cx="72009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FFFF66"/>
                </a:solidFill>
              </a:rPr>
              <a:t>Горение водорода в кислороде</a:t>
            </a:r>
            <a:endParaRPr lang="ru-RU" sz="2400" b="1">
              <a:solidFill>
                <a:srgbClr val="FFFF66"/>
              </a:solidFill>
              <a:latin typeface="Tahoma" pitchFamily="34" charset="0"/>
            </a:endParaRP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1547813" y="6308725"/>
            <a:ext cx="568801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>
                <a:solidFill>
                  <a:srgbClr val="663300"/>
                </a:solidFill>
                <a:latin typeface="Tahoma" pitchFamily="34" charset="0"/>
              </a:rPr>
              <a:t>2Н</a:t>
            </a:r>
            <a:r>
              <a:rPr lang="ru-RU" sz="2400" b="1" baseline="-25000">
                <a:solidFill>
                  <a:srgbClr val="663300"/>
                </a:solidFill>
                <a:latin typeface="Tahoma" pitchFamily="34" charset="0"/>
              </a:rPr>
              <a:t>2</a:t>
            </a:r>
            <a:r>
              <a:rPr lang="ru-RU" sz="2400" b="1">
                <a:solidFill>
                  <a:srgbClr val="663300"/>
                </a:solidFill>
                <a:latin typeface="Tahoma" pitchFamily="34" charset="0"/>
              </a:rPr>
              <a:t> + О</a:t>
            </a:r>
            <a:r>
              <a:rPr lang="ru-RU" sz="2400" b="1" baseline="-25000">
                <a:solidFill>
                  <a:srgbClr val="663300"/>
                </a:solidFill>
                <a:latin typeface="Tahoma" pitchFamily="34" charset="0"/>
              </a:rPr>
              <a:t>2</a:t>
            </a:r>
            <a:r>
              <a:rPr lang="ru-RU" sz="2400" b="1">
                <a:solidFill>
                  <a:srgbClr val="663300"/>
                </a:solidFill>
                <a:latin typeface="Tahoma" pitchFamily="34" charset="0"/>
              </a:rPr>
              <a:t> = 2Н</a:t>
            </a:r>
            <a:r>
              <a:rPr lang="ru-RU" sz="2400" b="1" baseline="-25000">
                <a:solidFill>
                  <a:srgbClr val="663300"/>
                </a:solidFill>
                <a:latin typeface="Tahoma" pitchFamily="34" charset="0"/>
              </a:rPr>
              <a:t>2</a:t>
            </a:r>
            <a:r>
              <a:rPr lang="ru-RU" sz="2400" b="1">
                <a:solidFill>
                  <a:srgbClr val="663300"/>
                </a:solidFill>
                <a:latin typeface="Tahoma" pitchFamily="34" charset="0"/>
              </a:rPr>
              <a:t>О</a:t>
            </a:r>
          </a:p>
        </p:txBody>
      </p:sp>
      <p:pic>
        <p:nvPicPr>
          <p:cNvPr id="16390" name="komarik.avi">
            <a:hlinkClick r:id="" action="ppaction://media"/>
          </p:cNvPr>
          <p:cNvPicPr>
            <a:picLocks noRot="1" noChangeAspect="1" noChangeArrowheads="1"/>
          </p:cNvPicPr>
          <p:nvPr>
            <p:ph/>
            <a:videoFile r:link="rId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100263" y="1933575"/>
            <a:ext cx="4681537" cy="3633788"/>
          </a:xfrm>
          <a:ln/>
        </p:spPr>
      </p:pic>
      <p:sp>
        <p:nvSpPr>
          <p:cNvPr id="16391" name="AutoShape 7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956550" y="6308725"/>
            <a:ext cx="431800" cy="288925"/>
          </a:xfrm>
          <a:prstGeom prst="leftArrow">
            <a:avLst>
              <a:gd name="adj1" fmla="val 50000"/>
              <a:gd name="adj2" fmla="val 373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63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639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90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16390"/>
                </p:tgtEl>
              </p:cMediaNode>
            </p:video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8|0.9|0.9|1|1|0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6|0.7|0.8|0.7|0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8|0.8|0.8|0.8|0.9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822</Words>
  <Application>Microsoft Office PowerPoint</Application>
  <PresentationFormat>Экран (4:3)</PresentationFormat>
  <Paragraphs>127</Paragraphs>
  <Slides>17</Slides>
  <Notes>4</Notes>
  <HiddenSlides>0</HiddenSlides>
  <MMClips>4</MMClips>
  <ScaleCrop>false</ScaleCrop>
  <HeadingPairs>
    <vt:vector size="6" baseType="variant">
      <vt:variant>
        <vt:lpstr>Использованные шрифты</vt:lpstr>
      </vt:variant>
      <vt:variant>
        <vt:i4>9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7" baseType="lpstr">
      <vt:lpstr>Arial</vt:lpstr>
      <vt:lpstr>Georgia</vt:lpstr>
      <vt:lpstr>Wingdings</vt:lpstr>
      <vt:lpstr>Wingdings 2</vt:lpstr>
      <vt:lpstr>Times New Roman</vt:lpstr>
      <vt:lpstr>Symbol</vt:lpstr>
      <vt:lpstr>Garamond</vt:lpstr>
      <vt:lpstr>Tahoma</vt:lpstr>
      <vt:lpstr>Arial Unicode MS</vt:lpstr>
      <vt:lpstr>Оформление по умолчанию</vt:lpstr>
      <vt:lpstr>Слайд 1</vt:lpstr>
      <vt:lpstr>Кислород как элемент</vt:lpstr>
      <vt:lpstr>             Кислород в природе</vt:lpstr>
      <vt:lpstr>Физические свойства О2</vt:lpstr>
      <vt:lpstr>Химические свойства кислорода</vt:lpstr>
      <vt:lpstr>Слайд 6</vt:lpstr>
      <vt:lpstr>Слайд 7</vt:lpstr>
      <vt:lpstr>Слайд 8</vt:lpstr>
      <vt:lpstr>Слайд 9</vt:lpstr>
      <vt:lpstr>Химические свойства кислорода</vt:lpstr>
      <vt:lpstr>Получение О2</vt:lpstr>
      <vt:lpstr>Аллотропная модификация кислорода – озон О3</vt:lpstr>
      <vt:lpstr>Слайд 13</vt:lpstr>
      <vt:lpstr>Слайд 14</vt:lpstr>
      <vt:lpstr>Лабораторный способ получения озона</vt:lpstr>
      <vt:lpstr>Способы собирания</vt:lpstr>
      <vt:lpstr>Применение кислорода: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Домашний</cp:lastModifiedBy>
  <cp:revision>2</cp:revision>
  <dcterms:created xsi:type="dcterms:W3CDTF">2010-12-06T13:08:18Z</dcterms:created>
  <dcterms:modified xsi:type="dcterms:W3CDTF">2013-09-23T16:44:04Z</dcterms:modified>
</cp:coreProperties>
</file>