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6C431-5DFE-44D2-862D-318ECF575CB4}" type="datetimeFigureOut">
              <a:rPr lang="ru-RU" smtClean="0"/>
              <a:t>08.05.2016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F57C-D07B-490C-9E53-AD2FA93F9A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dirty="0" smtClean="0">
                <a:solidFill>
                  <a:srgbClr val="FF0000"/>
                </a:solidFill>
              </a:rPr>
              <a:t>ВЛАСТИВОСТІ ФУНКЦІЙ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9-Kletka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404664"/>
            <a:ext cx="3234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Властивості функції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1117050"/>
            <a:ext cx="57606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 для функції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виконується умова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uk-UA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0 (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940152" y="1196752"/>
          <a:ext cx="161925" cy="161925"/>
        </p:xfrm>
        <a:graphic>
          <a:graphicData uri="http://schemas.openxmlformats.org/presentationml/2006/ole">
            <p:oleObj spid="_x0000_s2051" name="Формула" r:id="rId4" imgW="126725" imgH="126725" progId="Equation.3">
              <p:embed/>
            </p:oleObj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119664" y="1052736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))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uk-UA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— нуль функції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772816"/>
            <a:ext cx="34563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67944" y="1700808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На рисунку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170080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/>
              <a:t>х</a:t>
            </a:r>
            <a:r>
              <a:rPr lang="uk-UA" baseline="-25000" dirty="0"/>
              <a:t>1</a:t>
            </a:r>
            <a:r>
              <a:rPr lang="uk-UA" dirty="0"/>
              <a:t>, </a:t>
            </a:r>
            <a:r>
              <a:rPr lang="uk-UA" i="1" dirty="0"/>
              <a:t>х</a:t>
            </a:r>
            <a:r>
              <a:rPr lang="uk-UA" baseline="-25000" dirty="0"/>
              <a:t>2</a:t>
            </a:r>
            <a:r>
              <a:rPr lang="uk-UA" dirty="0"/>
              <a:t>, </a:t>
            </a:r>
            <a:r>
              <a:rPr lang="uk-UA" i="1" dirty="0"/>
              <a:t>х</a:t>
            </a:r>
            <a:r>
              <a:rPr lang="ru-RU" baseline="-25000" dirty="0"/>
              <a:t>3</a:t>
            </a:r>
            <a:r>
              <a:rPr lang="ru-RU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1700808"/>
            <a:ext cx="165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— нулі функції </a:t>
            </a:r>
            <a:endParaRPr lang="ru-RU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39952" y="2348880"/>
            <a:ext cx="2232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0).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2924944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Проміжки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2924944"/>
            <a:ext cx="3504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(-</a:t>
            </a:r>
            <a:r>
              <a:rPr lang="ru-RU" dirty="0"/>
              <a:t>∞</a:t>
            </a:r>
            <a:r>
              <a:rPr lang="uk-UA" dirty="0"/>
              <a:t>; </a:t>
            </a:r>
            <a:r>
              <a:rPr lang="en-US" i="1" dirty="0"/>
              <a:t>x</a:t>
            </a:r>
            <a:r>
              <a:rPr lang="ru-RU" baseline="-25000" dirty="0"/>
              <a:t>1</a:t>
            </a:r>
            <a:r>
              <a:rPr lang="uk-UA" dirty="0"/>
              <a:t>), </a:t>
            </a:r>
            <a:r>
              <a:rPr lang="ru-RU" cap="small" dirty="0"/>
              <a:t>(</a:t>
            </a:r>
            <a:r>
              <a:rPr lang="en-US" i="1" dirty="0"/>
              <a:t>x</a:t>
            </a:r>
            <a:r>
              <a:rPr lang="ru-RU" baseline="-25000" dirty="0"/>
              <a:t>1</a:t>
            </a:r>
            <a:r>
              <a:rPr lang="ru-RU" cap="small" dirty="0"/>
              <a:t>; </a:t>
            </a:r>
            <a:r>
              <a:rPr lang="ru-RU" i="1" dirty="0"/>
              <a:t>x</a:t>
            </a:r>
            <a:r>
              <a:rPr lang="ru-RU" cap="small" baseline="-25000" dirty="0"/>
              <a:t>2</a:t>
            </a:r>
            <a:r>
              <a:rPr lang="ru-RU" cap="small" dirty="0"/>
              <a:t>), </a:t>
            </a:r>
            <a:r>
              <a:rPr lang="uk-UA" dirty="0"/>
              <a:t>(</a:t>
            </a:r>
            <a:r>
              <a:rPr lang="uk-UA" i="1" dirty="0"/>
              <a:t>х</a:t>
            </a:r>
            <a:r>
              <a:rPr lang="uk-UA" baseline="-25000" dirty="0"/>
              <a:t>2</a:t>
            </a:r>
            <a:r>
              <a:rPr lang="uk-UA" dirty="0"/>
              <a:t>; </a:t>
            </a:r>
            <a:r>
              <a:rPr lang="uk-UA" i="1" dirty="0"/>
              <a:t>х</a:t>
            </a:r>
            <a:r>
              <a:rPr lang="uk-UA" baseline="-25000" dirty="0"/>
              <a:t>3</a:t>
            </a:r>
            <a:r>
              <a:rPr lang="uk-UA" dirty="0"/>
              <a:t>), (</a:t>
            </a:r>
            <a:r>
              <a:rPr lang="uk-UA" i="1" dirty="0" err="1"/>
              <a:t>х</a:t>
            </a:r>
            <a:r>
              <a:rPr lang="uk-UA" baseline="-25000" dirty="0" err="1"/>
              <a:t>3</a:t>
            </a:r>
            <a:r>
              <a:rPr lang="uk-UA" dirty="0"/>
              <a:t>; +</a:t>
            </a:r>
            <a:r>
              <a:rPr lang="ru-RU" dirty="0"/>
              <a:t>∞</a:t>
            </a:r>
            <a:r>
              <a:rPr lang="uk-UA" dirty="0"/>
              <a:t>) —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3429000"/>
            <a:ext cx="3350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проміжки </a:t>
            </a:r>
            <a:r>
              <a:rPr lang="uk-UA" dirty="0" err="1"/>
              <a:t>знакосталості</a:t>
            </a:r>
            <a:r>
              <a:rPr lang="uk-UA" dirty="0"/>
              <a:t> функції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08304" y="342900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y</a:t>
            </a:r>
            <a:r>
              <a:rPr lang="ru-RU" i="1" dirty="0"/>
              <a:t> = </a:t>
            </a:r>
            <a:r>
              <a:rPr lang="en-US" i="1" dirty="0"/>
              <a:t>f</a:t>
            </a:r>
            <a:r>
              <a:rPr lang="ru-RU" i="1" dirty="0"/>
              <a:t>(</a:t>
            </a:r>
            <a:r>
              <a:rPr lang="en-US" i="1" dirty="0"/>
              <a:t>x</a:t>
            </a:r>
            <a:r>
              <a:rPr lang="ru-RU" i="1" dirty="0"/>
              <a:t>)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548680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/>
              <a:t>2.</a:t>
            </a:r>
            <a:endParaRPr lang="ru-RU" sz="36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76328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789040"/>
            <a:ext cx="576064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69269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>
                <a:solidFill>
                  <a:srgbClr val="FF0000"/>
                </a:solidFill>
              </a:rPr>
              <a:t>ОЗНАЧЕННЯ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772816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Функцію називають зростаючою на деякому проміжку, якщо більшому значенню аргументу з цього проміжку відповідає більше значення функції.</a:t>
            </a:r>
          </a:p>
          <a:p>
            <a:pPr algn="just"/>
            <a:r>
              <a:rPr lang="uk-UA" sz="2800" dirty="0" smtClean="0"/>
              <a:t>Функцію називають спадною на деякому проміжку, якщо більшому значенню аргументу з цього проміжку відповідає менше значення функції.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260648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FF0000"/>
                </a:solidFill>
              </a:rPr>
              <a:t>Якщо необхідно визначити, чи є функція </a:t>
            </a: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ru-RU" sz="2400" i="1" dirty="0">
                <a:solidFill>
                  <a:srgbClr val="FF0000"/>
                </a:solidFill>
              </a:rPr>
              <a:t> = </a:t>
            </a:r>
            <a:r>
              <a:rPr lang="en-US" sz="2400" i="1" dirty="0">
                <a:solidFill>
                  <a:srgbClr val="FF0000"/>
                </a:solidFill>
              </a:rPr>
              <a:t>f</a:t>
            </a:r>
            <a:r>
              <a:rPr lang="ru-RU" sz="2400" i="1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ru-RU" sz="2400" i="1" dirty="0">
                <a:solidFill>
                  <a:srgbClr val="FF0000"/>
                </a:solidFill>
              </a:rPr>
              <a:t>)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зростаючою/спадною </a:t>
            </a:r>
            <a:r>
              <a:rPr lang="uk-UA" sz="2400" dirty="0">
                <a:solidFill>
                  <a:srgbClr val="FF0000"/>
                </a:solidFill>
              </a:rPr>
              <a:t>на даному проміжку, то: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3845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/>
              <a:t>а) покладають умову </a:t>
            </a:r>
            <a:r>
              <a:rPr lang="uk-UA" sz="2400" i="1" dirty="0"/>
              <a:t>х</a:t>
            </a:r>
            <a:r>
              <a:rPr lang="uk-UA" sz="2400" baseline="-25000" dirty="0"/>
              <a:t>2</a:t>
            </a:r>
            <a:r>
              <a:rPr lang="uk-UA" sz="2400" dirty="0"/>
              <a:t> &gt; </a:t>
            </a:r>
            <a:r>
              <a:rPr lang="uk-UA" sz="2400" i="1" dirty="0"/>
              <a:t>х</a:t>
            </a:r>
            <a:r>
              <a:rPr lang="uk-UA" sz="2400" baseline="-25000" dirty="0"/>
              <a:t>1</a:t>
            </a:r>
            <a:r>
              <a:rPr lang="uk-UA" sz="2400" dirty="0"/>
              <a:t>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16832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б) записують різницю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2</a:t>
            </a:r>
            <a:r>
              <a:rPr lang="ru-RU" sz="2400" i="1" dirty="0"/>
              <a:t>) –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1</a:t>
            </a:r>
            <a:r>
              <a:rPr lang="ru-RU" sz="2400" i="1" dirty="0"/>
              <a:t>)</a:t>
            </a:r>
            <a:r>
              <a:rPr lang="ru-RU" sz="2400" dirty="0"/>
              <a:t> </a:t>
            </a:r>
            <a:r>
              <a:rPr lang="uk-UA" sz="2400" dirty="0"/>
              <a:t>та перетворюють її так, щоб можна було визначити її знак;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92494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в) якщо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) –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1</a:t>
            </a:r>
            <a:r>
              <a:rPr lang="ru-RU" sz="2400" i="1" dirty="0"/>
              <a:t>) </a:t>
            </a:r>
            <a:r>
              <a:rPr lang="ru-RU" sz="2400" dirty="0"/>
              <a:t>&gt; 0, </a:t>
            </a:r>
            <a:r>
              <a:rPr lang="uk-UA" sz="2400" dirty="0"/>
              <a:t>то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2</a:t>
            </a:r>
            <a:r>
              <a:rPr lang="ru-RU" sz="2400" i="1" dirty="0"/>
              <a:t>) &gt;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1</a:t>
            </a:r>
            <a:r>
              <a:rPr lang="ru-RU" sz="2400" i="1" dirty="0"/>
              <a:t>)</a:t>
            </a:r>
            <a:r>
              <a:rPr lang="uk-UA" sz="2400" dirty="0"/>
              <a:t>, і при умові </a:t>
            </a:r>
            <a:r>
              <a:rPr lang="uk-UA" sz="2400" i="1" dirty="0"/>
              <a:t>х</a:t>
            </a:r>
            <a:r>
              <a:rPr lang="uk-UA" sz="2400" baseline="-25000" dirty="0"/>
              <a:t>2 </a:t>
            </a:r>
            <a:r>
              <a:rPr lang="uk-UA" sz="2400" dirty="0"/>
              <a:t>&gt; </a:t>
            </a:r>
            <a:r>
              <a:rPr lang="uk-UA" sz="2400" i="1" dirty="0"/>
              <a:t>х</a:t>
            </a:r>
            <a:r>
              <a:rPr lang="uk-UA" sz="2400" baseline="-25000" dirty="0"/>
              <a:t>1</a:t>
            </a:r>
            <a:r>
              <a:rPr lang="uk-UA" sz="2400" dirty="0"/>
              <a:t> це означає, що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</a:t>
            </a:r>
            <a:r>
              <a:rPr lang="ru-RU" sz="2400" dirty="0"/>
              <a:t> </a:t>
            </a:r>
            <a:r>
              <a:rPr lang="uk-UA" sz="2400" dirty="0"/>
              <a:t>зростає на даному проміжку;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933056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г) якщо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2</a:t>
            </a:r>
            <a:r>
              <a:rPr lang="ru-RU" sz="2400" i="1" dirty="0"/>
              <a:t>) –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1</a:t>
            </a:r>
            <a:r>
              <a:rPr lang="ru-RU" sz="2400" i="1" dirty="0"/>
              <a:t>) &lt; </a:t>
            </a:r>
            <a:r>
              <a:rPr lang="ru-RU" sz="2400" dirty="0"/>
              <a:t>0</a:t>
            </a:r>
            <a:r>
              <a:rPr lang="uk-UA" sz="2400" dirty="0"/>
              <a:t>, то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2</a:t>
            </a:r>
            <a:r>
              <a:rPr lang="ru-RU" sz="2400" i="1" dirty="0"/>
              <a:t>)&lt;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baseline="-25000" dirty="0"/>
              <a:t>1</a:t>
            </a:r>
            <a:r>
              <a:rPr lang="ru-RU" sz="2400" i="1" dirty="0"/>
              <a:t>)</a:t>
            </a:r>
            <a:r>
              <a:rPr lang="uk-UA" sz="2400" dirty="0"/>
              <a:t>, і при умові </a:t>
            </a:r>
            <a:r>
              <a:rPr lang="uk-UA" sz="2400" i="1" dirty="0"/>
              <a:t>х</a:t>
            </a:r>
            <a:r>
              <a:rPr lang="uk-UA" sz="2400" baseline="-25000" dirty="0"/>
              <a:t>2 </a:t>
            </a:r>
            <a:r>
              <a:rPr lang="uk-UA" sz="2400" dirty="0"/>
              <a:t>&gt; </a:t>
            </a:r>
            <a:r>
              <a:rPr lang="uk-UA" sz="2400" i="1" dirty="0"/>
              <a:t>х</a:t>
            </a:r>
            <a:r>
              <a:rPr lang="uk-UA" sz="2400" baseline="-25000" dirty="0"/>
              <a:t>1 </a:t>
            </a:r>
            <a:r>
              <a:rPr lang="uk-UA" sz="2400" dirty="0"/>
              <a:t>це означає, що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</a:t>
            </a:r>
            <a:r>
              <a:rPr lang="ru-RU" sz="2400" dirty="0"/>
              <a:t> </a:t>
            </a:r>
            <a:r>
              <a:rPr lang="uk-UA" sz="2400" dirty="0"/>
              <a:t>спадає на даному проміжку.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476672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</a:rPr>
              <a:t>Парність і непарність функції.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84784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Функцію </a:t>
            </a:r>
            <a:r>
              <a:rPr lang="en-US" sz="2000" dirty="0" smtClean="0"/>
              <a:t>y=f(x)</a:t>
            </a:r>
            <a:r>
              <a:rPr lang="uk-UA" sz="2000" dirty="0" smtClean="0"/>
              <a:t> називають парною, якщо для будь-якого значення х з області її визначення значення –х також належить області визначення і виконується рівність </a:t>
            </a:r>
            <a:r>
              <a:rPr lang="en-US" sz="2000" dirty="0" smtClean="0"/>
              <a:t>f(-x) = f(x)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924944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Функцію </a:t>
            </a:r>
            <a:r>
              <a:rPr lang="en-US" sz="2000" dirty="0" smtClean="0"/>
              <a:t>y=f(x)</a:t>
            </a:r>
            <a:r>
              <a:rPr lang="uk-UA" sz="2000" dirty="0" smtClean="0"/>
              <a:t> називають непарною, якщо для будь якого значення х з області її визначення значення –х також належить області визначення і виконується рівність </a:t>
            </a:r>
            <a:r>
              <a:rPr lang="en-US" sz="2000" dirty="0" smtClean="0"/>
              <a:t>f(-[) = -f(x)</a:t>
            </a:r>
            <a:endParaRPr lang="ru-RU" sz="2000" dirty="0"/>
          </a:p>
        </p:txBody>
      </p:sp>
      <p:pic>
        <p:nvPicPr>
          <p:cNvPr id="18437" name="Picture 5" descr="C:\Users\user\Desktop\grafik-x-kvadr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05064"/>
            <a:ext cx="2114550" cy="2266950"/>
          </a:xfrm>
          <a:prstGeom prst="rect">
            <a:avLst/>
          </a:prstGeom>
          <a:noFill/>
        </p:spPr>
      </p:pic>
      <p:pic>
        <p:nvPicPr>
          <p:cNvPr id="18438" name="Picture 6" descr="C:\Users\user\Desktop\neparna-funkzij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005064"/>
            <a:ext cx="17526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Щоб дослідити функцію </a:t>
            </a:r>
            <a:r>
              <a:rPr lang="en-US" sz="2400" dirty="0" smtClean="0">
                <a:solidFill>
                  <a:srgbClr val="FF0000"/>
                </a:solidFill>
              </a:rPr>
              <a:t>y=f(x) </a:t>
            </a:r>
            <a:r>
              <a:rPr lang="uk-UA" sz="2400" dirty="0" smtClean="0">
                <a:solidFill>
                  <a:srgbClr val="FF0000"/>
                </a:solidFill>
              </a:rPr>
              <a:t>на парність, потрібно: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340768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/>
              <a:t>1) Знайти область визначення функції і встановити, чи вона симетрична початку координат;</a:t>
            </a:r>
          </a:p>
          <a:p>
            <a:pPr algn="just"/>
            <a:r>
              <a:rPr lang="uk-UA" sz="2000" dirty="0" smtClean="0"/>
              <a:t>2) Якщо область визначення симетрична відносно початку координат, то шукаємо </a:t>
            </a:r>
            <a:r>
              <a:rPr lang="en-US" sz="2000" dirty="0" smtClean="0"/>
              <a:t>f(-x)</a:t>
            </a:r>
            <a:r>
              <a:rPr lang="uk-UA" sz="2000" dirty="0" smtClean="0"/>
              <a:t>:</a:t>
            </a:r>
          </a:p>
          <a:p>
            <a:pPr algn="just"/>
            <a:r>
              <a:rPr lang="uk-UA" sz="2000" dirty="0" smtClean="0"/>
              <a:t>а) якщо для будь-якого значення х з області визначення функції виконується рівність </a:t>
            </a:r>
            <a:r>
              <a:rPr lang="en-US" sz="2000" dirty="0" smtClean="0"/>
              <a:t>f(-x) = f(x)</a:t>
            </a:r>
            <a:r>
              <a:rPr lang="uk-UA" sz="2000" dirty="0" smtClean="0"/>
              <a:t>, то функція є парною;</a:t>
            </a:r>
          </a:p>
          <a:p>
            <a:pPr algn="just"/>
            <a:r>
              <a:rPr lang="uk-UA" sz="2000" dirty="0" smtClean="0"/>
              <a:t>б) якщо для будь-якого значеннях з області визначення функції виконується рівність </a:t>
            </a:r>
            <a:r>
              <a:rPr lang="en-US" sz="2000" dirty="0" smtClean="0"/>
              <a:t>f(-x) = -f(x)</a:t>
            </a:r>
            <a:r>
              <a:rPr lang="uk-UA" sz="2000" dirty="0" smtClean="0"/>
              <a:t>, то функція є непарною;</a:t>
            </a:r>
          </a:p>
          <a:p>
            <a:pPr algn="just"/>
            <a:r>
              <a:rPr lang="uk-UA" sz="2000" dirty="0" smtClean="0"/>
              <a:t>в) якщо жодна з цих рівностей не виконується, то функція є ні парною, ні непарною.</a:t>
            </a:r>
          </a:p>
          <a:p>
            <a:pPr algn="just"/>
            <a:r>
              <a:rPr lang="uk-UA" sz="2000" dirty="0" smtClean="0"/>
              <a:t>3) Якщо область визначення не симетрична відносно початку координат, то функція є ні парною, ні непарною.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498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2016-05-08T12:47:14Z</dcterms:created>
  <dcterms:modified xsi:type="dcterms:W3CDTF">2016-05-08T13:43:20Z</dcterms:modified>
</cp:coreProperties>
</file>