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75F9B-0D9E-408B-86B0-4736899774D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82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55AB3-1F03-4060-A831-CBA47C19FD2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35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00DF3-9A33-41BB-A96A-A855FA2D673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124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45295-7CD1-47D9-8AF1-1ABC7A1D588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62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E5257E-637A-433C-8E20-B82938A09AE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35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E9312-EAA4-4C06-A77B-84F193571DA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8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AAE28-F3BA-4741-A6E8-60FBE75F9C4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02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511D9-A732-4FB2-8250-CBA5595DBDB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62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B2DB8-3EBB-43E7-983A-3702EB13B72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44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615F5-5179-4EAD-B164-5FEF435A5FE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75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98D4F-5F1D-429C-B5D9-D45032918EE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21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C99BDB-3D37-4E91-84D7-DE280AE24BC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08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692150"/>
            <a:ext cx="8713788" cy="1143000"/>
          </a:xfrm>
        </p:spPr>
        <p:txBody>
          <a:bodyPr/>
          <a:lstStyle/>
          <a:p>
            <a:r>
              <a:rPr lang="uk-UA" sz="2800">
                <a:solidFill>
                  <a:srgbClr val="66FF33"/>
                </a:solidFill>
              </a:rPr>
              <a:t>На території України мешкають представники близько 130 національностей</a:t>
            </a:r>
            <a:endParaRPr lang="ru-RU" sz="2800">
              <a:solidFill>
                <a:srgbClr val="66FF33"/>
              </a:solidFill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5013325"/>
            <a:ext cx="8145463" cy="165735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uk-UA">
                <a:solidFill>
                  <a:srgbClr val="009900"/>
                </a:solidFill>
              </a:rPr>
              <a:t>Етнографічні групи українців: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/>
              <a:t>лемки, бойки, гуцули, поліщуки, русини,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/>
              <a:t>подоляни, слобожани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graphicFrame>
        <p:nvGraphicFramePr>
          <p:cNvPr id="86021" name="Object 5"/>
          <p:cNvGraphicFramePr>
            <a:graphicFrameLocks noChangeAspect="1"/>
          </p:cNvGraphicFramePr>
          <p:nvPr/>
        </p:nvGraphicFramePr>
        <p:xfrm>
          <a:off x="0" y="1704975"/>
          <a:ext cx="9448800" cy="341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Диаграмма" r:id="rId3" imgW="6181725" imgH="2238375" progId="MSGraph.Chart.8">
                  <p:embed/>
                </p:oleObj>
              </mc:Choice>
              <mc:Fallback>
                <p:oleObj name="Диаграмма" r:id="rId3" imgW="6181725" imgH="2238375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704975"/>
                        <a:ext cx="9448800" cy="341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2051050" y="115888"/>
            <a:ext cx="4465638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>
                <a:solidFill>
                  <a:srgbClr val="009900"/>
                </a:solidFill>
                <a:latin typeface="Tahoma" pitchFamily="34" charset="0"/>
              </a:rPr>
              <a:t>Національний склад населення</a:t>
            </a:r>
            <a:endParaRPr lang="ru-RU" sz="2000" b="1">
              <a:solidFill>
                <a:srgbClr val="009900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097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60"/>
                            </p:stCondLst>
                            <p:childTnLst>
                              <p:par>
                                <p:cTn id="3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OleChart spid="86021" grpId="0"/>
      <p:bldP spid="860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7477125" cy="893762"/>
          </a:xfrm>
        </p:spPr>
        <p:txBody>
          <a:bodyPr/>
          <a:lstStyle/>
          <a:p>
            <a:r>
              <a:rPr lang="uk-UA" sz="4200" b="1" i="1">
                <a:latin typeface="Times New Roman" pitchFamily="18" charset="0"/>
              </a:rPr>
              <a:t>Національний склад населення України</a:t>
            </a:r>
            <a:endParaRPr lang="ru-RU" sz="4200" b="1" i="1">
              <a:latin typeface="Times New Roman" pitchFamily="18" charset="0"/>
            </a:endParaRPr>
          </a:p>
        </p:txBody>
      </p:sp>
      <p:pic>
        <p:nvPicPr>
          <p:cNvPr id="17412" name="Picture 4" descr="на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235075"/>
            <a:ext cx="6408738" cy="542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73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9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2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785225" cy="3357563"/>
          </a:xfrm>
        </p:spPr>
        <p:txBody>
          <a:bodyPr/>
          <a:lstStyle/>
          <a:p>
            <a:r>
              <a:rPr lang="uk-UA" sz="2800">
                <a:solidFill>
                  <a:srgbClr val="FF3300"/>
                </a:solidFill>
              </a:rPr>
              <a:t>Частка українців більше 90 %: </a:t>
            </a:r>
            <a:br>
              <a:rPr lang="uk-UA" sz="2800">
                <a:solidFill>
                  <a:srgbClr val="FF3300"/>
                </a:solidFill>
              </a:rPr>
            </a:br>
            <a:r>
              <a:rPr lang="uk-UA" sz="2800"/>
              <a:t>Вінницька, Волинська, Житомирська, Івано-Франківська,Київська, Кіровоградська, Львівська, Полтавська, Рівненська, Тернопільська, Хмельницька, Черкаська, Чернігівська</a:t>
            </a:r>
            <a:endParaRPr lang="ru-RU" sz="280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716338"/>
            <a:ext cx="9144000" cy="2382837"/>
          </a:xfrm>
        </p:spPr>
        <p:txBody>
          <a:bodyPr/>
          <a:lstStyle/>
          <a:p>
            <a:r>
              <a:rPr lang="uk-UA">
                <a:solidFill>
                  <a:srgbClr val="FF3300"/>
                </a:solidFill>
              </a:rPr>
              <a:t>Більше 80 %:</a:t>
            </a:r>
            <a:r>
              <a:rPr lang="uk-UA"/>
              <a:t> Закарпатська, Миколаївська, Сумська, Херсонська, м. Київ</a:t>
            </a:r>
          </a:p>
          <a:p>
            <a:r>
              <a:rPr lang="uk-UA">
                <a:solidFill>
                  <a:srgbClr val="FF3300"/>
                </a:solidFill>
              </a:rPr>
              <a:t>Більше 70 %:</a:t>
            </a:r>
            <a:r>
              <a:rPr lang="uk-UA"/>
              <a:t> Дніпропетровська, Запорізька, Харківська, Чернівецька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2822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3188" name="Picture 4" descr="800px-2001_Ukr_eth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1788"/>
            <a:ext cx="9144000" cy="6126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76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576262"/>
          </a:xfrm>
        </p:spPr>
        <p:txBody>
          <a:bodyPr/>
          <a:lstStyle/>
          <a:p>
            <a:r>
              <a:rPr lang="uk-UA" sz="2800"/>
              <a:t>Частка українців за областями</a:t>
            </a:r>
            <a:endParaRPr lang="ru-RU" sz="280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64" name="Picture 4" descr="605px-Ukraine_census_2001_Ukrainia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879475"/>
            <a:ext cx="7777162" cy="597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99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260350"/>
            <a:ext cx="8540750" cy="65976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sz="2800">
                <a:solidFill>
                  <a:srgbClr val="FF3300"/>
                </a:solidFill>
              </a:rPr>
              <a:t>   Росіяни:</a:t>
            </a:r>
            <a:r>
              <a:rPr lang="uk-UA" sz="2800"/>
              <a:t> АРК – 58 %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sz="2800"/>
              <a:t>                Луганська обл. – 39 %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sz="2800"/>
              <a:t>                Донецька обл. – 38 %</a:t>
            </a:r>
          </a:p>
          <a:p>
            <a:pPr>
              <a:lnSpc>
                <a:spcPct val="90000"/>
              </a:lnSpc>
              <a:buFontTx/>
              <a:buNone/>
            </a:pPr>
            <a:endParaRPr lang="uk-UA" sz="2800"/>
          </a:p>
          <a:p>
            <a:pPr>
              <a:lnSpc>
                <a:spcPct val="90000"/>
              </a:lnSpc>
              <a:buFontTx/>
              <a:buNone/>
            </a:pPr>
            <a:r>
              <a:rPr lang="uk-UA" sz="2800"/>
              <a:t>   </a:t>
            </a:r>
            <a:r>
              <a:rPr lang="uk-UA" sz="2800">
                <a:solidFill>
                  <a:srgbClr val="66FF33"/>
                </a:solidFill>
              </a:rPr>
              <a:t>Білоруси:</a:t>
            </a:r>
            <a:r>
              <a:rPr lang="uk-UA" sz="2800"/>
              <a:t> АРК – 1,4 %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sz="2800"/>
              <a:t>                  Рівненська – 1 %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sz="2800"/>
              <a:t>                  Донецька обл. – 0,9 %</a:t>
            </a:r>
          </a:p>
          <a:p>
            <a:pPr>
              <a:lnSpc>
                <a:spcPct val="90000"/>
              </a:lnSpc>
              <a:buFontTx/>
              <a:buNone/>
            </a:pPr>
            <a:endParaRPr lang="uk-UA" sz="2800"/>
          </a:p>
          <a:p>
            <a:pPr>
              <a:lnSpc>
                <a:spcPct val="90000"/>
              </a:lnSpc>
              <a:buFontTx/>
              <a:buNone/>
            </a:pPr>
            <a:r>
              <a:rPr lang="uk-UA" sz="2800"/>
              <a:t>   </a:t>
            </a:r>
            <a:r>
              <a:rPr lang="uk-UA" sz="2800">
                <a:solidFill>
                  <a:srgbClr val="FFFF00"/>
                </a:solidFill>
              </a:rPr>
              <a:t>Поляки:</a:t>
            </a:r>
            <a:r>
              <a:rPr lang="uk-UA" sz="2800"/>
              <a:t> Житомирська – 3,5 %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sz="2800"/>
              <a:t>                Хмельницька – 1,6 %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sz="2800"/>
              <a:t>                Львівська – 0,7 %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800"/>
          </a:p>
          <a:p>
            <a:pPr>
              <a:lnSpc>
                <a:spcPct val="90000"/>
              </a:lnSpc>
              <a:buFontTx/>
              <a:buNone/>
            </a:pPr>
            <a:r>
              <a:rPr lang="uk-UA" sz="2800">
                <a:solidFill>
                  <a:srgbClr val="FFFF00"/>
                </a:solidFill>
              </a:rPr>
              <a:t>   </a:t>
            </a:r>
            <a:r>
              <a:rPr lang="uk-UA" sz="2800"/>
              <a:t>   </a:t>
            </a:r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28867593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3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280"/>
                            </p:stCondLst>
                            <p:childTnLst>
                              <p:par>
                                <p:cTn id="3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88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88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88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960"/>
                            </p:stCondLst>
                            <p:childTnLst>
                              <p:par>
                                <p:cTn id="4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8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8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8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640"/>
                            </p:stCondLst>
                            <p:childTnLst>
                              <p:par>
                                <p:cTn id="5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88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88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88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0"/>
            <a:ext cx="8540750" cy="6858000"/>
          </a:xfrm>
        </p:spPr>
        <p:txBody>
          <a:bodyPr/>
          <a:lstStyle/>
          <a:p>
            <a:pPr>
              <a:buFontTx/>
              <a:buNone/>
            </a:pPr>
            <a:r>
              <a:rPr lang="uk-UA">
                <a:solidFill>
                  <a:srgbClr val="FFFF00"/>
                </a:solidFill>
              </a:rPr>
              <a:t>   </a:t>
            </a:r>
            <a:r>
              <a:rPr lang="uk-UA" sz="3600">
                <a:solidFill>
                  <a:srgbClr val="FF0000"/>
                </a:solidFill>
              </a:rPr>
              <a:t>Кримські татари:</a:t>
            </a:r>
            <a:r>
              <a:rPr lang="uk-UA" sz="3600">
                <a:solidFill>
                  <a:srgbClr val="FFFF00"/>
                </a:solidFill>
              </a:rPr>
              <a:t> </a:t>
            </a:r>
            <a:r>
              <a:rPr lang="uk-UA" sz="3600"/>
              <a:t>АРК – 12 %</a:t>
            </a:r>
          </a:p>
          <a:p>
            <a:pPr>
              <a:buFontTx/>
              <a:buNone/>
            </a:pPr>
            <a:endParaRPr lang="uk-UA" sz="3600">
              <a:solidFill>
                <a:srgbClr val="FFFF00"/>
              </a:solidFill>
            </a:endParaRPr>
          </a:p>
          <a:p>
            <a:pPr>
              <a:buFontTx/>
              <a:buNone/>
            </a:pPr>
            <a:r>
              <a:rPr lang="uk-UA" sz="3600">
                <a:solidFill>
                  <a:srgbClr val="FFFF00"/>
                </a:solidFill>
              </a:rPr>
              <a:t>   Румуни:</a:t>
            </a:r>
            <a:r>
              <a:rPr lang="uk-UA" sz="3600"/>
              <a:t> Чернівецька – 12,5 %</a:t>
            </a:r>
          </a:p>
          <a:p>
            <a:pPr>
              <a:buFontTx/>
              <a:buNone/>
            </a:pPr>
            <a:r>
              <a:rPr lang="uk-UA" sz="3600"/>
              <a:t>                Закарпатська – 2,6 %</a:t>
            </a:r>
          </a:p>
          <a:p>
            <a:pPr>
              <a:buFontTx/>
              <a:buNone/>
            </a:pPr>
            <a:endParaRPr lang="uk-UA" sz="3600"/>
          </a:p>
          <a:p>
            <a:pPr>
              <a:buFontTx/>
              <a:buNone/>
            </a:pPr>
            <a:r>
              <a:rPr lang="uk-UA" sz="3600"/>
              <a:t>   </a:t>
            </a:r>
            <a:r>
              <a:rPr lang="uk-UA" sz="3600">
                <a:solidFill>
                  <a:srgbClr val="FF00FF"/>
                </a:solidFill>
              </a:rPr>
              <a:t>Молдавани:</a:t>
            </a:r>
            <a:r>
              <a:rPr lang="uk-UA" sz="3600"/>
              <a:t> Чернівецька – 7,3 %</a:t>
            </a:r>
          </a:p>
          <a:p>
            <a:pPr>
              <a:buFontTx/>
              <a:buNone/>
            </a:pPr>
            <a:r>
              <a:rPr lang="uk-UA" sz="3600"/>
              <a:t>                      Одеська 5 %</a:t>
            </a:r>
          </a:p>
          <a:p>
            <a:pPr>
              <a:buFontTx/>
              <a:buNone/>
            </a:pPr>
            <a:endParaRPr lang="uk-UA" sz="3600"/>
          </a:p>
          <a:p>
            <a:pPr>
              <a:buFontTx/>
              <a:buNone/>
            </a:pPr>
            <a:r>
              <a:rPr lang="uk-UA" sz="3600"/>
              <a:t>   </a:t>
            </a:r>
            <a:r>
              <a:rPr lang="uk-UA" sz="3600">
                <a:solidFill>
                  <a:srgbClr val="66FF33"/>
                </a:solidFill>
              </a:rPr>
              <a:t>Угорці:</a:t>
            </a:r>
            <a:r>
              <a:rPr lang="uk-UA" sz="3600"/>
              <a:t> Закарпатська – 12,1 %</a:t>
            </a:r>
          </a:p>
          <a:p>
            <a:pPr>
              <a:buFontTx/>
              <a:buNone/>
            </a:pPr>
            <a:endParaRPr lang="uk-UA" sz="3600"/>
          </a:p>
          <a:p>
            <a:pPr>
              <a:buFontTx/>
              <a:buNone/>
            </a:pPr>
            <a:endParaRPr lang="uk-UA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6425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3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260350"/>
            <a:ext cx="8540750" cy="6337300"/>
          </a:xfrm>
        </p:spPr>
        <p:txBody>
          <a:bodyPr/>
          <a:lstStyle/>
          <a:p>
            <a:pPr>
              <a:buFontTx/>
              <a:buNone/>
            </a:pPr>
            <a:endParaRPr lang="uk-UA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uk-UA">
                <a:solidFill>
                  <a:srgbClr val="FF0000"/>
                </a:solidFill>
              </a:rPr>
              <a:t>Греки:</a:t>
            </a:r>
            <a:r>
              <a:rPr lang="uk-UA"/>
              <a:t> Донецька – 1,6 %</a:t>
            </a:r>
          </a:p>
          <a:p>
            <a:pPr>
              <a:buFontTx/>
              <a:buNone/>
            </a:pPr>
            <a:endParaRPr lang="uk-UA"/>
          </a:p>
          <a:p>
            <a:pPr>
              <a:buFontTx/>
              <a:buNone/>
            </a:pPr>
            <a:r>
              <a:rPr lang="uk-UA">
                <a:solidFill>
                  <a:srgbClr val="FFFF00"/>
                </a:solidFill>
              </a:rPr>
              <a:t>Болгари:</a:t>
            </a:r>
            <a:r>
              <a:rPr lang="uk-UA"/>
              <a:t> Одеська – 5 %</a:t>
            </a:r>
          </a:p>
          <a:p>
            <a:pPr>
              <a:buFontTx/>
              <a:buNone/>
            </a:pPr>
            <a:r>
              <a:rPr lang="uk-UA"/>
              <a:t>              Запорізька – 1,4 %</a:t>
            </a:r>
          </a:p>
          <a:p>
            <a:pPr>
              <a:buFontTx/>
              <a:buNone/>
            </a:pPr>
            <a:endParaRPr lang="uk-UA"/>
          </a:p>
          <a:p>
            <a:pPr>
              <a:buFontTx/>
              <a:buNone/>
            </a:pPr>
            <a:r>
              <a:rPr lang="uk-UA">
                <a:solidFill>
                  <a:srgbClr val="66FF33"/>
                </a:solidFill>
              </a:rPr>
              <a:t>Гагаузи</a:t>
            </a:r>
            <a:r>
              <a:rPr lang="uk-UA"/>
              <a:t> - Одеська – 1,1 %</a:t>
            </a:r>
          </a:p>
          <a:p>
            <a:pPr>
              <a:buFontTx/>
              <a:buNone/>
            </a:pPr>
            <a:endParaRPr lang="uk-UA"/>
          </a:p>
          <a:p>
            <a:pPr>
              <a:buFontTx/>
              <a:buNone/>
            </a:pPr>
            <a:r>
              <a:rPr lang="uk-UA">
                <a:solidFill>
                  <a:srgbClr val="FF9900"/>
                </a:solidFill>
              </a:rPr>
              <a:t>Цигани:</a:t>
            </a:r>
            <a:r>
              <a:rPr lang="uk-UA"/>
              <a:t> Закарпатська – 1,1 %</a:t>
            </a:r>
          </a:p>
          <a:p>
            <a:pPr>
              <a:buFontTx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3421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6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Оформление по умолчанию</vt:lpstr>
      <vt:lpstr>Диаграмма</vt:lpstr>
      <vt:lpstr>На території України мешкають представники близько 130 національностей</vt:lpstr>
      <vt:lpstr>Національний склад населення України</vt:lpstr>
      <vt:lpstr>Презентация PowerPoint</vt:lpstr>
      <vt:lpstr>Частка українців більше 90 %:  Вінницька, Волинська, Житомирська, Івано-Франківська,Київська, Кіровоградська, Львівська, Полтавська, Рівненська, Тернопільська, Хмельницька, Черкаська, Чернігівська</vt:lpstr>
      <vt:lpstr>Презентация PowerPoint</vt:lpstr>
      <vt:lpstr>Частка українців за областями</vt:lpstr>
      <vt:lpstr>Презентация PowerPoint</vt:lpstr>
      <vt:lpstr>Презентация PowerPoint</vt:lpstr>
      <vt:lpstr>Презентация PowerPoint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 території України мешкають представники близько 130 національностей</dc:title>
  <dc:creator>Светлана В.</dc:creator>
  <cp:lastModifiedBy>Светлана В.</cp:lastModifiedBy>
  <cp:revision>1</cp:revision>
  <dcterms:created xsi:type="dcterms:W3CDTF">2013-02-20T19:08:18Z</dcterms:created>
  <dcterms:modified xsi:type="dcterms:W3CDTF">2013-02-20T19:09:05Z</dcterms:modified>
</cp:coreProperties>
</file>