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67" r:id="rId5"/>
    <p:sldId id="266" r:id="rId6"/>
    <p:sldId id="259" r:id="rId7"/>
    <p:sldId id="260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DC4"/>
    <a:srgbClr val="F345EB"/>
    <a:srgbClr val="666666"/>
    <a:srgbClr val="9C9C9C"/>
    <a:srgbClr val="319885"/>
    <a:srgbClr val="00CC00"/>
    <a:srgbClr val="FF3300"/>
    <a:srgbClr val="EB3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628" autoAdjust="0"/>
  </p:normalViewPr>
  <p:slideViewPr>
    <p:cSldViewPr>
      <p:cViewPr>
        <p:scale>
          <a:sx n="75" d="100"/>
          <a:sy n="75" d="100"/>
        </p:scale>
        <p:origin x="-104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77899-3AD5-4E69-8F7E-BAF20A809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B827-5F82-4E75-96A3-E46C0EC3F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4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F7753-E3C1-4D9C-8E2B-21172E164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C35E-EA42-4A8B-BCA7-2D3AFABE9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7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77FAB-E7CE-477A-8BBB-25EBC5AB4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7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B744F-D131-438A-97B4-944F40FCA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61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D998-7B7A-426C-BD3E-327636CFA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1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B490-0B16-4CDE-8D0E-6FFE2B134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4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FA07-BDE1-4705-A566-0591D481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52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87D6A-472C-4420-8C63-1E36E1BFA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1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C4961-3312-4F6C-9B12-55DC4CE7D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7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19885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E4090A-5E1D-4055-B506-287BFF548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5536" y="3356992"/>
            <a:ext cx="860444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Дана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презентація дає 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можливість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навчитися побудові графіків газових законів. 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Рекомендоване розташування осей, інтерпретованих графіків, зменшує число помилок, що здійснюються при побудові.</a:t>
            </a:r>
          </a:p>
        </p:txBody>
      </p:sp>
      <p:sp>
        <p:nvSpPr>
          <p:cNvPr id="2052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22448" y="548680"/>
            <a:ext cx="9166448" cy="1938992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розв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uk-UA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язування</a:t>
            </a: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якісних</a:t>
            </a: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задач на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газові</a:t>
            </a: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закони</a:t>
            </a: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131840" y="4970964"/>
            <a:ext cx="554461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D0DC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Джерело: </a:t>
            </a: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D0DC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D0DC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//www.google.com.ua/url?sa=t&amp;rct=j&amp;q=&amp;esrc=s&amp;source=web&amp;cd=1&amp;ved=0CCkQFjAA&amp;url=http%3A%2F%2Ffestival.1september.ru%2Farticles%2F584992%2Fpresentation%2Fpril.ppt&amp;ei=_GJ7U4W7FIrE7AbezoHIAg&amp;usg=AFQjCNE_T5rxnvrg9PqAEQhNzT-TyT7b3g&amp;bvm=bv.67229260,d.ZGU</a:t>
            </a:r>
            <a:endParaRPr lang="uk-UA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D0DC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4525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99FF99"/>
                </a:solidFill>
              </a:rPr>
              <a:t>Перевір себе</a:t>
            </a:r>
            <a:endParaRPr lang="ru-RU" altLang="ru-RU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4114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«1 –2» </a:t>
            </a:r>
            <a:r>
              <a:rPr lang="en-US" altLang="ru-RU">
                <a:solidFill>
                  <a:schemeClr val="bg1"/>
                </a:solidFill>
              </a:rPr>
              <a:t>P = const, V   ,T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“2 –3” V =</a:t>
            </a:r>
            <a:r>
              <a:rPr lang="en-US" altLang="ru-RU"/>
              <a:t> </a:t>
            </a:r>
            <a:r>
              <a:rPr lang="en-US" altLang="ru-RU">
                <a:solidFill>
                  <a:schemeClr val="bg1"/>
                </a:solidFill>
              </a:rPr>
              <a:t>const, P   ,T</a:t>
            </a:r>
            <a:endParaRPr lang="ru-RU" alt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19400" y="50292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276600" y="49530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5486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“3 – 4” T = const, P   ,V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819400" y="55626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352800" y="55626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352800" y="41910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1066800" y="381000"/>
            <a:ext cx="2819400" cy="3273425"/>
            <a:chOff x="672" y="384"/>
            <a:chExt cx="1776" cy="2062"/>
          </a:xfrm>
        </p:grpSpPr>
        <p:sp>
          <p:nvSpPr>
            <p:cNvPr id="11313" name="Text Box 14"/>
            <p:cNvSpPr txBox="1">
              <a:spLocks noChangeArrowheads="1"/>
            </p:cNvSpPr>
            <p:nvPr/>
          </p:nvSpPr>
          <p:spPr bwMode="auto">
            <a:xfrm>
              <a:off x="672" y="38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1314" name="Text Box 15"/>
            <p:cNvSpPr txBox="1">
              <a:spLocks noChangeArrowheads="1"/>
            </p:cNvSpPr>
            <p:nvPr/>
          </p:nvSpPr>
          <p:spPr bwMode="auto">
            <a:xfrm>
              <a:off x="2193" y="215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V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1315" name="Line 16"/>
            <p:cNvSpPr>
              <a:spLocks noChangeShapeType="1"/>
            </p:cNvSpPr>
            <p:nvPr/>
          </p:nvSpPr>
          <p:spPr bwMode="auto">
            <a:xfrm flipV="1">
              <a:off x="977" y="502"/>
              <a:ext cx="0" cy="17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6" name="Line 17"/>
            <p:cNvSpPr>
              <a:spLocks noChangeShapeType="1"/>
            </p:cNvSpPr>
            <p:nvPr/>
          </p:nvSpPr>
          <p:spPr bwMode="auto">
            <a:xfrm>
              <a:off x="875" y="2098"/>
              <a:ext cx="152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7" name="Text Box 18"/>
            <p:cNvSpPr txBox="1">
              <a:spLocks noChangeArrowheads="1"/>
            </p:cNvSpPr>
            <p:nvPr/>
          </p:nvSpPr>
          <p:spPr bwMode="auto">
            <a:xfrm>
              <a:off x="756" y="51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P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1318" name="Text Box 19"/>
            <p:cNvSpPr txBox="1">
              <a:spLocks noChangeArrowheads="1"/>
            </p:cNvSpPr>
            <p:nvPr/>
          </p:nvSpPr>
          <p:spPr bwMode="auto">
            <a:xfrm>
              <a:off x="1200" y="105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4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1319" name="Text Box 20"/>
            <p:cNvSpPr txBox="1">
              <a:spLocks noChangeArrowheads="1"/>
            </p:cNvSpPr>
            <p:nvPr/>
          </p:nvSpPr>
          <p:spPr bwMode="auto">
            <a:xfrm rot="10730478" flipV="1">
              <a:off x="1597" y="1632"/>
              <a:ext cx="35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   3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1320" name="Line 21"/>
            <p:cNvSpPr>
              <a:spLocks noChangeShapeType="1"/>
            </p:cNvSpPr>
            <p:nvPr/>
          </p:nvSpPr>
          <p:spPr bwMode="auto">
            <a:xfrm>
              <a:off x="1693" y="912"/>
              <a:ext cx="46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1" name="Text Box 22"/>
            <p:cNvSpPr txBox="1">
              <a:spLocks noChangeArrowheads="1"/>
            </p:cNvSpPr>
            <p:nvPr/>
          </p:nvSpPr>
          <p:spPr bwMode="auto">
            <a:xfrm>
              <a:off x="2077" y="624"/>
              <a:ext cx="3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1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1322" name="Text Box 23"/>
            <p:cNvSpPr txBox="1">
              <a:spLocks noChangeArrowheads="1"/>
            </p:cNvSpPr>
            <p:nvPr/>
          </p:nvSpPr>
          <p:spPr bwMode="auto">
            <a:xfrm>
              <a:off x="1501" y="624"/>
              <a:ext cx="3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2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1323" name="Freeform 24"/>
            <p:cNvSpPr>
              <a:spLocks/>
            </p:cNvSpPr>
            <p:nvPr/>
          </p:nvSpPr>
          <p:spPr bwMode="auto">
            <a:xfrm rot="167644">
              <a:off x="1344" y="1364"/>
              <a:ext cx="380" cy="460"/>
            </a:xfrm>
            <a:custGeom>
              <a:avLst/>
              <a:gdLst>
                <a:gd name="T0" fmla="*/ 0 w 432"/>
                <a:gd name="T1" fmla="*/ 0 h 423"/>
                <a:gd name="T2" fmla="*/ 204 w 432"/>
                <a:gd name="T3" fmla="*/ 540 h 423"/>
                <a:gd name="T4" fmla="*/ 294 w 432"/>
                <a:gd name="T5" fmla="*/ 54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" h="423">
                  <a:moveTo>
                    <a:pt x="0" y="0"/>
                  </a:moveTo>
                  <a:cubicBezTo>
                    <a:pt x="20" y="182"/>
                    <a:pt x="73" y="405"/>
                    <a:pt x="300" y="420"/>
                  </a:cubicBezTo>
                  <a:cubicBezTo>
                    <a:pt x="344" y="423"/>
                    <a:pt x="388" y="420"/>
                    <a:pt x="432" y="420"/>
                  </a:cubicBezTo>
                </a:path>
              </a:pathLst>
            </a:custGeom>
            <a:noFill/>
            <a:ln w="38100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4" name="Line 25"/>
            <p:cNvSpPr>
              <a:spLocks noChangeShapeType="1"/>
            </p:cNvSpPr>
            <p:nvPr/>
          </p:nvSpPr>
          <p:spPr bwMode="auto">
            <a:xfrm flipV="1">
              <a:off x="1693" y="912"/>
              <a:ext cx="0" cy="91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14" name="Group 26"/>
          <p:cNvGrpSpPr>
            <a:grpSpLocks/>
          </p:cNvGrpSpPr>
          <p:nvPr/>
        </p:nvGrpSpPr>
        <p:grpSpPr bwMode="auto">
          <a:xfrm>
            <a:off x="4629150" y="644525"/>
            <a:ext cx="2686050" cy="3086100"/>
            <a:chOff x="2916" y="406"/>
            <a:chExt cx="1692" cy="1944"/>
          </a:xfrm>
        </p:grpSpPr>
        <p:sp>
          <p:nvSpPr>
            <p:cNvPr id="11308" name="Text Box 27"/>
            <p:cNvSpPr txBox="1">
              <a:spLocks noChangeArrowheads="1"/>
            </p:cNvSpPr>
            <p:nvPr/>
          </p:nvSpPr>
          <p:spPr bwMode="auto">
            <a:xfrm>
              <a:off x="4353" y="206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T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grpSp>
          <p:nvGrpSpPr>
            <p:cNvPr id="11309" name="Group 28"/>
            <p:cNvGrpSpPr>
              <a:grpSpLocks/>
            </p:cNvGrpSpPr>
            <p:nvPr/>
          </p:nvGrpSpPr>
          <p:grpSpPr bwMode="auto">
            <a:xfrm>
              <a:off x="2916" y="406"/>
              <a:ext cx="1641" cy="1774"/>
              <a:chOff x="2916" y="406"/>
              <a:chExt cx="1641" cy="1774"/>
            </a:xfrm>
          </p:grpSpPr>
          <p:sp>
            <p:nvSpPr>
              <p:cNvPr id="11310" name="Line 29"/>
              <p:cNvSpPr>
                <a:spLocks noChangeShapeType="1"/>
              </p:cNvSpPr>
              <p:nvPr/>
            </p:nvSpPr>
            <p:spPr bwMode="auto">
              <a:xfrm flipV="1">
                <a:off x="3137" y="406"/>
                <a:ext cx="0" cy="177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1" name="Line 30"/>
              <p:cNvSpPr>
                <a:spLocks noChangeShapeType="1"/>
              </p:cNvSpPr>
              <p:nvPr/>
            </p:nvSpPr>
            <p:spPr bwMode="auto">
              <a:xfrm>
                <a:off x="3035" y="2002"/>
                <a:ext cx="152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Text Box 31"/>
              <p:cNvSpPr txBox="1">
                <a:spLocks noChangeArrowheads="1"/>
              </p:cNvSpPr>
              <p:nvPr/>
            </p:nvSpPr>
            <p:spPr bwMode="auto">
              <a:xfrm>
                <a:off x="2916" y="415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P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4495800" y="3771900"/>
            <a:ext cx="2819400" cy="3086100"/>
            <a:chOff x="2832" y="2376"/>
            <a:chExt cx="1776" cy="1944"/>
          </a:xfrm>
        </p:grpSpPr>
        <p:sp>
          <p:nvSpPr>
            <p:cNvPr id="11304" name="Text Box 33"/>
            <p:cNvSpPr txBox="1">
              <a:spLocks noChangeArrowheads="1"/>
            </p:cNvSpPr>
            <p:nvPr/>
          </p:nvSpPr>
          <p:spPr bwMode="auto">
            <a:xfrm>
              <a:off x="4353" y="403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T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1305" name="Line 34"/>
            <p:cNvSpPr>
              <a:spLocks noChangeShapeType="1"/>
            </p:cNvSpPr>
            <p:nvPr/>
          </p:nvSpPr>
          <p:spPr bwMode="auto">
            <a:xfrm flipV="1">
              <a:off x="3137" y="2376"/>
              <a:ext cx="0" cy="17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Line 35"/>
            <p:cNvSpPr>
              <a:spLocks noChangeShapeType="1"/>
            </p:cNvSpPr>
            <p:nvPr/>
          </p:nvSpPr>
          <p:spPr bwMode="auto">
            <a:xfrm>
              <a:off x="3035" y="3972"/>
              <a:ext cx="152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Text Box 36"/>
            <p:cNvSpPr txBox="1">
              <a:spLocks noChangeArrowheads="1"/>
            </p:cNvSpPr>
            <p:nvPr/>
          </p:nvSpPr>
          <p:spPr bwMode="auto">
            <a:xfrm>
              <a:off x="2832" y="240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V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</p:grp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3429000" y="1219200"/>
            <a:ext cx="33528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2667000" y="26670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2133600" y="1905000"/>
            <a:ext cx="47244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28" name="Oval 40"/>
          <p:cNvSpPr>
            <a:spLocks noChangeArrowheads="1"/>
          </p:cNvSpPr>
          <p:nvPr/>
        </p:nvSpPr>
        <p:spPr bwMode="auto">
          <a:xfrm>
            <a:off x="6762750" y="11811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 flipH="1">
            <a:off x="6096000" y="1219200"/>
            <a:ext cx="762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 flipH="1">
            <a:off x="4953000" y="1219200"/>
            <a:ext cx="1143000" cy="20574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H="1">
            <a:off x="5257800" y="1219200"/>
            <a:ext cx="838200" cy="1447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 flipV="1">
            <a:off x="5257800" y="1905000"/>
            <a:ext cx="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6781800" y="1219200"/>
            <a:ext cx="0" cy="51054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6096000" y="1219200"/>
            <a:ext cx="0" cy="51054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5257800" y="2667000"/>
            <a:ext cx="0" cy="36576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6553200" y="762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1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5867400" y="762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2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5257800" y="259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3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5105400" y="1447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4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340" name="Oval 52"/>
          <p:cNvSpPr>
            <a:spLocks noChangeArrowheads="1"/>
          </p:cNvSpPr>
          <p:nvPr/>
        </p:nvSpPr>
        <p:spPr bwMode="auto">
          <a:xfrm>
            <a:off x="6743700" y="47434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 flipH="1">
            <a:off x="4953000" y="4800600"/>
            <a:ext cx="1828800" cy="15240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 flipH="1">
            <a:off x="6096000" y="4819650"/>
            <a:ext cx="666750" cy="5143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 flipH="1">
            <a:off x="5257800" y="53340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5257800" y="53340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6858000" y="4419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1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5791200" y="4953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2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5257800" y="4953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3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4953000" y="5638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4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1303" name="AutoShape 6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nimBg="1"/>
      <p:bldP spid="12294" grpId="0" animBg="1"/>
      <p:bldP spid="12295" grpId="0" autoUpdateAnimBg="0"/>
      <p:bldP spid="12296" grpId="0" animBg="1"/>
      <p:bldP spid="12297" grpId="0" animBg="1"/>
      <p:bldP spid="12298" grpId="0" animBg="1"/>
      <p:bldP spid="12299" grpId="0" animBg="1"/>
      <p:bldP spid="12325" grpId="0" animBg="1"/>
      <p:bldP spid="12326" grpId="0" animBg="1"/>
      <p:bldP spid="12327" grpId="0" animBg="1"/>
      <p:bldP spid="12328" grpId="0" animBg="1"/>
      <p:bldP spid="12329" grpId="0" animBg="1"/>
      <p:bldP spid="12330" grpId="0" animBg="1"/>
      <p:bldP spid="12331" grpId="0" animBg="1"/>
      <p:bldP spid="12332" grpId="0" animBg="1"/>
      <p:bldP spid="12333" grpId="0" animBg="1"/>
      <p:bldP spid="12334" grpId="0" animBg="1"/>
      <p:bldP spid="12335" grpId="0" animBg="1"/>
      <p:bldP spid="12336" grpId="0" autoUpdateAnimBg="0"/>
      <p:bldP spid="12337" grpId="0" autoUpdateAnimBg="0"/>
      <p:bldP spid="12338" grpId="0" autoUpdateAnimBg="0"/>
      <p:bldP spid="12339" grpId="0" autoUpdateAnimBg="0"/>
      <p:bldP spid="12340" grpId="0" animBg="1"/>
      <p:bldP spid="12341" grpId="0" animBg="1"/>
      <p:bldP spid="12342" grpId="0" animBg="1"/>
      <p:bldP spid="12343" grpId="0" animBg="1"/>
      <p:bldP spid="12344" grpId="0" animBg="1"/>
      <p:bldP spid="12345" grpId="0" autoUpdateAnimBg="0"/>
      <p:bldP spid="12346" grpId="0" autoUpdateAnimBg="0"/>
      <p:bldP spid="12347" grpId="0" autoUpdateAnimBg="0"/>
      <p:bldP spid="123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4" name="Group 46"/>
          <p:cNvGrpSpPr>
            <a:grpSpLocks/>
          </p:cNvGrpSpPr>
          <p:nvPr/>
        </p:nvGrpSpPr>
        <p:grpSpPr bwMode="auto">
          <a:xfrm>
            <a:off x="304800" y="1320800"/>
            <a:ext cx="3475038" cy="3836988"/>
            <a:chOff x="816" y="576"/>
            <a:chExt cx="1680" cy="1647"/>
          </a:xfrm>
        </p:grpSpPr>
        <p:sp>
          <p:nvSpPr>
            <p:cNvPr id="3081" name="Text Box 6"/>
            <p:cNvSpPr txBox="1">
              <a:spLocks noChangeArrowheads="1"/>
            </p:cNvSpPr>
            <p:nvPr/>
          </p:nvSpPr>
          <p:spPr bwMode="auto">
            <a:xfrm>
              <a:off x="2256" y="2015"/>
              <a:ext cx="24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T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grpSp>
          <p:nvGrpSpPr>
            <p:cNvPr id="3082" name="Group 17"/>
            <p:cNvGrpSpPr>
              <a:grpSpLocks/>
            </p:cNvGrpSpPr>
            <p:nvPr/>
          </p:nvGrpSpPr>
          <p:grpSpPr bwMode="auto">
            <a:xfrm>
              <a:off x="816" y="576"/>
              <a:ext cx="1632" cy="1536"/>
              <a:chOff x="240" y="576"/>
              <a:chExt cx="1632" cy="1536"/>
            </a:xfrm>
          </p:grpSpPr>
          <p:sp>
            <p:nvSpPr>
              <p:cNvPr id="3083" name="Line 3"/>
              <p:cNvSpPr>
                <a:spLocks noChangeShapeType="1"/>
              </p:cNvSpPr>
              <p:nvPr/>
            </p:nvSpPr>
            <p:spPr bwMode="auto">
              <a:xfrm flipV="1">
                <a:off x="528" y="672"/>
                <a:ext cx="0" cy="14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Line 4"/>
              <p:cNvSpPr>
                <a:spLocks noChangeShapeType="1"/>
              </p:cNvSpPr>
              <p:nvPr/>
            </p:nvSpPr>
            <p:spPr bwMode="auto">
              <a:xfrm>
                <a:off x="432" y="1968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Text Box 5"/>
              <p:cNvSpPr txBox="1">
                <a:spLocks noChangeArrowheads="1"/>
              </p:cNvSpPr>
              <p:nvPr/>
            </p:nvSpPr>
            <p:spPr bwMode="auto">
              <a:xfrm>
                <a:off x="240" y="576"/>
                <a:ext cx="241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P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3086" name="Line 7"/>
              <p:cNvSpPr>
                <a:spLocks noChangeShapeType="1"/>
              </p:cNvSpPr>
              <p:nvPr/>
            </p:nvSpPr>
            <p:spPr bwMode="auto">
              <a:xfrm flipV="1">
                <a:off x="528" y="1584"/>
                <a:ext cx="288" cy="3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Line 8"/>
              <p:cNvSpPr>
                <a:spLocks noChangeShapeType="1"/>
              </p:cNvSpPr>
              <p:nvPr/>
            </p:nvSpPr>
            <p:spPr bwMode="auto">
              <a:xfrm flipV="1">
                <a:off x="816" y="1344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Line 9"/>
              <p:cNvSpPr>
                <a:spLocks noChangeShapeType="1"/>
              </p:cNvSpPr>
              <p:nvPr/>
            </p:nvSpPr>
            <p:spPr bwMode="auto">
              <a:xfrm flipV="1">
                <a:off x="1008" y="960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0"/>
              <p:cNvSpPr>
                <a:spLocks noChangeShapeType="1"/>
              </p:cNvSpPr>
              <p:nvPr/>
            </p:nvSpPr>
            <p:spPr bwMode="auto">
              <a:xfrm>
                <a:off x="1008" y="960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Text Box 11"/>
              <p:cNvSpPr txBox="1">
                <a:spLocks noChangeArrowheads="1"/>
              </p:cNvSpPr>
              <p:nvPr/>
            </p:nvSpPr>
            <p:spPr bwMode="auto">
              <a:xfrm>
                <a:off x="1345" y="720"/>
                <a:ext cx="288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1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3091" name="Text Box 1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288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2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3092" name="Text Box 14"/>
              <p:cNvSpPr txBox="1">
                <a:spLocks noChangeArrowheads="1"/>
              </p:cNvSpPr>
              <p:nvPr/>
            </p:nvSpPr>
            <p:spPr bwMode="auto">
              <a:xfrm>
                <a:off x="1057" y="1104"/>
                <a:ext cx="335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3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3093" name="Text Box 15"/>
              <p:cNvSpPr txBox="1">
                <a:spLocks noChangeArrowheads="1"/>
              </p:cNvSpPr>
              <p:nvPr/>
            </p:nvSpPr>
            <p:spPr bwMode="auto">
              <a:xfrm>
                <a:off x="624" y="1248"/>
                <a:ext cx="192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4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4211960" y="1601689"/>
            <a:ext cx="3886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Подано графік залежності тиску від температури. Зобразити графік цієї залежності в координатах 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 от V и V от T.</a:t>
            </a:r>
          </a:p>
        </p:txBody>
      </p:sp>
      <p:sp>
        <p:nvSpPr>
          <p:cNvPr id="3076" name="Text Box 55"/>
          <p:cNvSpPr txBox="1">
            <a:spLocks noChangeArrowheads="1"/>
          </p:cNvSpPr>
          <p:nvPr/>
        </p:nvSpPr>
        <p:spPr bwMode="auto">
          <a:xfrm>
            <a:off x="1676400" y="5791200"/>
            <a:ext cx="717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7" name="Text Box 57"/>
          <p:cNvSpPr txBox="1">
            <a:spLocks noChangeArrowheads="1"/>
          </p:cNvSpPr>
          <p:nvPr/>
        </p:nvSpPr>
        <p:spPr bwMode="auto">
          <a:xfrm>
            <a:off x="990600" y="5375275"/>
            <a:ext cx="7010400" cy="831850"/>
          </a:xfrm>
          <a:prstGeom prst="rect">
            <a:avLst/>
          </a:prstGeom>
          <a:noFill/>
          <a:ln w="9525">
            <a:solidFill>
              <a:srgbClr val="00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Поява нових малюнків і записів відбувається тільки після клацання миші</a:t>
            </a:r>
            <a:r>
              <a:rPr lang="ru-RU" altLang="ru-RU">
                <a:solidFill>
                  <a:srgbClr val="99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078" name="AutoShape 5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9" name="AutoShape 6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-22448" y="-22820"/>
            <a:ext cx="9166448" cy="1077218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розв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uk-UA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язування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якісних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задач на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газові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закони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1436649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Виявити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залежність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між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величинами 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P,V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7505" y="2791619"/>
            <a:ext cx="532859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Якщо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графік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спрямований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до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(P, V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або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T) перпендикулярно, то дана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фізична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величина (P, V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або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T)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залишається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незмінною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7505" y="4982894"/>
            <a:ext cx="504125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Отже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у </a:t>
            </a:r>
            <a:r>
              <a:rPr lang="ru-RU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процесі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«1-2» P = </a:t>
            </a:r>
            <a:r>
              <a:rPr lang="ru-RU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const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а в </a:t>
            </a:r>
            <a:r>
              <a:rPr lang="ru-RU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процесі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«2 - 3»-T = </a:t>
            </a:r>
            <a:r>
              <a:rPr lang="ru-RU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const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AutoShape 4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02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2177"/>
            <a:ext cx="9036496" cy="1077218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розв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uk-UA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язування</a:t>
            </a:r>
            <a:r>
              <a:rPr lang="uk-UA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якісних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задач на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газові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закони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grpSp>
        <p:nvGrpSpPr>
          <p:cNvPr id="4104" name="Group 51"/>
          <p:cNvGrpSpPr>
            <a:grpSpLocks/>
          </p:cNvGrpSpPr>
          <p:nvPr/>
        </p:nvGrpSpPr>
        <p:grpSpPr bwMode="auto">
          <a:xfrm>
            <a:off x="5507038" y="2489200"/>
            <a:ext cx="3255962" cy="3455988"/>
            <a:chOff x="3742" y="1389"/>
            <a:chExt cx="1824" cy="1883"/>
          </a:xfrm>
        </p:grpSpPr>
        <p:sp>
          <p:nvSpPr>
            <p:cNvPr id="4120" name="Text Box 11"/>
            <p:cNvSpPr txBox="1">
              <a:spLocks noChangeArrowheads="1"/>
            </p:cNvSpPr>
            <p:nvPr/>
          </p:nvSpPr>
          <p:spPr bwMode="auto">
            <a:xfrm>
              <a:off x="5305" y="2984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T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4121" name="Line 13"/>
            <p:cNvSpPr>
              <a:spLocks noChangeShapeType="1"/>
            </p:cNvSpPr>
            <p:nvPr/>
          </p:nvSpPr>
          <p:spPr bwMode="auto">
            <a:xfrm flipV="1">
              <a:off x="4059" y="1480"/>
              <a:ext cx="0" cy="15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Line 14"/>
            <p:cNvSpPr>
              <a:spLocks noChangeShapeType="1"/>
            </p:cNvSpPr>
            <p:nvPr/>
          </p:nvSpPr>
          <p:spPr bwMode="auto">
            <a:xfrm>
              <a:off x="3950" y="2931"/>
              <a:ext cx="15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Text Box 15"/>
            <p:cNvSpPr txBox="1">
              <a:spLocks noChangeArrowheads="1"/>
            </p:cNvSpPr>
            <p:nvPr/>
          </p:nvSpPr>
          <p:spPr bwMode="auto">
            <a:xfrm>
              <a:off x="3742" y="1389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P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</p:grpSp>
      <p:sp>
        <p:nvSpPr>
          <p:cNvPr id="4105" name="Line 17"/>
          <p:cNvSpPr>
            <a:spLocks noChangeShapeType="1"/>
          </p:cNvSpPr>
          <p:nvPr/>
        </p:nvSpPr>
        <p:spPr bwMode="auto">
          <a:xfrm flipV="1">
            <a:off x="6818313" y="3840163"/>
            <a:ext cx="373062" cy="4857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Line 18"/>
          <p:cNvSpPr>
            <a:spLocks noChangeShapeType="1"/>
          </p:cNvSpPr>
          <p:nvPr/>
        </p:nvSpPr>
        <p:spPr bwMode="auto">
          <a:xfrm flipV="1">
            <a:off x="7191375" y="3163888"/>
            <a:ext cx="0" cy="7810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Line 19"/>
          <p:cNvSpPr>
            <a:spLocks noChangeShapeType="1"/>
          </p:cNvSpPr>
          <p:nvPr/>
        </p:nvSpPr>
        <p:spPr bwMode="auto">
          <a:xfrm>
            <a:off x="7119938" y="3163888"/>
            <a:ext cx="6508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Text Box 20"/>
          <p:cNvSpPr txBox="1">
            <a:spLocks noChangeArrowheads="1"/>
          </p:cNvSpPr>
          <p:nvPr/>
        </p:nvSpPr>
        <p:spPr bwMode="auto">
          <a:xfrm>
            <a:off x="7708900" y="2741613"/>
            <a:ext cx="557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1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4109" name="Text Box 21"/>
          <p:cNvSpPr txBox="1">
            <a:spLocks noChangeArrowheads="1"/>
          </p:cNvSpPr>
          <p:nvPr/>
        </p:nvSpPr>
        <p:spPr bwMode="auto">
          <a:xfrm>
            <a:off x="6797675" y="2657475"/>
            <a:ext cx="558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2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4110" name="Text Box 22"/>
          <p:cNvSpPr txBox="1">
            <a:spLocks noChangeArrowheads="1"/>
          </p:cNvSpPr>
          <p:nvPr/>
        </p:nvSpPr>
        <p:spPr bwMode="auto">
          <a:xfrm>
            <a:off x="7202488" y="3417888"/>
            <a:ext cx="650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3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4111" name="Text Box 23"/>
          <p:cNvSpPr txBox="1">
            <a:spLocks noChangeArrowheads="1"/>
          </p:cNvSpPr>
          <p:nvPr/>
        </p:nvSpPr>
        <p:spPr bwMode="auto">
          <a:xfrm>
            <a:off x="6488113" y="3670300"/>
            <a:ext cx="371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4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4112" name="Line 27"/>
          <p:cNvSpPr>
            <a:spLocks noChangeShapeType="1"/>
          </p:cNvSpPr>
          <p:nvPr/>
        </p:nvSpPr>
        <p:spPr bwMode="auto">
          <a:xfrm>
            <a:off x="7200900" y="5080000"/>
            <a:ext cx="0" cy="17621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>
            <a:off x="7058025" y="5232400"/>
            <a:ext cx="2571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5" name="Group 29"/>
          <p:cNvGrpSpPr>
            <a:grpSpLocks/>
          </p:cNvGrpSpPr>
          <p:nvPr/>
        </p:nvGrpSpPr>
        <p:grpSpPr bwMode="auto">
          <a:xfrm>
            <a:off x="6000750" y="3022600"/>
            <a:ext cx="171450" cy="352425"/>
            <a:chOff x="3696" y="912"/>
            <a:chExt cx="96" cy="192"/>
          </a:xfrm>
        </p:grpSpPr>
        <p:sp>
          <p:nvSpPr>
            <p:cNvPr id="4118" name="Line 30"/>
            <p:cNvSpPr>
              <a:spLocks noChangeShapeType="1"/>
            </p:cNvSpPr>
            <p:nvPr/>
          </p:nvSpPr>
          <p:spPr bwMode="auto">
            <a:xfrm>
              <a:off x="3696" y="912"/>
              <a:ext cx="0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Line 31"/>
            <p:cNvSpPr>
              <a:spLocks noChangeShapeType="1"/>
            </p:cNvSpPr>
            <p:nvPr/>
          </p:nvSpPr>
          <p:spPr bwMode="auto">
            <a:xfrm>
              <a:off x="3696" y="100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" name="Line 37"/>
          <p:cNvSpPr>
            <a:spLocks noChangeShapeType="1"/>
          </p:cNvSpPr>
          <p:nvPr/>
        </p:nvSpPr>
        <p:spPr bwMode="auto">
          <a:xfrm flipH="1">
            <a:off x="6219825" y="3175000"/>
            <a:ext cx="94297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" name="Line 42"/>
          <p:cNvSpPr>
            <a:spLocks noChangeShapeType="1"/>
          </p:cNvSpPr>
          <p:nvPr/>
        </p:nvSpPr>
        <p:spPr bwMode="auto">
          <a:xfrm>
            <a:off x="7199313" y="3824288"/>
            <a:ext cx="0" cy="13208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7" name="Line 43"/>
          <p:cNvSpPr>
            <a:spLocks noChangeShapeType="1"/>
          </p:cNvSpPr>
          <p:nvPr/>
        </p:nvSpPr>
        <p:spPr bwMode="auto">
          <a:xfrm flipH="1">
            <a:off x="6086475" y="4241800"/>
            <a:ext cx="771525" cy="1076325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4" grpId="0" animBg="1"/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7504" y="2530475"/>
            <a:ext cx="55626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Якщо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мова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йдеться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про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ізопроцесси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то будь-яка пряма,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що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йде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похило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виходить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 початку координат і,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якщо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змінюються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два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параметри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то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третій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залишається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незмінним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51520" y="4671816"/>
            <a:ext cx="56165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Пряма «3 - 4» </a:t>
            </a:r>
            <a:r>
              <a:rPr lang="ru-RU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йде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 початку координат, P і T </a:t>
            </a:r>
            <a:r>
              <a:rPr lang="ru-RU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змінюються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отже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третій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параметр V - </a:t>
            </a:r>
            <a:r>
              <a:rPr lang="ru-RU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залишається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незмінним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CC00">
                        <a:shade val="30000"/>
                        <a:satMod val="115000"/>
                      </a:srgbClr>
                    </a:gs>
                    <a:gs pos="50000">
                      <a:srgbClr val="00CC00">
                        <a:shade val="67500"/>
                        <a:satMod val="115000"/>
                      </a:srgbClr>
                    </a:gs>
                    <a:gs pos="100000">
                      <a:srgbClr val="00CC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grpSp>
        <p:nvGrpSpPr>
          <p:cNvPr id="5124" name="Group 32"/>
          <p:cNvGrpSpPr>
            <a:grpSpLocks/>
          </p:cNvGrpSpPr>
          <p:nvPr/>
        </p:nvGrpSpPr>
        <p:grpSpPr bwMode="auto">
          <a:xfrm>
            <a:off x="5940425" y="1844675"/>
            <a:ext cx="2895600" cy="2989263"/>
            <a:chOff x="3742" y="1162"/>
            <a:chExt cx="1824" cy="1883"/>
          </a:xfrm>
        </p:grpSpPr>
        <p:sp>
          <p:nvSpPr>
            <p:cNvPr id="5145" name="Text Box 10"/>
            <p:cNvSpPr txBox="1">
              <a:spLocks noChangeArrowheads="1"/>
            </p:cNvSpPr>
            <p:nvPr/>
          </p:nvSpPr>
          <p:spPr bwMode="auto">
            <a:xfrm>
              <a:off x="5305" y="2757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T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5146" name="Line 11"/>
            <p:cNvSpPr>
              <a:spLocks noChangeShapeType="1"/>
            </p:cNvSpPr>
            <p:nvPr/>
          </p:nvSpPr>
          <p:spPr bwMode="auto">
            <a:xfrm flipV="1">
              <a:off x="4055" y="1268"/>
              <a:ext cx="0" cy="15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12"/>
            <p:cNvSpPr>
              <a:spLocks noChangeShapeType="1"/>
            </p:cNvSpPr>
            <p:nvPr/>
          </p:nvSpPr>
          <p:spPr bwMode="auto">
            <a:xfrm>
              <a:off x="3950" y="2704"/>
              <a:ext cx="15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Text Box 13"/>
            <p:cNvSpPr txBox="1">
              <a:spLocks noChangeArrowheads="1"/>
            </p:cNvSpPr>
            <p:nvPr/>
          </p:nvSpPr>
          <p:spPr bwMode="auto">
            <a:xfrm>
              <a:off x="3742" y="1162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P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</p:grp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6932613" y="3195638"/>
            <a:ext cx="331787" cy="4206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7843838" y="2097088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ru-RU" altLang="ru-RU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7" name="Text Box 18"/>
          <p:cNvSpPr txBox="1">
            <a:spLocks noChangeArrowheads="1"/>
          </p:cNvSpPr>
          <p:nvPr/>
        </p:nvSpPr>
        <p:spPr bwMode="auto">
          <a:xfrm>
            <a:off x="6932613" y="2012950"/>
            <a:ext cx="49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altLang="ru-RU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7346950" y="2773363"/>
            <a:ext cx="57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ru-RU" altLang="ru-RU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6602413" y="3025775"/>
            <a:ext cx="33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ru-RU" altLang="ru-RU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30" name="Line 21"/>
          <p:cNvSpPr>
            <a:spLocks noChangeShapeType="1"/>
          </p:cNvSpPr>
          <p:nvPr/>
        </p:nvSpPr>
        <p:spPr bwMode="auto">
          <a:xfrm>
            <a:off x="7273925" y="4435475"/>
            <a:ext cx="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131" name="Group 33"/>
          <p:cNvGrpSpPr>
            <a:grpSpLocks/>
          </p:cNvGrpSpPr>
          <p:nvPr/>
        </p:nvGrpSpPr>
        <p:grpSpPr bwMode="auto">
          <a:xfrm>
            <a:off x="6092825" y="2378075"/>
            <a:ext cx="1751013" cy="2209800"/>
            <a:chOff x="3838" y="1498"/>
            <a:chExt cx="1103" cy="1392"/>
          </a:xfrm>
        </p:grpSpPr>
        <p:sp>
          <p:nvSpPr>
            <p:cNvPr id="5137" name="Line 15"/>
            <p:cNvSpPr>
              <a:spLocks noChangeShapeType="1"/>
            </p:cNvSpPr>
            <p:nvPr/>
          </p:nvSpPr>
          <p:spPr bwMode="auto">
            <a:xfrm flipV="1">
              <a:off x="4576" y="1587"/>
              <a:ext cx="0" cy="42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16"/>
            <p:cNvSpPr>
              <a:spLocks noChangeShapeType="1"/>
            </p:cNvSpPr>
            <p:nvPr/>
          </p:nvSpPr>
          <p:spPr bwMode="auto">
            <a:xfrm>
              <a:off x="4576" y="1587"/>
              <a:ext cx="36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22"/>
            <p:cNvSpPr>
              <a:spLocks noChangeShapeType="1"/>
            </p:cNvSpPr>
            <p:nvPr/>
          </p:nvSpPr>
          <p:spPr bwMode="auto">
            <a:xfrm>
              <a:off x="4510" y="2890"/>
              <a:ext cx="1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0" name="Group 23"/>
            <p:cNvGrpSpPr>
              <a:grpSpLocks/>
            </p:cNvGrpSpPr>
            <p:nvPr/>
          </p:nvGrpSpPr>
          <p:grpSpPr bwMode="auto">
            <a:xfrm>
              <a:off x="3838" y="1498"/>
              <a:ext cx="96" cy="192"/>
              <a:chOff x="3696" y="912"/>
              <a:chExt cx="96" cy="192"/>
            </a:xfrm>
          </p:grpSpPr>
          <p:sp>
            <p:nvSpPr>
              <p:cNvPr id="5143" name="Line 24"/>
              <p:cNvSpPr>
                <a:spLocks noChangeShapeType="1"/>
              </p:cNvSpPr>
              <p:nvPr/>
            </p:nvSpPr>
            <p:spPr bwMode="auto">
              <a:xfrm>
                <a:off x="3696" y="9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Line 25"/>
              <p:cNvSpPr>
                <a:spLocks noChangeShapeType="1"/>
              </p:cNvSpPr>
              <p:nvPr/>
            </p:nvSpPr>
            <p:spPr bwMode="auto">
              <a:xfrm>
                <a:off x="3696" y="10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41" name="Line 26"/>
            <p:cNvSpPr>
              <a:spLocks noChangeShapeType="1"/>
            </p:cNvSpPr>
            <p:nvPr/>
          </p:nvSpPr>
          <p:spPr bwMode="auto">
            <a:xfrm flipH="1">
              <a:off x="4030" y="1594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27"/>
            <p:cNvSpPr>
              <a:spLocks noChangeShapeType="1"/>
            </p:cNvSpPr>
            <p:nvPr/>
          </p:nvSpPr>
          <p:spPr bwMode="auto">
            <a:xfrm>
              <a:off x="4581" y="2003"/>
              <a:ext cx="0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44" name="Line 28"/>
          <p:cNvSpPr>
            <a:spLocks noChangeShapeType="1"/>
          </p:cNvSpPr>
          <p:nvPr/>
        </p:nvSpPr>
        <p:spPr bwMode="auto">
          <a:xfrm flipH="1">
            <a:off x="6397625" y="3597275"/>
            <a:ext cx="533400" cy="6858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AutoShape 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134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32177"/>
            <a:ext cx="9036496" cy="1077218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розв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uk-UA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язування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якісних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задач на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газові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закони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25549" y="134776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Виявити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залежність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між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величинами 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P,V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48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348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nimBg="1"/>
      <p:bldP spid="348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04775" y="2651066"/>
            <a:ext cx="5259313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У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всіх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процесах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крім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ізотермічного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зв'язок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між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величинами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здійснюється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прямопропорційно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 =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P - T, P =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V - T,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тільки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для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ізотермічного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 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 =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P - 1 / V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V="1">
            <a:off x="7177088" y="3084513"/>
            <a:ext cx="0" cy="7334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Text Box 17"/>
          <p:cNvSpPr txBox="1">
            <a:spLocks noChangeArrowheads="1"/>
          </p:cNvSpPr>
          <p:nvPr/>
        </p:nvSpPr>
        <p:spPr bwMode="auto">
          <a:xfrm>
            <a:off x="7707313" y="2662238"/>
            <a:ext cx="5445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ru-RU" altLang="ru-RU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49" name="Text Box 18"/>
          <p:cNvSpPr txBox="1">
            <a:spLocks noChangeArrowheads="1"/>
          </p:cNvSpPr>
          <p:nvPr/>
        </p:nvSpPr>
        <p:spPr bwMode="auto">
          <a:xfrm>
            <a:off x="6796088" y="2578100"/>
            <a:ext cx="546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altLang="ru-RU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7200900" y="3338513"/>
            <a:ext cx="6381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ru-RU" altLang="ru-RU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6481763" y="3590925"/>
            <a:ext cx="363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ru-RU" altLang="ru-RU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52" name="Line 21"/>
          <p:cNvSpPr>
            <a:spLocks noChangeShapeType="1"/>
          </p:cNvSpPr>
          <p:nvPr/>
        </p:nvSpPr>
        <p:spPr bwMode="auto">
          <a:xfrm>
            <a:off x="7186613" y="5000625"/>
            <a:ext cx="0" cy="1651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7048500" y="5153025"/>
            <a:ext cx="25241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7185025" y="3744913"/>
            <a:ext cx="0" cy="123825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5" name="Group 33"/>
          <p:cNvGrpSpPr>
            <a:grpSpLocks/>
          </p:cNvGrpSpPr>
          <p:nvPr/>
        </p:nvGrpSpPr>
        <p:grpSpPr bwMode="auto">
          <a:xfrm>
            <a:off x="5564188" y="2409825"/>
            <a:ext cx="3184525" cy="3240088"/>
            <a:chOff x="3742" y="1616"/>
            <a:chExt cx="1824" cy="1883"/>
          </a:xfrm>
        </p:grpSpPr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5305" y="3211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</a:t>
              </a:r>
              <a:endParaRPr lang="ru-RU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161" name="Line 11"/>
            <p:cNvSpPr>
              <a:spLocks noChangeShapeType="1"/>
            </p:cNvSpPr>
            <p:nvPr/>
          </p:nvSpPr>
          <p:spPr bwMode="auto">
            <a:xfrm flipV="1">
              <a:off x="4055" y="1722"/>
              <a:ext cx="0" cy="15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12"/>
            <p:cNvSpPr>
              <a:spLocks noChangeShapeType="1"/>
            </p:cNvSpPr>
            <p:nvPr/>
          </p:nvSpPr>
          <p:spPr bwMode="auto">
            <a:xfrm>
              <a:off x="3950" y="3158"/>
              <a:ext cx="15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Text Box 13"/>
            <p:cNvSpPr txBox="1">
              <a:spLocks noChangeArrowheads="1"/>
            </p:cNvSpPr>
            <p:nvPr/>
          </p:nvSpPr>
          <p:spPr bwMode="auto">
            <a:xfrm>
              <a:off x="3742" y="1616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</a:t>
              </a:r>
              <a:endParaRPr lang="ru-RU" altLang="ru-RU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 flipV="1">
              <a:off x="4367" y="2467"/>
              <a:ext cx="209" cy="26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16"/>
            <p:cNvSpPr>
              <a:spLocks noChangeShapeType="1"/>
            </p:cNvSpPr>
            <p:nvPr/>
          </p:nvSpPr>
          <p:spPr bwMode="auto">
            <a:xfrm>
              <a:off x="4576" y="2041"/>
              <a:ext cx="36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66" name="Group 23"/>
            <p:cNvGrpSpPr>
              <a:grpSpLocks/>
            </p:cNvGrpSpPr>
            <p:nvPr/>
          </p:nvGrpSpPr>
          <p:grpSpPr bwMode="auto">
            <a:xfrm>
              <a:off x="3838" y="1952"/>
              <a:ext cx="96" cy="192"/>
              <a:chOff x="3696" y="912"/>
              <a:chExt cx="96" cy="192"/>
            </a:xfrm>
          </p:grpSpPr>
          <p:sp>
            <p:nvSpPr>
              <p:cNvPr id="6169" name="Line 24"/>
              <p:cNvSpPr>
                <a:spLocks noChangeShapeType="1"/>
              </p:cNvSpPr>
              <p:nvPr/>
            </p:nvSpPr>
            <p:spPr bwMode="auto">
              <a:xfrm>
                <a:off x="3696" y="9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Line 25"/>
              <p:cNvSpPr>
                <a:spLocks noChangeShapeType="1"/>
              </p:cNvSpPr>
              <p:nvPr/>
            </p:nvSpPr>
            <p:spPr bwMode="auto">
              <a:xfrm>
                <a:off x="3696" y="10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67" name="Line 26"/>
            <p:cNvSpPr>
              <a:spLocks noChangeShapeType="1"/>
            </p:cNvSpPr>
            <p:nvPr/>
          </p:nvSpPr>
          <p:spPr bwMode="auto">
            <a:xfrm flipH="1">
              <a:off x="4032" y="2038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Line 28"/>
            <p:cNvSpPr>
              <a:spLocks noChangeShapeType="1"/>
            </p:cNvSpPr>
            <p:nvPr/>
          </p:nvSpPr>
          <p:spPr bwMode="auto">
            <a:xfrm flipH="1">
              <a:off x="4030" y="2720"/>
              <a:ext cx="336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6" name="AutoShape 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157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32177"/>
            <a:ext cx="9036496" cy="1077218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розв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uk-UA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язування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якісних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задач на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газові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закони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25549" y="134776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Виявити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залежність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між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величинами 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P,V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38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338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338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/>
      <p:bldP spid="33814" grpId="0" animBg="1"/>
      <p:bldP spid="338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0025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2.Зробити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запис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залежності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кожної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лінії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графіку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7171" name="Group 40"/>
          <p:cNvGrpSpPr>
            <a:grpSpLocks/>
          </p:cNvGrpSpPr>
          <p:nvPr/>
        </p:nvGrpSpPr>
        <p:grpSpPr bwMode="auto">
          <a:xfrm>
            <a:off x="5292725" y="2708275"/>
            <a:ext cx="2895600" cy="2989263"/>
            <a:chOff x="3600" y="576"/>
            <a:chExt cx="1824" cy="1883"/>
          </a:xfrm>
        </p:grpSpPr>
        <p:sp>
          <p:nvSpPr>
            <p:cNvPr id="7187" name="Text Box 4"/>
            <p:cNvSpPr txBox="1">
              <a:spLocks noChangeArrowheads="1"/>
            </p:cNvSpPr>
            <p:nvPr/>
          </p:nvSpPr>
          <p:spPr bwMode="auto">
            <a:xfrm>
              <a:off x="3600" y="576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P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grpSp>
          <p:nvGrpSpPr>
            <p:cNvPr id="7188" name="Group 5"/>
            <p:cNvGrpSpPr>
              <a:grpSpLocks/>
            </p:cNvGrpSpPr>
            <p:nvPr/>
          </p:nvGrpSpPr>
          <p:grpSpPr bwMode="auto">
            <a:xfrm>
              <a:off x="3696" y="682"/>
              <a:ext cx="1728" cy="1777"/>
              <a:chOff x="3696" y="682"/>
              <a:chExt cx="1728" cy="1777"/>
            </a:xfrm>
          </p:grpSpPr>
          <p:sp>
            <p:nvSpPr>
              <p:cNvPr id="7189" name="Text Box 6"/>
              <p:cNvSpPr txBox="1">
                <a:spLocks noChangeArrowheads="1"/>
              </p:cNvSpPr>
              <p:nvPr/>
            </p:nvSpPr>
            <p:spPr bwMode="auto">
              <a:xfrm>
                <a:off x="5163" y="2171"/>
                <a:ext cx="26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T  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7190" name="Line 7"/>
              <p:cNvSpPr>
                <a:spLocks noChangeShapeType="1"/>
              </p:cNvSpPr>
              <p:nvPr/>
            </p:nvSpPr>
            <p:spPr bwMode="auto">
              <a:xfrm flipV="1">
                <a:off x="3913" y="682"/>
                <a:ext cx="0" cy="159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Line 8"/>
              <p:cNvSpPr>
                <a:spLocks noChangeShapeType="1"/>
              </p:cNvSpPr>
              <p:nvPr/>
            </p:nvSpPr>
            <p:spPr bwMode="auto">
              <a:xfrm>
                <a:off x="3808" y="2118"/>
                <a:ext cx="156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Line 9"/>
              <p:cNvSpPr>
                <a:spLocks noChangeShapeType="1"/>
              </p:cNvSpPr>
              <p:nvPr/>
            </p:nvSpPr>
            <p:spPr bwMode="auto">
              <a:xfrm flipV="1">
                <a:off x="3913" y="1692"/>
                <a:ext cx="312" cy="42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Line 10"/>
              <p:cNvSpPr>
                <a:spLocks noChangeShapeType="1"/>
              </p:cNvSpPr>
              <p:nvPr/>
            </p:nvSpPr>
            <p:spPr bwMode="auto">
              <a:xfrm flipV="1">
                <a:off x="4225" y="1427"/>
                <a:ext cx="209" cy="265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Line 11"/>
              <p:cNvSpPr>
                <a:spLocks noChangeShapeType="1"/>
              </p:cNvSpPr>
              <p:nvPr/>
            </p:nvSpPr>
            <p:spPr bwMode="auto">
              <a:xfrm flipV="1">
                <a:off x="4434" y="1001"/>
                <a:ext cx="0" cy="42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Line 12"/>
              <p:cNvSpPr>
                <a:spLocks noChangeShapeType="1"/>
              </p:cNvSpPr>
              <p:nvPr/>
            </p:nvSpPr>
            <p:spPr bwMode="auto">
              <a:xfrm>
                <a:off x="4434" y="1001"/>
                <a:ext cx="36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Text Box 13"/>
              <p:cNvSpPr txBox="1">
                <a:spLocks noChangeArrowheads="1"/>
              </p:cNvSpPr>
              <p:nvPr/>
            </p:nvSpPr>
            <p:spPr bwMode="auto">
              <a:xfrm>
                <a:off x="4799" y="735"/>
                <a:ext cx="3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1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7197" name="Text Box 14"/>
              <p:cNvSpPr txBox="1">
                <a:spLocks noChangeArrowheads="1"/>
              </p:cNvSpPr>
              <p:nvPr/>
            </p:nvSpPr>
            <p:spPr bwMode="auto">
              <a:xfrm>
                <a:off x="4225" y="682"/>
                <a:ext cx="3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2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7198" name="Text Box 15"/>
              <p:cNvSpPr txBox="1">
                <a:spLocks noChangeArrowheads="1"/>
              </p:cNvSpPr>
              <p:nvPr/>
            </p:nvSpPr>
            <p:spPr bwMode="auto">
              <a:xfrm>
                <a:off x="4486" y="1161"/>
                <a:ext cx="36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3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7199" name="Text Box 16"/>
              <p:cNvSpPr txBox="1">
                <a:spLocks noChangeArrowheads="1"/>
              </p:cNvSpPr>
              <p:nvPr/>
            </p:nvSpPr>
            <p:spPr bwMode="auto">
              <a:xfrm>
                <a:off x="4017" y="1320"/>
                <a:ext cx="2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4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7200" name="Group 17"/>
              <p:cNvGrpSpPr>
                <a:grpSpLocks/>
              </p:cNvGrpSpPr>
              <p:nvPr/>
            </p:nvGrpSpPr>
            <p:grpSpPr bwMode="auto">
              <a:xfrm>
                <a:off x="3696" y="912"/>
                <a:ext cx="816" cy="1392"/>
                <a:chOff x="3696" y="912"/>
                <a:chExt cx="816" cy="1392"/>
              </a:xfrm>
            </p:grpSpPr>
            <p:sp>
              <p:nvSpPr>
                <p:cNvPr id="7201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936" y="1008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2" name="Line 19"/>
                <p:cNvSpPr>
                  <a:spLocks noChangeShapeType="1"/>
                </p:cNvSpPr>
                <p:nvPr/>
              </p:nvSpPr>
              <p:spPr bwMode="auto">
                <a:xfrm>
                  <a:off x="4416" y="1392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203" name="Group 20"/>
                <p:cNvGrpSpPr>
                  <a:grpSpLocks/>
                </p:cNvGrpSpPr>
                <p:nvPr/>
              </p:nvGrpSpPr>
              <p:grpSpPr bwMode="auto">
                <a:xfrm>
                  <a:off x="4368" y="2208"/>
                  <a:ext cx="144" cy="96"/>
                  <a:chOff x="4320" y="2208"/>
                  <a:chExt cx="192" cy="96"/>
                </a:xfrm>
              </p:grpSpPr>
              <p:sp>
                <p:nvSpPr>
                  <p:cNvPr id="720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08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0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304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04" name="Group 23"/>
                <p:cNvGrpSpPr>
                  <a:grpSpLocks/>
                </p:cNvGrpSpPr>
                <p:nvPr/>
              </p:nvGrpSpPr>
              <p:grpSpPr bwMode="auto">
                <a:xfrm>
                  <a:off x="3696" y="912"/>
                  <a:ext cx="96" cy="192"/>
                  <a:chOff x="3696" y="912"/>
                  <a:chExt cx="96" cy="192"/>
                </a:xfrm>
              </p:grpSpPr>
              <p:sp>
                <p:nvSpPr>
                  <p:cNvPr id="720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91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0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008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09600" y="2971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«1 – 2»  </a:t>
            </a:r>
            <a:r>
              <a:rPr lang="en-US" altLang="ru-RU">
                <a:solidFill>
                  <a:schemeClr val="bg1"/>
                </a:solidFill>
              </a:rPr>
              <a:t>P = const, T   , V 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3352800" y="30480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962400" y="30480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33400" y="38100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«</a:t>
            </a:r>
            <a:r>
              <a:rPr lang="en-US" altLang="ru-RU">
                <a:solidFill>
                  <a:schemeClr val="bg1"/>
                </a:solidFill>
              </a:rPr>
              <a:t>2</a:t>
            </a:r>
            <a:r>
              <a:rPr lang="ru-RU" altLang="ru-RU">
                <a:solidFill>
                  <a:schemeClr val="bg1"/>
                </a:solidFill>
              </a:rPr>
              <a:t> – </a:t>
            </a:r>
            <a:r>
              <a:rPr lang="en-US" altLang="ru-RU">
                <a:solidFill>
                  <a:schemeClr val="bg1"/>
                </a:solidFill>
              </a:rPr>
              <a:t>3</a:t>
            </a:r>
            <a:r>
              <a:rPr lang="ru-RU" altLang="ru-RU">
                <a:solidFill>
                  <a:schemeClr val="bg1"/>
                </a:solidFill>
              </a:rPr>
              <a:t>»  </a:t>
            </a:r>
            <a:r>
              <a:rPr lang="en-US" altLang="ru-RU">
                <a:solidFill>
                  <a:schemeClr val="bg1"/>
                </a:solidFill>
              </a:rPr>
              <a:t>T  = const, P   , V</a:t>
            </a:r>
            <a:endParaRPr lang="ru-RU" altLang="ru-RU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352800" y="38100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33400" y="4648200"/>
            <a:ext cx="3733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«</a:t>
            </a:r>
            <a:r>
              <a:rPr lang="en-US" altLang="ru-RU">
                <a:solidFill>
                  <a:schemeClr val="bg1"/>
                </a:solidFill>
              </a:rPr>
              <a:t>3</a:t>
            </a:r>
            <a:r>
              <a:rPr lang="ru-RU" altLang="ru-RU">
                <a:solidFill>
                  <a:schemeClr val="bg1"/>
                </a:solidFill>
              </a:rPr>
              <a:t> – </a:t>
            </a:r>
            <a:r>
              <a:rPr lang="en-US" altLang="ru-RU">
                <a:solidFill>
                  <a:schemeClr val="bg1"/>
                </a:solidFill>
              </a:rPr>
              <a:t>4</a:t>
            </a:r>
            <a:r>
              <a:rPr lang="ru-RU" altLang="ru-RU">
                <a:solidFill>
                  <a:schemeClr val="bg1"/>
                </a:solidFill>
              </a:rPr>
              <a:t>»  </a:t>
            </a:r>
            <a:r>
              <a:rPr lang="en-US" altLang="ru-RU">
                <a:solidFill>
                  <a:schemeClr val="bg1"/>
                </a:solidFill>
              </a:rPr>
              <a:t>P   ,T  , V  = const</a:t>
            </a:r>
            <a:endParaRPr lang="ru-RU" altLang="ru-RU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1905000" y="47244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3962400" y="381000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2438400" y="47244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6600825" y="3376613"/>
            <a:ext cx="685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6599238" y="3352800"/>
            <a:ext cx="0" cy="762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H="1">
            <a:off x="6296025" y="4092575"/>
            <a:ext cx="304800" cy="381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4" name="AutoShape 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85" name="AutoShape 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0" y="32177"/>
            <a:ext cx="9036496" cy="1077218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Алгоритм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розв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uk-UA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язування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якісних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задач на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газові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закони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6" grpId="0" autoUpdateAnimBg="0"/>
      <p:bldP spid="5147" grpId="0" animBg="1"/>
      <p:bldP spid="5148" grpId="0" animBg="1"/>
      <p:bldP spid="5149" grpId="0" autoUpdateAnimBg="0"/>
      <p:bldP spid="5150" grpId="0" animBg="1"/>
      <p:bldP spid="5151" grpId="0" autoUpdateAnimBg="0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0"/>
          <p:cNvSpPr>
            <a:spLocks noChangeShapeType="1"/>
          </p:cNvSpPr>
          <p:nvPr/>
        </p:nvSpPr>
        <p:spPr bwMode="auto">
          <a:xfrm flipV="1">
            <a:off x="1447800" y="1649413"/>
            <a:ext cx="0" cy="6762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5" name="Line 11"/>
          <p:cNvSpPr>
            <a:spLocks noChangeShapeType="1"/>
          </p:cNvSpPr>
          <p:nvPr/>
        </p:nvSpPr>
        <p:spPr bwMode="auto">
          <a:xfrm>
            <a:off x="1447800" y="1649413"/>
            <a:ext cx="57943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2027238" y="1227138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1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1116013" y="1143000"/>
            <a:ext cx="49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2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1530350" y="1903413"/>
            <a:ext cx="57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3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785813" y="2155825"/>
            <a:ext cx="33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4</a:t>
            </a:r>
            <a:endParaRPr lang="ru-RU" altLang="ru-RU">
              <a:solidFill>
                <a:schemeClr val="bg1"/>
              </a:solidFill>
            </a:endParaRPr>
          </a:p>
        </p:txBody>
      </p:sp>
      <p:grpSp>
        <p:nvGrpSpPr>
          <p:cNvPr id="8200" name="Group 43"/>
          <p:cNvGrpSpPr>
            <a:grpSpLocks/>
          </p:cNvGrpSpPr>
          <p:nvPr/>
        </p:nvGrpSpPr>
        <p:grpSpPr bwMode="auto">
          <a:xfrm>
            <a:off x="19050" y="1000125"/>
            <a:ext cx="3000375" cy="2963863"/>
            <a:chOff x="12" y="630"/>
            <a:chExt cx="1890" cy="1867"/>
          </a:xfrm>
        </p:grpSpPr>
        <p:sp>
          <p:nvSpPr>
            <p:cNvPr id="8216" name="Text Box 5"/>
            <p:cNvSpPr txBox="1">
              <a:spLocks noChangeArrowheads="1"/>
            </p:cNvSpPr>
            <p:nvPr/>
          </p:nvSpPr>
          <p:spPr bwMode="auto">
            <a:xfrm>
              <a:off x="1641" y="2209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T  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8217" name="Line 6"/>
            <p:cNvSpPr>
              <a:spLocks noChangeShapeType="1"/>
            </p:cNvSpPr>
            <p:nvPr/>
          </p:nvSpPr>
          <p:spPr bwMode="auto">
            <a:xfrm flipV="1">
              <a:off x="391" y="720"/>
              <a:ext cx="0" cy="15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Line 7"/>
            <p:cNvSpPr>
              <a:spLocks noChangeShapeType="1"/>
            </p:cNvSpPr>
            <p:nvPr/>
          </p:nvSpPr>
          <p:spPr bwMode="auto">
            <a:xfrm>
              <a:off x="286" y="2156"/>
              <a:ext cx="15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Line 8"/>
            <p:cNvSpPr>
              <a:spLocks noChangeShapeType="1"/>
            </p:cNvSpPr>
            <p:nvPr/>
          </p:nvSpPr>
          <p:spPr bwMode="auto">
            <a:xfrm flipV="1">
              <a:off x="391" y="1730"/>
              <a:ext cx="312" cy="42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Line 9"/>
            <p:cNvSpPr>
              <a:spLocks noChangeShapeType="1"/>
            </p:cNvSpPr>
            <p:nvPr/>
          </p:nvSpPr>
          <p:spPr bwMode="auto">
            <a:xfrm flipV="1">
              <a:off x="703" y="1465"/>
              <a:ext cx="209" cy="26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21" name="Group 16"/>
            <p:cNvGrpSpPr>
              <a:grpSpLocks/>
            </p:cNvGrpSpPr>
            <p:nvPr/>
          </p:nvGrpSpPr>
          <p:grpSpPr bwMode="auto">
            <a:xfrm>
              <a:off x="192" y="956"/>
              <a:ext cx="816" cy="1392"/>
              <a:chOff x="3696" y="912"/>
              <a:chExt cx="816" cy="1392"/>
            </a:xfrm>
          </p:grpSpPr>
          <p:sp>
            <p:nvSpPr>
              <p:cNvPr id="8223" name="Line 17"/>
              <p:cNvSpPr>
                <a:spLocks noChangeShapeType="1"/>
              </p:cNvSpPr>
              <p:nvPr/>
            </p:nvSpPr>
            <p:spPr bwMode="auto">
              <a:xfrm flipH="1">
                <a:off x="3936" y="100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Line 18"/>
              <p:cNvSpPr>
                <a:spLocks noChangeShapeType="1"/>
              </p:cNvSpPr>
              <p:nvPr/>
            </p:nvSpPr>
            <p:spPr bwMode="auto">
              <a:xfrm>
                <a:off x="4416" y="139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5" name="Group 19"/>
              <p:cNvGrpSpPr>
                <a:grpSpLocks/>
              </p:cNvGrpSpPr>
              <p:nvPr/>
            </p:nvGrpSpPr>
            <p:grpSpPr bwMode="auto">
              <a:xfrm>
                <a:off x="4368" y="2208"/>
                <a:ext cx="144" cy="96"/>
                <a:chOff x="4320" y="2208"/>
                <a:chExt cx="192" cy="96"/>
              </a:xfrm>
            </p:grpSpPr>
            <p:sp>
              <p:nvSpPr>
                <p:cNvPr id="8229" name="Line 20"/>
                <p:cNvSpPr>
                  <a:spLocks noChangeShapeType="1"/>
                </p:cNvSpPr>
                <p:nvPr/>
              </p:nvSpPr>
              <p:spPr bwMode="auto">
                <a:xfrm>
                  <a:off x="4416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0" name="Line 21"/>
                <p:cNvSpPr>
                  <a:spLocks noChangeShapeType="1"/>
                </p:cNvSpPr>
                <p:nvPr/>
              </p:nvSpPr>
              <p:spPr bwMode="auto">
                <a:xfrm>
                  <a:off x="432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26" name="Group 22"/>
              <p:cNvGrpSpPr>
                <a:grpSpLocks/>
              </p:cNvGrpSpPr>
              <p:nvPr/>
            </p:nvGrpSpPr>
            <p:grpSpPr bwMode="auto">
              <a:xfrm>
                <a:off x="3696" y="912"/>
                <a:ext cx="96" cy="192"/>
                <a:chOff x="3696" y="912"/>
                <a:chExt cx="96" cy="192"/>
              </a:xfrm>
            </p:grpSpPr>
            <p:sp>
              <p:nvSpPr>
                <p:cNvPr id="8227" name="Line 23"/>
                <p:cNvSpPr>
                  <a:spLocks noChangeShapeType="1"/>
                </p:cNvSpPr>
                <p:nvPr/>
              </p:nvSpPr>
              <p:spPr bwMode="auto">
                <a:xfrm>
                  <a:off x="3696" y="9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8" name="Line 24"/>
                <p:cNvSpPr>
                  <a:spLocks noChangeShapeType="1"/>
                </p:cNvSpPr>
                <p:nvPr/>
              </p:nvSpPr>
              <p:spPr bwMode="auto">
                <a:xfrm>
                  <a:off x="3696" y="100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222" name="Text Box 25"/>
            <p:cNvSpPr txBox="1">
              <a:spLocks noChangeArrowheads="1"/>
            </p:cNvSpPr>
            <p:nvPr/>
          </p:nvSpPr>
          <p:spPr bwMode="auto">
            <a:xfrm>
              <a:off x="12" y="63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P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2667000" y="1143000"/>
            <a:ext cx="3022600" cy="2820988"/>
            <a:chOff x="2592" y="816"/>
            <a:chExt cx="1904" cy="1777"/>
          </a:xfrm>
        </p:grpSpPr>
        <p:grpSp>
          <p:nvGrpSpPr>
            <p:cNvPr id="8211" name="Group 27"/>
            <p:cNvGrpSpPr>
              <a:grpSpLocks/>
            </p:cNvGrpSpPr>
            <p:nvPr/>
          </p:nvGrpSpPr>
          <p:grpSpPr bwMode="auto">
            <a:xfrm>
              <a:off x="2880" y="816"/>
              <a:ext cx="1616" cy="1777"/>
              <a:chOff x="1984" y="816"/>
              <a:chExt cx="1616" cy="1777"/>
            </a:xfrm>
          </p:grpSpPr>
          <p:sp>
            <p:nvSpPr>
              <p:cNvPr id="8213" name="Text Box 28"/>
              <p:cNvSpPr txBox="1">
                <a:spLocks noChangeArrowheads="1"/>
              </p:cNvSpPr>
              <p:nvPr/>
            </p:nvSpPr>
            <p:spPr bwMode="auto">
              <a:xfrm>
                <a:off x="3339" y="2305"/>
                <a:ext cx="26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>
                    <a:solidFill>
                      <a:schemeClr val="bg1"/>
                    </a:solidFill>
                  </a:rPr>
                  <a:t>V </a:t>
                </a:r>
                <a:endParaRPr lang="ru-RU" altLang="ru-RU">
                  <a:solidFill>
                    <a:schemeClr val="bg1"/>
                  </a:solidFill>
                </a:endParaRPr>
              </a:p>
            </p:txBody>
          </p:sp>
          <p:sp>
            <p:nvSpPr>
              <p:cNvPr id="8214" name="Line 29"/>
              <p:cNvSpPr>
                <a:spLocks noChangeShapeType="1"/>
              </p:cNvSpPr>
              <p:nvPr/>
            </p:nvSpPr>
            <p:spPr bwMode="auto">
              <a:xfrm flipV="1">
                <a:off x="2089" y="816"/>
                <a:ext cx="0" cy="159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Line 30"/>
              <p:cNvSpPr>
                <a:spLocks noChangeShapeType="1"/>
              </p:cNvSpPr>
              <p:nvPr/>
            </p:nvSpPr>
            <p:spPr bwMode="auto">
              <a:xfrm>
                <a:off x="1984" y="2252"/>
                <a:ext cx="1564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12" name="Text Box 31"/>
            <p:cNvSpPr txBox="1">
              <a:spLocks noChangeArrowheads="1"/>
            </p:cNvSpPr>
            <p:nvPr/>
          </p:nvSpPr>
          <p:spPr bwMode="auto">
            <a:xfrm>
              <a:off x="2592" y="86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P 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6176" name="Group 32"/>
          <p:cNvGrpSpPr>
            <a:grpSpLocks/>
          </p:cNvGrpSpPr>
          <p:nvPr/>
        </p:nvGrpSpPr>
        <p:grpSpPr bwMode="auto">
          <a:xfrm>
            <a:off x="0" y="3581400"/>
            <a:ext cx="2971800" cy="2973388"/>
            <a:chOff x="0" y="2447"/>
            <a:chExt cx="1872" cy="1873"/>
          </a:xfrm>
        </p:grpSpPr>
        <p:sp>
          <p:nvSpPr>
            <p:cNvPr id="8207" name="Text Box 33"/>
            <p:cNvSpPr txBox="1">
              <a:spLocks noChangeArrowheads="1"/>
            </p:cNvSpPr>
            <p:nvPr/>
          </p:nvSpPr>
          <p:spPr bwMode="auto">
            <a:xfrm>
              <a:off x="1611" y="4032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T  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8208" name="Line 34"/>
            <p:cNvSpPr>
              <a:spLocks noChangeShapeType="1"/>
            </p:cNvSpPr>
            <p:nvPr/>
          </p:nvSpPr>
          <p:spPr bwMode="auto">
            <a:xfrm flipV="1">
              <a:off x="361" y="2543"/>
              <a:ext cx="0" cy="15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35"/>
            <p:cNvSpPr>
              <a:spLocks noChangeShapeType="1"/>
            </p:cNvSpPr>
            <p:nvPr/>
          </p:nvSpPr>
          <p:spPr bwMode="auto">
            <a:xfrm>
              <a:off x="256" y="3979"/>
              <a:ext cx="15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Text Box 36"/>
            <p:cNvSpPr txBox="1">
              <a:spLocks noChangeArrowheads="1"/>
            </p:cNvSpPr>
            <p:nvPr/>
          </p:nvSpPr>
          <p:spPr bwMode="auto">
            <a:xfrm>
              <a:off x="0" y="2447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V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</p:grp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448720" y="3941118"/>
            <a:ext cx="648176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Розташувати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графіки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таким чином,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щоб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вісь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тисків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і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вісь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температур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були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паралельні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одна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одній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8204" name="AutoShape 4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205" name="AutoShape 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0" y="32177"/>
            <a:ext cx="9036496" cy="1077218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Алгоритм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розв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’</a:t>
            </a:r>
            <a:r>
              <a:rPr lang="uk-UA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язування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якісних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задач на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газові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закони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43175" y="3506788"/>
            <a:ext cx="414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T  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 flipV="1">
            <a:off x="558800" y="1143000"/>
            <a:ext cx="0" cy="25320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392113" y="3422650"/>
            <a:ext cx="24828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flipV="1">
            <a:off x="558800" y="2746375"/>
            <a:ext cx="495300" cy="676275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V="1">
            <a:off x="1001713" y="2325688"/>
            <a:ext cx="384175" cy="4730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V="1">
            <a:off x="1385888" y="1649413"/>
            <a:ext cx="0" cy="6762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1371600" y="1644650"/>
            <a:ext cx="5413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1965325" y="1227138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1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1054100" y="1143000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2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1468438" y="1903413"/>
            <a:ext cx="57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3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723900" y="2155825"/>
            <a:ext cx="33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4</a:t>
            </a:r>
            <a:endParaRPr lang="ru-RU" altLang="ru-RU">
              <a:solidFill>
                <a:schemeClr val="bg1"/>
              </a:solidFill>
            </a:endParaRPr>
          </a:p>
        </p:txBody>
      </p:sp>
      <p:grpSp>
        <p:nvGrpSpPr>
          <p:cNvPr id="9229" name="Group 15"/>
          <p:cNvGrpSpPr>
            <a:grpSpLocks/>
          </p:cNvGrpSpPr>
          <p:nvPr/>
        </p:nvGrpSpPr>
        <p:grpSpPr bwMode="auto">
          <a:xfrm>
            <a:off x="238125" y="1508125"/>
            <a:ext cx="1295400" cy="2209800"/>
            <a:chOff x="3696" y="912"/>
            <a:chExt cx="816" cy="1392"/>
          </a:xfrm>
        </p:grpSpPr>
        <p:sp>
          <p:nvSpPr>
            <p:cNvPr id="9278" name="Line 16"/>
            <p:cNvSpPr>
              <a:spLocks noChangeShapeType="1"/>
            </p:cNvSpPr>
            <p:nvPr/>
          </p:nvSpPr>
          <p:spPr bwMode="auto">
            <a:xfrm flipH="1">
              <a:off x="3936" y="1008"/>
              <a:ext cx="4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Line 17"/>
            <p:cNvSpPr>
              <a:spLocks noChangeShapeType="1"/>
            </p:cNvSpPr>
            <p:nvPr/>
          </p:nvSpPr>
          <p:spPr bwMode="auto">
            <a:xfrm>
              <a:off x="4416" y="1392"/>
              <a:ext cx="0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80" name="Group 18"/>
            <p:cNvGrpSpPr>
              <a:grpSpLocks/>
            </p:cNvGrpSpPr>
            <p:nvPr/>
          </p:nvGrpSpPr>
          <p:grpSpPr bwMode="auto">
            <a:xfrm>
              <a:off x="4368" y="2208"/>
              <a:ext cx="144" cy="96"/>
              <a:chOff x="4320" y="2208"/>
              <a:chExt cx="192" cy="96"/>
            </a:xfrm>
          </p:grpSpPr>
          <p:sp>
            <p:nvSpPr>
              <p:cNvPr id="9284" name="Line 19"/>
              <p:cNvSpPr>
                <a:spLocks noChangeShapeType="1"/>
              </p:cNvSpPr>
              <p:nvPr/>
            </p:nvSpPr>
            <p:spPr bwMode="auto">
              <a:xfrm>
                <a:off x="441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5" name="Line 20"/>
              <p:cNvSpPr>
                <a:spLocks noChangeShapeType="1"/>
              </p:cNvSpPr>
              <p:nvPr/>
            </p:nvSpPr>
            <p:spPr bwMode="auto">
              <a:xfrm>
                <a:off x="4320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81" name="Group 21"/>
            <p:cNvGrpSpPr>
              <a:grpSpLocks/>
            </p:cNvGrpSpPr>
            <p:nvPr/>
          </p:nvGrpSpPr>
          <p:grpSpPr bwMode="auto">
            <a:xfrm>
              <a:off x="3696" y="912"/>
              <a:ext cx="96" cy="192"/>
              <a:chOff x="3696" y="912"/>
              <a:chExt cx="96" cy="192"/>
            </a:xfrm>
          </p:grpSpPr>
          <p:sp>
            <p:nvSpPr>
              <p:cNvPr id="9282" name="Line 22"/>
              <p:cNvSpPr>
                <a:spLocks noChangeShapeType="1"/>
              </p:cNvSpPr>
              <p:nvPr/>
            </p:nvSpPr>
            <p:spPr bwMode="auto">
              <a:xfrm>
                <a:off x="3696" y="9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3" name="Line 23"/>
              <p:cNvSpPr>
                <a:spLocks noChangeShapeType="1"/>
              </p:cNvSpPr>
              <p:nvPr/>
            </p:nvSpPr>
            <p:spPr bwMode="auto">
              <a:xfrm>
                <a:off x="3696" y="10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0" y="1066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solidFill>
                  <a:schemeClr val="bg1"/>
                </a:solidFill>
              </a:rPr>
              <a:t>P</a:t>
            </a:r>
            <a:endParaRPr lang="ru-RU" altLang="ru-RU">
              <a:solidFill>
                <a:schemeClr val="bg1"/>
              </a:solidFill>
            </a:endParaRPr>
          </a:p>
        </p:txBody>
      </p:sp>
      <p:grpSp>
        <p:nvGrpSpPr>
          <p:cNvPr id="15388" name="Group 28"/>
          <p:cNvGrpSpPr>
            <a:grpSpLocks/>
          </p:cNvGrpSpPr>
          <p:nvPr/>
        </p:nvGrpSpPr>
        <p:grpSpPr bwMode="auto">
          <a:xfrm>
            <a:off x="0" y="3505200"/>
            <a:ext cx="2971800" cy="2973388"/>
            <a:chOff x="0" y="2447"/>
            <a:chExt cx="1872" cy="1873"/>
          </a:xfrm>
        </p:grpSpPr>
        <p:sp>
          <p:nvSpPr>
            <p:cNvPr id="9274" name="Text Box 29"/>
            <p:cNvSpPr txBox="1">
              <a:spLocks noChangeArrowheads="1"/>
            </p:cNvSpPr>
            <p:nvPr/>
          </p:nvSpPr>
          <p:spPr bwMode="auto">
            <a:xfrm>
              <a:off x="1611" y="4032"/>
              <a:ext cx="2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T  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9275" name="Line 30"/>
            <p:cNvSpPr>
              <a:spLocks noChangeShapeType="1"/>
            </p:cNvSpPr>
            <p:nvPr/>
          </p:nvSpPr>
          <p:spPr bwMode="auto">
            <a:xfrm flipV="1">
              <a:off x="361" y="2543"/>
              <a:ext cx="0" cy="15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Line 31"/>
            <p:cNvSpPr>
              <a:spLocks noChangeShapeType="1"/>
            </p:cNvSpPr>
            <p:nvPr/>
          </p:nvSpPr>
          <p:spPr bwMode="auto">
            <a:xfrm>
              <a:off x="256" y="3979"/>
              <a:ext cx="15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Text Box 32"/>
            <p:cNvSpPr txBox="1">
              <a:spLocks noChangeArrowheads="1"/>
            </p:cNvSpPr>
            <p:nvPr/>
          </p:nvSpPr>
          <p:spPr bwMode="auto">
            <a:xfrm>
              <a:off x="0" y="2447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V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</p:grp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286000" y="4114800"/>
            <a:ext cx="2895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«1 – 2»  </a:t>
            </a:r>
            <a:r>
              <a:rPr lang="en-US" altLang="ru-RU" sz="2000">
                <a:solidFill>
                  <a:schemeClr val="bg1"/>
                </a:solidFill>
              </a:rPr>
              <a:t>P = const, T   , V </a:t>
            </a:r>
            <a:endParaRPr lang="ru-RU" altLang="ru-RU" sz="200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«</a:t>
            </a:r>
            <a:r>
              <a:rPr lang="en-US" altLang="ru-RU" sz="2000">
                <a:solidFill>
                  <a:schemeClr val="bg1"/>
                </a:solidFill>
              </a:rPr>
              <a:t>2</a:t>
            </a:r>
            <a:r>
              <a:rPr lang="ru-RU" altLang="ru-RU" sz="2000">
                <a:solidFill>
                  <a:schemeClr val="bg1"/>
                </a:solidFill>
              </a:rPr>
              <a:t> – </a:t>
            </a:r>
            <a:r>
              <a:rPr lang="en-US" altLang="ru-RU" sz="2000">
                <a:solidFill>
                  <a:schemeClr val="bg1"/>
                </a:solidFill>
              </a:rPr>
              <a:t>3</a:t>
            </a:r>
            <a:r>
              <a:rPr lang="ru-RU" altLang="ru-RU" sz="2000">
                <a:solidFill>
                  <a:schemeClr val="bg1"/>
                </a:solidFill>
              </a:rPr>
              <a:t>»  </a:t>
            </a:r>
            <a:r>
              <a:rPr lang="en-US" altLang="ru-RU" sz="2000">
                <a:solidFill>
                  <a:schemeClr val="bg1"/>
                </a:solidFill>
              </a:rPr>
              <a:t>T  = const, P   , V</a:t>
            </a:r>
            <a:endParaRPr lang="ru-RU" altLang="ru-RU" sz="200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«</a:t>
            </a:r>
            <a:r>
              <a:rPr lang="en-US" altLang="ru-RU" sz="2000">
                <a:solidFill>
                  <a:schemeClr val="bg1"/>
                </a:solidFill>
              </a:rPr>
              <a:t>3</a:t>
            </a:r>
            <a:r>
              <a:rPr lang="ru-RU" altLang="ru-RU" sz="2000">
                <a:solidFill>
                  <a:schemeClr val="bg1"/>
                </a:solidFill>
              </a:rPr>
              <a:t> – </a:t>
            </a:r>
            <a:r>
              <a:rPr lang="en-US" altLang="ru-RU" sz="2000">
                <a:solidFill>
                  <a:schemeClr val="bg1"/>
                </a:solidFill>
              </a:rPr>
              <a:t>4</a:t>
            </a:r>
            <a:r>
              <a:rPr lang="ru-RU" altLang="ru-RU" sz="2000">
                <a:solidFill>
                  <a:schemeClr val="bg1"/>
                </a:solidFill>
              </a:rPr>
              <a:t>» </a:t>
            </a:r>
            <a:r>
              <a:rPr lang="en-US" altLang="ru-RU" sz="2000">
                <a:solidFill>
                  <a:schemeClr val="bg1"/>
                </a:solidFill>
              </a:rPr>
              <a:t>V  = const ,  P   ,T</a:t>
            </a:r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4572000" y="41910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5105400" y="41910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4648200" y="46482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V="1">
            <a:off x="5105400" y="4648200"/>
            <a:ext cx="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4724400" y="51054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5105400" y="5105400"/>
            <a:ext cx="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1905000" y="1676400"/>
            <a:ext cx="0" cy="42672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1381125" y="2271713"/>
            <a:ext cx="0" cy="36576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990600" y="2819400"/>
            <a:ext cx="0" cy="31242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16" name="Oval 56"/>
          <p:cNvSpPr>
            <a:spLocks noChangeArrowheads="1"/>
          </p:cNvSpPr>
          <p:nvPr/>
        </p:nvSpPr>
        <p:spPr bwMode="auto">
          <a:xfrm>
            <a:off x="1866900" y="42052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1981200" y="3810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418" name="Line 58"/>
          <p:cNvSpPr>
            <a:spLocks noChangeShapeType="1"/>
          </p:cNvSpPr>
          <p:nvPr/>
        </p:nvSpPr>
        <p:spPr bwMode="auto">
          <a:xfrm flipH="1">
            <a:off x="561975" y="4205288"/>
            <a:ext cx="1352550" cy="1738312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 flipH="1">
            <a:off x="1366838" y="4221163"/>
            <a:ext cx="547687" cy="6905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 flipV="1">
            <a:off x="1376363" y="4090988"/>
            <a:ext cx="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 flipH="1">
            <a:off x="990600" y="41148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1447800" y="4876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1371600" y="3733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609600" y="3886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5724525" y="4191000"/>
            <a:ext cx="34194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>
                <a:solidFill>
                  <a:schemeClr val="bg1"/>
                </a:solidFill>
              </a:rPr>
              <a:t>V = const, </a:t>
            </a:r>
            <a:r>
              <a:rPr lang="ru-RU" altLang="ru-RU" sz="2000">
                <a:solidFill>
                  <a:schemeClr val="bg1"/>
                </a:solidFill>
              </a:rPr>
              <a:t>отже графік «3 - 4» перпендикулярний вісі обсягу, тиск зменшується.</a:t>
            </a:r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3048000" y="5575300"/>
            <a:ext cx="5791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Таким же чином будуються графіки у координатах  </a:t>
            </a:r>
            <a:r>
              <a:rPr lang="en-US" altLang="ru-RU" sz="2000">
                <a:solidFill>
                  <a:schemeClr val="bg1"/>
                </a:solidFill>
              </a:rPr>
              <a:t>P,T</a:t>
            </a:r>
            <a:endParaRPr lang="ru-RU" altLang="ru-RU" sz="2000">
              <a:solidFill>
                <a:schemeClr val="bg1"/>
              </a:solidFill>
            </a:endParaRPr>
          </a:p>
        </p:txBody>
      </p:sp>
      <p:grpSp>
        <p:nvGrpSpPr>
          <p:cNvPr id="15431" name="Group 71"/>
          <p:cNvGrpSpPr>
            <a:grpSpLocks/>
          </p:cNvGrpSpPr>
          <p:nvPr/>
        </p:nvGrpSpPr>
        <p:grpSpPr bwMode="auto">
          <a:xfrm>
            <a:off x="2667000" y="1066800"/>
            <a:ext cx="2863850" cy="2819400"/>
            <a:chOff x="1680" y="672"/>
            <a:chExt cx="1804" cy="1776"/>
          </a:xfrm>
        </p:grpSpPr>
        <p:sp>
          <p:nvSpPr>
            <p:cNvPr id="9270" name="Line 25"/>
            <p:cNvSpPr>
              <a:spLocks noChangeShapeType="1"/>
            </p:cNvSpPr>
            <p:nvPr/>
          </p:nvSpPr>
          <p:spPr bwMode="auto">
            <a:xfrm flipV="1">
              <a:off x="2025" y="672"/>
              <a:ext cx="0" cy="15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1" name="Line 26"/>
            <p:cNvSpPr>
              <a:spLocks noChangeShapeType="1"/>
            </p:cNvSpPr>
            <p:nvPr/>
          </p:nvSpPr>
          <p:spPr bwMode="auto">
            <a:xfrm>
              <a:off x="1920" y="2160"/>
              <a:ext cx="15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2" name="Text Box 27"/>
            <p:cNvSpPr txBox="1">
              <a:spLocks noChangeArrowheads="1"/>
            </p:cNvSpPr>
            <p:nvPr/>
          </p:nvSpPr>
          <p:spPr bwMode="auto">
            <a:xfrm>
              <a:off x="1680" y="76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P 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9273" name="Text Box 67"/>
            <p:cNvSpPr txBox="1">
              <a:spLocks noChangeArrowheads="1"/>
            </p:cNvSpPr>
            <p:nvPr/>
          </p:nvSpPr>
          <p:spPr bwMode="auto">
            <a:xfrm>
              <a:off x="2976" y="216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V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</p:grpSp>
      <p:sp>
        <p:nvSpPr>
          <p:cNvPr id="9254" name="Rectangle 7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893175" cy="9144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FFFF00"/>
                </a:solidFill>
              </a:rPr>
              <a:t>4. Побудувати графіки процесів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5724525" y="1219200"/>
            <a:ext cx="34194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Обрати точку в центрі площини, побудувати графік процесу «1 - 2». Врахуйте, що обсяг зменшується.</a:t>
            </a:r>
            <a:endParaRPr lang="ru-RU" altLang="ru-RU"/>
          </a:p>
        </p:txBody>
      </p:sp>
      <p:sp>
        <p:nvSpPr>
          <p:cNvPr id="15434" name="Text Box 74"/>
          <p:cNvSpPr txBox="1">
            <a:spLocks noChangeArrowheads="1"/>
          </p:cNvSpPr>
          <p:nvPr/>
        </p:nvSpPr>
        <p:spPr bwMode="auto">
          <a:xfrm>
            <a:off x="5724525" y="2667000"/>
            <a:ext cx="34194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Графік ізотерми «2 - 3» в координатах </a:t>
            </a:r>
            <a:r>
              <a:rPr lang="en-US" altLang="ru-RU" sz="2000">
                <a:solidFill>
                  <a:schemeClr val="bg1"/>
                </a:solidFill>
              </a:rPr>
              <a:t>P, V-</a:t>
            </a:r>
            <a:r>
              <a:rPr lang="ru-RU" altLang="ru-RU" sz="2000">
                <a:solidFill>
                  <a:schemeClr val="bg1"/>
                </a:solidFill>
              </a:rPr>
              <a:t>гіпербола, тиск зменшується, об'єм - зростає.</a:t>
            </a:r>
            <a:endParaRPr lang="ru-RU" altLang="ru-RU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1905000" y="1647825"/>
            <a:ext cx="35052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1371600" y="2286000"/>
            <a:ext cx="41148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990600" y="2819400"/>
            <a:ext cx="44958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 flipH="1" flipV="1">
            <a:off x="3832225" y="1643063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43" name="Arc 83"/>
          <p:cNvSpPr>
            <a:spLocks/>
          </p:cNvSpPr>
          <p:nvPr/>
        </p:nvSpPr>
        <p:spPr bwMode="auto">
          <a:xfrm rot="-10207717">
            <a:off x="3810000" y="1676400"/>
            <a:ext cx="835025" cy="541338"/>
          </a:xfrm>
          <a:custGeom>
            <a:avLst/>
            <a:gdLst>
              <a:gd name="T0" fmla="*/ 62469090 w 21518"/>
              <a:gd name="T1" fmla="*/ 0 h 21574"/>
              <a:gd name="T2" fmla="*/ 1257461307 w 21518"/>
              <a:gd name="T3" fmla="*/ 311118396 h 21574"/>
              <a:gd name="T4" fmla="*/ 0 w 21518"/>
              <a:gd name="T5" fmla="*/ 340835001 h 215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18" h="21574" fill="none" extrusionOk="0">
                <a:moveTo>
                  <a:pt x="1068" y="0"/>
                </a:moveTo>
                <a:cubicBezTo>
                  <a:pt x="11847" y="534"/>
                  <a:pt x="20578" y="8942"/>
                  <a:pt x="21517" y="19693"/>
                </a:cubicBezTo>
              </a:path>
              <a:path w="21518" h="21574" stroke="0" extrusionOk="0">
                <a:moveTo>
                  <a:pt x="1068" y="0"/>
                </a:moveTo>
                <a:cubicBezTo>
                  <a:pt x="11847" y="534"/>
                  <a:pt x="20578" y="8942"/>
                  <a:pt x="21517" y="19693"/>
                </a:cubicBezTo>
                <a:lnTo>
                  <a:pt x="0" y="21574"/>
                </a:lnTo>
                <a:lnTo>
                  <a:pt x="1068" y="0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4533900" y="2276475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49" name="Text Box 89"/>
          <p:cNvSpPr txBox="1">
            <a:spLocks noChangeArrowheads="1"/>
          </p:cNvSpPr>
          <p:nvPr/>
        </p:nvSpPr>
        <p:spPr bwMode="auto">
          <a:xfrm>
            <a:off x="4067175" y="24098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5450" name="Text Box 90"/>
          <p:cNvSpPr txBox="1">
            <a:spLocks noChangeArrowheads="1"/>
          </p:cNvSpPr>
          <p:nvPr/>
        </p:nvSpPr>
        <p:spPr bwMode="auto">
          <a:xfrm>
            <a:off x="4724400" y="1219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5451" name="Oval 91"/>
          <p:cNvSpPr>
            <a:spLocks noChangeArrowheads="1"/>
          </p:cNvSpPr>
          <p:nvPr/>
        </p:nvSpPr>
        <p:spPr bwMode="auto">
          <a:xfrm>
            <a:off x="4495800" y="1600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452" name="Text Box 92"/>
          <p:cNvSpPr txBox="1">
            <a:spLocks noChangeArrowheads="1"/>
          </p:cNvSpPr>
          <p:nvPr/>
        </p:nvSpPr>
        <p:spPr bwMode="auto">
          <a:xfrm>
            <a:off x="3727450" y="11922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5454" name="Text Box 94"/>
          <p:cNvSpPr txBox="1">
            <a:spLocks noChangeArrowheads="1"/>
          </p:cNvSpPr>
          <p:nvPr/>
        </p:nvSpPr>
        <p:spPr bwMode="auto">
          <a:xfrm>
            <a:off x="4572000" y="19097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268" name="AutoShape 9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69" name="AutoShape 9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 autoUpdateAnimBg="0"/>
      <p:bldP spid="15393" grpId="0" autoUpdateAnimBg="0"/>
      <p:bldP spid="15394" grpId="0" animBg="1"/>
      <p:bldP spid="15395" grpId="0" animBg="1"/>
      <p:bldP spid="15396" grpId="0" animBg="1"/>
      <p:bldP spid="15397" grpId="0" animBg="1"/>
      <p:bldP spid="15398" grpId="0" animBg="1"/>
      <p:bldP spid="15399" grpId="0" animBg="1"/>
      <p:bldP spid="15403" grpId="0" animBg="1"/>
      <p:bldP spid="15404" grpId="0" animBg="1"/>
      <p:bldP spid="15405" grpId="0" animBg="1"/>
      <p:bldP spid="15416" grpId="0" animBg="1"/>
      <p:bldP spid="15417" grpId="0" autoUpdateAnimBg="0"/>
      <p:bldP spid="15418" grpId="0" animBg="1"/>
      <p:bldP spid="15419" grpId="0" animBg="1"/>
      <p:bldP spid="15420" grpId="0" animBg="1"/>
      <p:bldP spid="15421" grpId="0" animBg="1"/>
      <p:bldP spid="15422" grpId="0" autoUpdateAnimBg="0"/>
      <p:bldP spid="15423" grpId="0" autoUpdateAnimBg="0"/>
      <p:bldP spid="15424" grpId="0" autoUpdateAnimBg="0"/>
      <p:bldP spid="15425" grpId="0" autoUpdateAnimBg="0"/>
      <p:bldP spid="15426" grpId="0" autoUpdateAnimBg="0"/>
      <p:bldP spid="15433" grpId="0" autoUpdateAnimBg="0"/>
      <p:bldP spid="15434" grpId="0" autoUpdateAnimBg="0"/>
      <p:bldP spid="15436" grpId="0" animBg="1"/>
      <p:bldP spid="15437" grpId="0" animBg="1"/>
      <p:bldP spid="15438" grpId="0" animBg="1"/>
      <p:bldP spid="15442" grpId="0" animBg="1"/>
      <p:bldP spid="15443" grpId="0" animBg="1"/>
      <p:bldP spid="15444" grpId="0" animBg="1"/>
      <p:bldP spid="15449" grpId="0" autoUpdateAnimBg="0"/>
      <p:bldP spid="15450" grpId="0" autoUpdateAnimBg="0"/>
      <p:bldP spid="15451" grpId="0" animBg="1"/>
      <p:bldP spid="15452" grpId="0" autoUpdateAnimBg="0"/>
      <p:bldP spid="154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99FF99"/>
                </a:solidFill>
              </a:rPr>
              <a:t>Перевір себе</a:t>
            </a:r>
            <a:endParaRPr lang="ru-RU" altLang="ru-RU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800600" y="1752600"/>
            <a:ext cx="38862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Подано графік залежності тиску від об'єму. Зобразити графік цієї залежності в координатах 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bg1"/>
                </a:solidFill>
              </a:rPr>
              <a:t>P від </a:t>
            </a:r>
            <a:r>
              <a:rPr lang="en-US" altLang="ru-RU">
                <a:solidFill>
                  <a:schemeClr val="bg1"/>
                </a:solidFill>
              </a:rPr>
              <a:t>T</a:t>
            </a:r>
            <a:r>
              <a:rPr lang="ru-RU" altLang="ru-RU">
                <a:solidFill>
                  <a:schemeClr val="bg1"/>
                </a:solidFill>
              </a:rPr>
              <a:t> та V від T.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038600" y="121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717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827088" y="5013325"/>
            <a:ext cx="7516812" cy="830263"/>
          </a:xfrm>
          <a:prstGeom prst="rect">
            <a:avLst/>
          </a:prstGeom>
          <a:noFill/>
          <a:ln w="9525">
            <a:solidFill>
              <a:srgbClr val="00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993300"/>
                </a:solidFill>
              </a:rPr>
              <a:t>Користуючись алгоритмом, розв'яжіть задачу в зошиті. Відкрийте наступний слайд та перевірте рішення. </a:t>
            </a:r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1066800" y="1295400"/>
            <a:ext cx="2819400" cy="3273425"/>
            <a:chOff x="672" y="384"/>
            <a:chExt cx="1776" cy="2062"/>
          </a:xfrm>
        </p:grpSpPr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672" y="38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0251" name="Text Box 10"/>
            <p:cNvSpPr txBox="1">
              <a:spLocks noChangeArrowheads="1"/>
            </p:cNvSpPr>
            <p:nvPr/>
          </p:nvSpPr>
          <p:spPr bwMode="auto">
            <a:xfrm>
              <a:off x="2193" y="215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V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 flipV="1">
              <a:off x="977" y="502"/>
              <a:ext cx="0" cy="177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12"/>
            <p:cNvSpPr>
              <a:spLocks noChangeShapeType="1"/>
            </p:cNvSpPr>
            <p:nvPr/>
          </p:nvSpPr>
          <p:spPr bwMode="auto">
            <a:xfrm>
              <a:off x="875" y="2098"/>
              <a:ext cx="152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Text Box 13"/>
            <p:cNvSpPr txBox="1">
              <a:spLocks noChangeArrowheads="1"/>
            </p:cNvSpPr>
            <p:nvPr/>
          </p:nvSpPr>
          <p:spPr bwMode="auto">
            <a:xfrm>
              <a:off x="756" y="51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P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0255" name="Text Box 14"/>
            <p:cNvSpPr txBox="1">
              <a:spLocks noChangeArrowheads="1"/>
            </p:cNvSpPr>
            <p:nvPr/>
          </p:nvSpPr>
          <p:spPr bwMode="auto">
            <a:xfrm>
              <a:off x="1200" y="1056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4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0256" name="Text Box 15"/>
            <p:cNvSpPr txBox="1">
              <a:spLocks noChangeArrowheads="1"/>
            </p:cNvSpPr>
            <p:nvPr/>
          </p:nvSpPr>
          <p:spPr bwMode="auto">
            <a:xfrm rot="10730478" flipV="1">
              <a:off x="1597" y="1632"/>
              <a:ext cx="35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   3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0257" name="Line 16"/>
            <p:cNvSpPr>
              <a:spLocks noChangeShapeType="1"/>
            </p:cNvSpPr>
            <p:nvPr/>
          </p:nvSpPr>
          <p:spPr bwMode="auto">
            <a:xfrm>
              <a:off x="1693" y="912"/>
              <a:ext cx="46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Text Box 17"/>
            <p:cNvSpPr txBox="1">
              <a:spLocks noChangeArrowheads="1"/>
            </p:cNvSpPr>
            <p:nvPr/>
          </p:nvSpPr>
          <p:spPr bwMode="auto">
            <a:xfrm>
              <a:off x="2077" y="624"/>
              <a:ext cx="3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1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0259" name="Text Box 18"/>
            <p:cNvSpPr txBox="1">
              <a:spLocks noChangeArrowheads="1"/>
            </p:cNvSpPr>
            <p:nvPr/>
          </p:nvSpPr>
          <p:spPr bwMode="auto">
            <a:xfrm>
              <a:off x="1501" y="624"/>
              <a:ext cx="3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chemeClr val="bg1"/>
                  </a:solidFill>
                </a:rPr>
                <a:t>2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0260" name="Freeform 19"/>
            <p:cNvSpPr>
              <a:spLocks/>
            </p:cNvSpPr>
            <p:nvPr/>
          </p:nvSpPr>
          <p:spPr bwMode="auto">
            <a:xfrm rot="167644">
              <a:off x="1344" y="1364"/>
              <a:ext cx="380" cy="460"/>
            </a:xfrm>
            <a:custGeom>
              <a:avLst/>
              <a:gdLst>
                <a:gd name="T0" fmla="*/ 0 w 432"/>
                <a:gd name="T1" fmla="*/ 0 h 423"/>
                <a:gd name="T2" fmla="*/ 204 w 432"/>
                <a:gd name="T3" fmla="*/ 540 h 423"/>
                <a:gd name="T4" fmla="*/ 294 w 432"/>
                <a:gd name="T5" fmla="*/ 54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" h="423">
                  <a:moveTo>
                    <a:pt x="0" y="0"/>
                  </a:moveTo>
                  <a:cubicBezTo>
                    <a:pt x="20" y="182"/>
                    <a:pt x="73" y="405"/>
                    <a:pt x="300" y="420"/>
                  </a:cubicBezTo>
                  <a:cubicBezTo>
                    <a:pt x="344" y="423"/>
                    <a:pt x="388" y="420"/>
                    <a:pt x="432" y="420"/>
                  </a:cubicBezTo>
                </a:path>
              </a:pathLst>
            </a:custGeom>
            <a:noFill/>
            <a:ln w="38100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20"/>
            <p:cNvSpPr>
              <a:spLocks noChangeShapeType="1"/>
            </p:cNvSpPr>
            <p:nvPr/>
          </p:nvSpPr>
          <p:spPr bwMode="auto">
            <a:xfrm flipV="1">
              <a:off x="1693" y="912"/>
              <a:ext cx="0" cy="91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8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505200" y="6324600"/>
            <a:ext cx="762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49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6324600"/>
            <a:ext cx="685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7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637</Words>
  <Application>Microsoft Office PowerPoint</Application>
  <PresentationFormat>Экран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Calibri</vt:lpstr>
      <vt:lpstr>Verdana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Побудувати графіки процесів</vt:lpstr>
      <vt:lpstr>Перевір себе</vt:lpstr>
      <vt:lpstr>Перевір себе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решения качественных задач на газовые законы.</dc:title>
  <dc:creator>TEACHER</dc:creator>
  <cp:lastModifiedBy>user</cp:lastModifiedBy>
  <cp:revision>33</cp:revision>
  <dcterms:created xsi:type="dcterms:W3CDTF">2004-04-04T16:49:56Z</dcterms:created>
  <dcterms:modified xsi:type="dcterms:W3CDTF">2014-05-24T19:11:25Z</dcterms:modified>
</cp:coreProperties>
</file>