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8" r:id="rId4"/>
    <p:sldId id="267" r:id="rId5"/>
    <p:sldId id="266" r:id="rId6"/>
    <p:sldId id="259" r:id="rId7"/>
    <p:sldId id="260" r:id="rId8"/>
    <p:sldId id="265" r:id="rId9"/>
    <p:sldId id="262" r:id="rId10"/>
    <p:sldId id="263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0DC4"/>
    <a:srgbClr val="F345EB"/>
    <a:srgbClr val="666666"/>
    <a:srgbClr val="9C9C9C"/>
    <a:srgbClr val="319885"/>
    <a:srgbClr val="00CC00"/>
    <a:srgbClr val="FF3300"/>
    <a:srgbClr val="EB34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32" autoAdjust="0"/>
    <p:restoredTop sz="94628" autoAdjust="0"/>
  </p:normalViewPr>
  <p:slideViewPr>
    <p:cSldViewPr>
      <p:cViewPr>
        <p:scale>
          <a:sx n="75" d="100"/>
          <a:sy n="75" d="100"/>
        </p:scale>
        <p:origin x="-1044" y="2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677899-3AD5-4E69-8F7E-BAF20A809D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0398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AB827-5F82-4E75-96A3-E46C0EC3F6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2448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EF7753-E3C1-4D9C-8E2B-21172E1647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0853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62C35E-EA42-4A8B-BCA7-2D3AFABE97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4179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177FAB-E7CE-477A-8BBB-25EBC5AB44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3379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AB744F-D131-438A-97B4-944F40FCA0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611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6DD998-7B7A-426C-BD3E-327636CFA2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5310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0CB490-0B16-4CDE-8D0E-6FFE2B134A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4048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8CFA07-BDE1-4705-A566-0591D48150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8525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087D6A-472C-4420-8C63-1E36E1BFA5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2019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3C4961-3312-4F6C-9B12-55DC4CE7DD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0472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319885"/>
            </a:gs>
            <a:gs pos="100000">
              <a:schemeClr val="bg2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2E4090A-5E1D-4055-B506-287BFF5482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5"/>
          <p:cNvSpPr txBox="1">
            <a:spLocks noChangeArrowheads="1"/>
          </p:cNvSpPr>
          <p:nvPr/>
        </p:nvSpPr>
        <p:spPr bwMode="auto">
          <a:xfrm>
            <a:off x="990600" y="1828800"/>
            <a:ext cx="563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altLang="ru-RU"/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395536" y="3356992"/>
            <a:ext cx="8604448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uk-UA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0007" dir="2000400" sy="-30000" kx="-800400" algn="bl" rotWithShape="0">
                    <a:prstClr val="black">
                      <a:alpha val="20000"/>
                    </a:prst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Дана </a:t>
            </a:r>
            <a:r>
              <a:rPr lang="uk-U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0007" dir="2000400" sy="-30000" kx="-800400" algn="bl" rotWithShape="0">
                    <a:prstClr val="black">
                      <a:alpha val="20000"/>
                    </a:prst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презентація дає </a:t>
            </a:r>
            <a:r>
              <a:rPr lang="uk-UA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0007" dir="2000400" sy="-30000" kx="-800400" algn="bl" rotWithShape="0">
                    <a:prstClr val="black">
                      <a:alpha val="20000"/>
                    </a:prst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можливість </a:t>
            </a:r>
            <a:r>
              <a:rPr lang="uk-U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0007" dir="2000400" sy="-30000" kx="-800400" algn="bl" rotWithShape="0">
                    <a:prstClr val="black">
                      <a:alpha val="20000"/>
                    </a:prst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uk-UA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0007" dir="2000400" sy="-30000" kx="-800400" algn="bl" rotWithShape="0">
                    <a:prstClr val="black">
                      <a:alpha val="20000"/>
                    </a:prst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навчитися побудові графіків газових законів. </a:t>
            </a:r>
            <a:r>
              <a:rPr lang="uk-UA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0007" dir="2000400" sy="-30000" kx="-800400" algn="bl" rotWithShape="0">
                    <a:prstClr val="black">
                      <a:alpha val="20000"/>
                    </a:prst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Рекомендоване розташування осей, інтерпретованих графіків, зменшує число помилок, що здійснюються при побудові.</a:t>
            </a:r>
          </a:p>
        </p:txBody>
      </p:sp>
      <p:sp>
        <p:nvSpPr>
          <p:cNvPr id="2052" name="AutoShape 1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4495800" y="6324600"/>
            <a:ext cx="685800" cy="2286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-22448" y="548680"/>
            <a:ext cx="9166448" cy="1938992"/>
          </a:xfrm>
          <a:prstGeom prst="rect">
            <a:avLst/>
          </a:prstGeom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Алгоритм </a:t>
            </a:r>
            <a:r>
              <a:rPr lang="ru-RU" sz="40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розв</a:t>
            </a:r>
            <a:r>
              <a:rPr lang="en-US" sz="4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’</a:t>
            </a:r>
            <a:r>
              <a:rPr lang="uk-UA" sz="40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язування</a:t>
            </a:r>
            <a:r>
              <a:rPr lang="ru-RU" sz="4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40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якісних</a:t>
            </a:r>
            <a:r>
              <a:rPr lang="ru-RU" sz="4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задач на </a:t>
            </a:r>
            <a:r>
              <a:rPr lang="ru-RU" sz="40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газові</a:t>
            </a:r>
            <a:r>
              <a:rPr lang="ru-RU" sz="4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40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закони</a:t>
            </a:r>
            <a:r>
              <a:rPr lang="ru-RU" sz="4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3131840" y="4970964"/>
            <a:ext cx="5544616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uk-UA" sz="1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D0DC4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Джерело: </a:t>
            </a:r>
            <a:r>
              <a:rPr lang="en-US" sz="1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D0DC4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http</a:t>
            </a:r>
            <a:r>
              <a:rPr lang="en-US" sz="1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D0DC4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://www.google.com.ua/url?sa=t&amp;rct=j&amp;q=&amp;esrc=s&amp;source=web&amp;cd=1&amp;ved=0CCkQFjAA&amp;url=http%3A%2F%2Ffestival.1september.ru%2Farticles%2F584992%2Fpresentation%2Fpril.ppt&amp;ei=_GJ7U4W7FIrE7AbezoHIAg&amp;usg=AFQjCNE_T5rxnvrg9PqAEQhNzT-TyT7b3g&amp;bvm=bv.67229260,d.ZGU</a:t>
            </a:r>
            <a:endParaRPr lang="uk-UA" sz="1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CD0DC4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Bef>
                <a:spcPct val="50000"/>
              </a:spcBef>
              <a:defRPr/>
            </a:pPr>
            <a:endParaRPr lang="uk-UA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644525"/>
          </a:xfrm>
        </p:spPr>
        <p:txBody>
          <a:bodyPr/>
          <a:lstStyle/>
          <a:p>
            <a:pPr eaLnBrk="1" hangingPunct="1"/>
            <a:r>
              <a:rPr lang="ru-RU" altLang="ru-RU" sz="2800" smtClean="0">
                <a:solidFill>
                  <a:srgbClr val="99FF99"/>
                </a:solidFill>
              </a:rPr>
              <a:t>Перевір себе</a:t>
            </a:r>
            <a:endParaRPr lang="ru-RU" altLang="ru-RU" smtClean="0"/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304800" y="4114800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>
                <a:solidFill>
                  <a:schemeClr val="bg1"/>
                </a:solidFill>
              </a:rPr>
              <a:t>«1 –2» </a:t>
            </a:r>
            <a:r>
              <a:rPr lang="en-US" altLang="ru-RU">
                <a:solidFill>
                  <a:schemeClr val="bg1"/>
                </a:solidFill>
              </a:rPr>
              <a:t>P = const, V   ,T</a:t>
            </a:r>
            <a:endParaRPr lang="ru-RU" altLang="ru-RU">
              <a:solidFill>
                <a:schemeClr val="bg1"/>
              </a:solidFill>
            </a:endParaRP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28600" y="4876800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>
                <a:solidFill>
                  <a:schemeClr val="bg1"/>
                </a:solidFill>
              </a:rPr>
              <a:t>“2 –3” V =</a:t>
            </a:r>
            <a:r>
              <a:rPr lang="en-US" altLang="ru-RU"/>
              <a:t> </a:t>
            </a:r>
            <a:r>
              <a:rPr lang="en-US" altLang="ru-RU">
                <a:solidFill>
                  <a:schemeClr val="bg1"/>
                </a:solidFill>
              </a:rPr>
              <a:t>const, P   ,T</a:t>
            </a:r>
            <a:endParaRPr lang="ru-RU" altLang="ru-RU"/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>
            <a:off x="2819400" y="5029200"/>
            <a:ext cx="0" cy="228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>
            <a:off x="3276600" y="4953000"/>
            <a:ext cx="0" cy="3048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228600" y="5486400"/>
            <a:ext cx="396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>
                <a:solidFill>
                  <a:schemeClr val="bg1"/>
                </a:solidFill>
              </a:rPr>
              <a:t>“3 – 4” T = const, P   ,V</a:t>
            </a:r>
            <a:endParaRPr lang="ru-RU" altLang="ru-RU">
              <a:solidFill>
                <a:schemeClr val="bg1"/>
              </a:solidFill>
            </a:endParaRPr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 flipV="1">
            <a:off x="2819400" y="5562600"/>
            <a:ext cx="0" cy="3810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>
            <a:off x="3352800" y="5562600"/>
            <a:ext cx="0" cy="3810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>
            <a:off x="2895600" y="4191000"/>
            <a:ext cx="0" cy="3048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>
            <a:off x="3352800" y="4191000"/>
            <a:ext cx="0" cy="3048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12301" name="Group 13"/>
          <p:cNvGrpSpPr>
            <a:grpSpLocks/>
          </p:cNvGrpSpPr>
          <p:nvPr/>
        </p:nvGrpSpPr>
        <p:grpSpPr bwMode="auto">
          <a:xfrm>
            <a:off x="1066800" y="381000"/>
            <a:ext cx="2819400" cy="3273425"/>
            <a:chOff x="672" y="384"/>
            <a:chExt cx="1776" cy="2062"/>
          </a:xfrm>
        </p:grpSpPr>
        <p:sp>
          <p:nvSpPr>
            <p:cNvPr id="11313" name="Text Box 14"/>
            <p:cNvSpPr txBox="1">
              <a:spLocks noChangeArrowheads="1"/>
            </p:cNvSpPr>
            <p:nvPr/>
          </p:nvSpPr>
          <p:spPr bwMode="auto">
            <a:xfrm>
              <a:off x="672" y="384"/>
              <a:ext cx="25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ru-RU" altLang="ru-RU">
                <a:solidFill>
                  <a:schemeClr val="bg1"/>
                </a:solidFill>
              </a:endParaRPr>
            </a:p>
          </p:txBody>
        </p:sp>
        <p:sp>
          <p:nvSpPr>
            <p:cNvPr id="11314" name="Text Box 15"/>
            <p:cNvSpPr txBox="1">
              <a:spLocks noChangeArrowheads="1"/>
            </p:cNvSpPr>
            <p:nvPr/>
          </p:nvSpPr>
          <p:spPr bwMode="auto">
            <a:xfrm>
              <a:off x="2193" y="2158"/>
              <a:ext cx="25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>
                  <a:solidFill>
                    <a:schemeClr val="bg1"/>
                  </a:solidFill>
                </a:rPr>
                <a:t>V</a:t>
              </a:r>
              <a:endParaRPr lang="ru-RU" altLang="ru-RU">
                <a:solidFill>
                  <a:schemeClr val="bg1"/>
                </a:solidFill>
              </a:endParaRPr>
            </a:p>
          </p:txBody>
        </p:sp>
        <p:sp>
          <p:nvSpPr>
            <p:cNvPr id="11315" name="Line 16"/>
            <p:cNvSpPr>
              <a:spLocks noChangeShapeType="1"/>
            </p:cNvSpPr>
            <p:nvPr/>
          </p:nvSpPr>
          <p:spPr bwMode="auto">
            <a:xfrm flipV="1">
              <a:off x="977" y="502"/>
              <a:ext cx="0" cy="1774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16" name="Line 17"/>
            <p:cNvSpPr>
              <a:spLocks noChangeShapeType="1"/>
            </p:cNvSpPr>
            <p:nvPr/>
          </p:nvSpPr>
          <p:spPr bwMode="auto">
            <a:xfrm>
              <a:off x="875" y="2098"/>
              <a:ext cx="1522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17" name="Text Box 18"/>
            <p:cNvSpPr txBox="1">
              <a:spLocks noChangeArrowheads="1"/>
            </p:cNvSpPr>
            <p:nvPr/>
          </p:nvSpPr>
          <p:spPr bwMode="auto">
            <a:xfrm>
              <a:off x="756" y="511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>
                  <a:solidFill>
                    <a:schemeClr val="bg1"/>
                  </a:solidFill>
                </a:rPr>
                <a:t>P</a:t>
              </a:r>
              <a:endParaRPr lang="ru-RU" altLang="ru-RU">
                <a:solidFill>
                  <a:schemeClr val="bg1"/>
                </a:solidFill>
              </a:endParaRPr>
            </a:p>
          </p:txBody>
        </p:sp>
        <p:sp>
          <p:nvSpPr>
            <p:cNvPr id="11318" name="Text Box 19"/>
            <p:cNvSpPr txBox="1">
              <a:spLocks noChangeArrowheads="1"/>
            </p:cNvSpPr>
            <p:nvPr/>
          </p:nvSpPr>
          <p:spPr bwMode="auto">
            <a:xfrm>
              <a:off x="1200" y="1056"/>
              <a:ext cx="2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>
                  <a:solidFill>
                    <a:schemeClr val="bg1"/>
                  </a:solidFill>
                </a:rPr>
                <a:t>4</a:t>
              </a:r>
              <a:endParaRPr lang="ru-RU" altLang="ru-RU">
                <a:solidFill>
                  <a:schemeClr val="bg1"/>
                </a:solidFill>
              </a:endParaRPr>
            </a:p>
          </p:txBody>
        </p:sp>
        <p:sp>
          <p:nvSpPr>
            <p:cNvPr id="11319" name="Text Box 20"/>
            <p:cNvSpPr txBox="1">
              <a:spLocks noChangeArrowheads="1"/>
            </p:cNvSpPr>
            <p:nvPr/>
          </p:nvSpPr>
          <p:spPr bwMode="auto">
            <a:xfrm rot="10730478" flipV="1">
              <a:off x="1597" y="1632"/>
              <a:ext cx="353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>
                  <a:solidFill>
                    <a:schemeClr val="bg1"/>
                  </a:solidFill>
                </a:rPr>
                <a:t>   3</a:t>
              </a:r>
              <a:endParaRPr lang="ru-RU" altLang="ru-RU">
                <a:solidFill>
                  <a:schemeClr val="bg1"/>
                </a:solidFill>
              </a:endParaRPr>
            </a:p>
          </p:txBody>
        </p:sp>
        <p:sp>
          <p:nvSpPr>
            <p:cNvPr id="11320" name="Line 21"/>
            <p:cNvSpPr>
              <a:spLocks noChangeShapeType="1"/>
            </p:cNvSpPr>
            <p:nvPr/>
          </p:nvSpPr>
          <p:spPr bwMode="auto">
            <a:xfrm>
              <a:off x="1693" y="912"/>
              <a:ext cx="467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21" name="Text Box 22"/>
            <p:cNvSpPr txBox="1">
              <a:spLocks noChangeArrowheads="1"/>
            </p:cNvSpPr>
            <p:nvPr/>
          </p:nvSpPr>
          <p:spPr bwMode="auto">
            <a:xfrm>
              <a:off x="2077" y="624"/>
              <a:ext cx="30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>
                  <a:solidFill>
                    <a:schemeClr val="bg1"/>
                  </a:solidFill>
                </a:rPr>
                <a:t>1</a:t>
              </a:r>
              <a:endParaRPr lang="ru-RU" altLang="ru-RU">
                <a:solidFill>
                  <a:schemeClr val="bg1"/>
                </a:solidFill>
              </a:endParaRPr>
            </a:p>
          </p:txBody>
        </p:sp>
        <p:sp>
          <p:nvSpPr>
            <p:cNvPr id="11322" name="Text Box 23"/>
            <p:cNvSpPr txBox="1">
              <a:spLocks noChangeArrowheads="1"/>
            </p:cNvSpPr>
            <p:nvPr/>
          </p:nvSpPr>
          <p:spPr bwMode="auto">
            <a:xfrm>
              <a:off x="1501" y="624"/>
              <a:ext cx="30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>
                  <a:solidFill>
                    <a:schemeClr val="bg1"/>
                  </a:solidFill>
                </a:rPr>
                <a:t>2</a:t>
              </a:r>
              <a:endParaRPr lang="ru-RU" altLang="ru-RU">
                <a:solidFill>
                  <a:schemeClr val="bg1"/>
                </a:solidFill>
              </a:endParaRPr>
            </a:p>
          </p:txBody>
        </p:sp>
        <p:sp>
          <p:nvSpPr>
            <p:cNvPr id="11323" name="Freeform 24"/>
            <p:cNvSpPr>
              <a:spLocks/>
            </p:cNvSpPr>
            <p:nvPr/>
          </p:nvSpPr>
          <p:spPr bwMode="auto">
            <a:xfrm rot="167644">
              <a:off x="1344" y="1364"/>
              <a:ext cx="380" cy="460"/>
            </a:xfrm>
            <a:custGeom>
              <a:avLst/>
              <a:gdLst>
                <a:gd name="T0" fmla="*/ 0 w 432"/>
                <a:gd name="T1" fmla="*/ 0 h 423"/>
                <a:gd name="T2" fmla="*/ 204 w 432"/>
                <a:gd name="T3" fmla="*/ 540 h 423"/>
                <a:gd name="T4" fmla="*/ 294 w 432"/>
                <a:gd name="T5" fmla="*/ 540 h 42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32" h="423">
                  <a:moveTo>
                    <a:pt x="0" y="0"/>
                  </a:moveTo>
                  <a:cubicBezTo>
                    <a:pt x="20" y="182"/>
                    <a:pt x="73" y="405"/>
                    <a:pt x="300" y="420"/>
                  </a:cubicBezTo>
                  <a:cubicBezTo>
                    <a:pt x="344" y="423"/>
                    <a:pt x="388" y="420"/>
                    <a:pt x="432" y="420"/>
                  </a:cubicBezTo>
                </a:path>
              </a:pathLst>
            </a:custGeom>
            <a:noFill/>
            <a:ln w="38100" cmpd="sng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24" name="Line 25"/>
            <p:cNvSpPr>
              <a:spLocks noChangeShapeType="1"/>
            </p:cNvSpPr>
            <p:nvPr/>
          </p:nvSpPr>
          <p:spPr bwMode="auto">
            <a:xfrm flipV="1">
              <a:off x="1693" y="912"/>
              <a:ext cx="0" cy="912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2314" name="Group 26"/>
          <p:cNvGrpSpPr>
            <a:grpSpLocks/>
          </p:cNvGrpSpPr>
          <p:nvPr/>
        </p:nvGrpSpPr>
        <p:grpSpPr bwMode="auto">
          <a:xfrm>
            <a:off x="4629150" y="644525"/>
            <a:ext cx="2686050" cy="3086100"/>
            <a:chOff x="2916" y="406"/>
            <a:chExt cx="1692" cy="1944"/>
          </a:xfrm>
        </p:grpSpPr>
        <p:sp>
          <p:nvSpPr>
            <p:cNvPr id="11308" name="Text Box 27"/>
            <p:cNvSpPr txBox="1">
              <a:spLocks noChangeArrowheads="1"/>
            </p:cNvSpPr>
            <p:nvPr/>
          </p:nvSpPr>
          <p:spPr bwMode="auto">
            <a:xfrm>
              <a:off x="4353" y="2062"/>
              <a:ext cx="25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>
                  <a:solidFill>
                    <a:schemeClr val="bg1"/>
                  </a:solidFill>
                </a:rPr>
                <a:t>T</a:t>
              </a:r>
              <a:endParaRPr lang="ru-RU" altLang="ru-RU">
                <a:solidFill>
                  <a:schemeClr val="bg1"/>
                </a:solidFill>
              </a:endParaRPr>
            </a:p>
          </p:txBody>
        </p:sp>
        <p:grpSp>
          <p:nvGrpSpPr>
            <p:cNvPr id="11309" name="Group 28"/>
            <p:cNvGrpSpPr>
              <a:grpSpLocks/>
            </p:cNvGrpSpPr>
            <p:nvPr/>
          </p:nvGrpSpPr>
          <p:grpSpPr bwMode="auto">
            <a:xfrm>
              <a:off x="2916" y="406"/>
              <a:ext cx="1641" cy="1774"/>
              <a:chOff x="2916" y="406"/>
              <a:chExt cx="1641" cy="1774"/>
            </a:xfrm>
          </p:grpSpPr>
          <p:sp>
            <p:nvSpPr>
              <p:cNvPr id="11310" name="Line 29"/>
              <p:cNvSpPr>
                <a:spLocks noChangeShapeType="1"/>
              </p:cNvSpPr>
              <p:nvPr/>
            </p:nvSpPr>
            <p:spPr bwMode="auto">
              <a:xfrm flipV="1">
                <a:off x="3137" y="406"/>
                <a:ext cx="0" cy="1774"/>
              </a:xfrm>
              <a:prstGeom prst="line">
                <a:avLst/>
              </a:prstGeom>
              <a:noFill/>
              <a:ln w="28575">
                <a:solidFill>
                  <a:schemeClr val="bg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311" name="Line 30"/>
              <p:cNvSpPr>
                <a:spLocks noChangeShapeType="1"/>
              </p:cNvSpPr>
              <p:nvPr/>
            </p:nvSpPr>
            <p:spPr bwMode="auto">
              <a:xfrm>
                <a:off x="3035" y="2002"/>
                <a:ext cx="1522" cy="0"/>
              </a:xfrm>
              <a:prstGeom prst="line">
                <a:avLst/>
              </a:prstGeom>
              <a:noFill/>
              <a:ln w="28575">
                <a:solidFill>
                  <a:schemeClr val="bg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312" name="Text Box 31"/>
              <p:cNvSpPr txBox="1">
                <a:spLocks noChangeArrowheads="1"/>
              </p:cNvSpPr>
              <p:nvPr/>
            </p:nvSpPr>
            <p:spPr bwMode="auto">
              <a:xfrm>
                <a:off x="2916" y="415"/>
                <a:ext cx="21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ru-RU">
                    <a:solidFill>
                      <a:schemeClr val="bg1"/>
                    </a:solidFill>
                  </a:rPr>
                  <a:t>P</a:t>
                </a:r>
                <a:endParaRPr lang="ru-RU" altLang="ru-RU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2320" name="Group 32"/>
          <p:cNvGrpSpPr>
            <a:grpSpLocks/>
          </p:cNvGrpSpPr>
          <p:nvPr/>
        </p:nvGrpSpPr>
        <p:grpSpPr bwMode="auto">
          <a:xfrm>
            <a:off x="4495800" y="3771900"/>
            <a:ext cx="2819400" cy="3086100"/>
            <a:chOff x="2832" y="2376"/>
            <a:chExt cx="1776" cy="1944"/>
          </a:xfrm>
        </p:grpSpPr>
        <p:sp>
          <p:nvSpPr>
            <p:cNvPr id="11304" name="Text Box 33"/>
            <p:cNvSpPr txBox="1">
              <a:spLocks noChangeArrowheads="1"/>
            </p:cNvSpPr>
            <p:nvPr/>
          </p:nvSpPr>
          <p:spPr bwMode="auto">
            <a:xfrm>
              <a:off x="4353" y="4032"/>
              <a:ext cx="25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>
                  <a:solidFill>
                    <a:schemeClr val="bg1"/>
                  </a:solidFill>
                </a:rPr>
                <a:t>T</a:t>
              </a:r>
              <a:endParaRPr lang="ru-RU" altLang="ru-RU">
                <a:solidFill>
                  <a:schemeClr val="bg1"/>
                </a:solidFill>
              </a:endParaRPr>
            </a:p>
          </p:txBody>
        </p:sp>
        <p:sp>
          <p:nvSpPr>
            <p:cNvPr id="11305" name="Line 34"/>
            <p:cNvSpPr>
              <a:spLocks noChangeShapeType="1"/>
            </p:cNvSpPr>
            <p:nvPr/>
          </p:nvSpPr>
          <p:spPr bwMode="auto">
            <a:xfrm flipV="1">
              <a:off x="3137" y="2376"/>
              <a:ext cx="0" cy="1774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06" name="Line 35"/>
            <p:cNvSpPr>
              <a:spLocks noChangeShapeType="1"/>
            </p:cNvSpPr>
            <p:nvPr/>
          </p:nvSpPr>
          <p:spPr bwMode="auto">
            <a:xfrm>
              <a:off x="3035" y="3972"/>
              <a:ext cx="1522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07" name="Text Box 36"/>
            <p:cNvSpPr txBox="1">
              <a:spLocks noChangeArrowheads="1"/>
            </p:cNvSpPr>
            <p:nvPr/>
          </p:nvSpPr>
          <p:spPr bwMode="auto">
            <a:xfrm>
              <a:off x="2832" y="2400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>
                  <a:solidFill>
                    <a:schemeClr val="bg1"/>
                  </a:solidFill>
                </a:rPr>
                <a:t>V</a:t>
              </a:r>
              <a:endParaRPr lang="ru-RU" altLang="ru-RU">
                <a:solidFill>
                  <a:schemeClr val="bg1"/>
                </a:solidFill>
              </a:endParaRPr>
            </a:p>
          </p:txBody>
        </p:sp>
      </p:grpSp>
      <p:sp>
        <p:nvSpPr>
          <p:cNvPr id="12325" name="Line 37"/>
          <p:cNvSpPr>
            <a:spLocks noChangeShapeType="1"/>
          </p:cNvSpPr>
          <p:nvPr/>
        </p:nvSpPr>
        <p:spPr bwMode="auto">
          <a:xfrm>
            <a:off x="3429000" y="1219200"/>
            <a:ext cx="3352800" cy="0"/>
          </a:xfrm>
          <a:prstGeom prst="line">
            <a:avLst/>
          </a:prstGeom>
          <a:noFill/>
          <a:ln w="9525">
            <a:solidFill>
              <a:schemeClr val="bg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26" name="Line 38"/>
          <p:cNvSpPr>
            <a:spLocks noChangeShapeType="1"/>
          </p:cNvSpPr>
          <p:nvPr/>
        </p:nvSpPr>
        <p:spPr bwMode="auto">
          <a:xfrm>
            <a:off x="2667000" y="2667000"/>
            <a:ext cx="4191000" cy="0"/>
          </a:xfrm>
          <a:prstGeom prst="line">
            <a:avLst/>
          </a:prstGeom>
          <a:noFill/>
          <a:ln w="9525">
            <a:solidFill>
              <a:schemeClr val="bg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27" name="Line 39"/>
          <p:cNvSpPr>
            <a:spLocks noChangeShapeType="1"/>
          </p:cNvSpPr>
          <p:nvPr/>
        </p:nvSpPr>
        <p:spPr bwMode="auto">
          <a:xfrm>
            <a:off x="2133600" y="1905000"/>
            <a:ext cx="4724400" cy="0"/>
          </a:xfrm>
          <a:prstGeom prst="line">
            <a:avLst/>
          </a:prstGeom>
          <a:noFill/>
          <a:ln w="9525">
            <a:solidFill>
              <a:schemeClr val="bg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28" name="Oval 40"/>
          <p:cNvSpPr>
            <a:spLocks noChangeArrowheads="1"/>
          </p:cNvSpPr>
          <p:nvPr/>
        </p:nvSpPr>
        <p:spPr bwMode="auto">
          <a:xfrm>
            <a:off x="6762750" y="1181100"/>
            <a:ext cx="76200" cy="76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2329" name="Line 41"/>
          <p:cNvSpPr>
            <a:spLocks noChangeShapeType="1"/>
          </p:cNvSpPr>
          <p:nvPr/>
        </p:nvSpPr>
        <p:spPr bwMode="auto">
          <a:xfrm flipH="1">
            <a:off x="6096000" y="1219200"/>
            <a:ext cx="762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30" name="Line 42"/>
          <p:cNvSpPr>
            <a:spLocks noChangeShapeType="1"/>
          </p:cNvSpPr>
          <p:nvPr/>
        </p:nvSpPr>
        <p:spPr bwMode="auto">
          <a:xfrm flipH="1">
            <a:off x="4953000" y="1219200"/>
            <a:ext cx="1143000" cy="2057400"/>
          </a:xfrm>
          <a:prstGeom prst="line">
            <a:avLst/>
          </a:prstGeom>
          <a:noFill/>
          <a:ln w="9525">
            <a:solidFill>
              <a:schemeClr val="bg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31" name="Line 43"/>
          <p:cNvSpPr>
            <a:spLocks noChangeShapeType="1"/>
          </p:cNvSpPr>
          <p:nvPr/>
        </p:nvSpPr>
        <p:spPr bwMode="auto">
          <a:xfrm flipH="1">
            <a:off x="5257800" y="1219200"/>
            <a:ext cx="838200" cy="14478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32" name="Line 44"/>
          <p:cNvSpPr>
            <a:spLocks noChangeShapeType="1"/>
          </p:cNvSpPr>
          <p:nvPr/>
        </p:nvSpPr>
        <p:spPr bwMode="auto">
          <a:xfrm flipV="1">
            <a:off x="5257800" y="1905000"/>
            <a:ext cx="0" cy="7620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33" name="Line 45"/>
          <p:cNvSpPr>
            <a:spLocks noChangeShapeType="1"/>
          </p:cNvSpPr>
          <p:nvPr/>
        </p:nvSpPr>
        <p:spPr bwMode="auto">
          <a:xfrm>
            <a:off x="6781800" y="1219200"/>
            <a:ext cx="0" cy="5105400"/>
          </a:xfrm>
          <a:prstGeom prst="line">
            <a:avLst/>
          </a:prstGeom>
          <a:noFill/>
          <a:ln w="9525">
            <a:solidFill>
              <a:schemeClr val="bg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34" name="Line 46"/>
          <p:cNvSpPr>
            <a:spLocks noChangeShapeType="1"/>
          </p:cNvSpPr>
          <p:nvPr/>
        </p:nvSpPr>
        <p:spPr bwMode="auto">
          <a:xfrm>
            <a:off x="6096000" y="1219200"/>
            <a:ext cx="0" cy="5105400"/>
          </a:xfrm>
          <a:prstGeom prst="line">
            <a:avLst/>
          </a:prstGeom>
          <a:noFill/>
          <a:ln w="9525">
            <a:solidFill>
              <a:schemeClr val="bg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35" name="Line 47"/>
          <p:cNvSpPr>
            <a:spLocks noChangeShapeType="1"/>
          </p:cNvSpPr>
          <p:nvPr/>
        </p:nvSpPr>
        <p:spPr bwMode="auto">
          <a:xfrm>
            <a:off x="5257800" y="2667000"/>
            <a:ext cx="0" cy="3657600"/>
          </a:xfrm>
          <a:prstGeom prst="line">
            <a:avLst/>
          </a:prstGeom>
          <a:noFill/>
          <a:ln w="9525">
            <a:solidFill>
              <a:schemeClr val="bg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36" name="Text Box 48"/>
          <p:cNvSpPr txBox="1">
            <a:spLocks noChangeArrowheads="1"/>
          </p:cNvSpPr>
          <p:nvPr/>
        </p:nvSpPr>
        <p:spPr bwMode="auto">
          <a:xfrm>
            <a:off x="6553200" y="7620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>
                <a:solidFill>
                  <a:schemeClr val="bg1"/>
                </a:solidFill>
              </a:rPr>
              <a:t>1</a:t>
            </a:r>
            <a:endParaRPr lang="ru-RU" altLang="ru-RU">
              <a:solidFill>
                <a:schemeClr val="bg1"/>
              </a:solidFill>
            </a:endParaRPr>
          </a:p>
        </p:txBody>
      </p:sp>
      <p:sp>
        <p:nvSpPr>
          <p:cNvPr id="12337" name="Text Box 49"/>
          <p:cNvSpPr txBox="1">
            <a:spLocks noChangeArrowheads="1"/>
          </p:cNvSpPr>
          <p:nvPr/>
        </p:nvSpPr>
        <p:spPr bwMode="auto">
          <a:xfrm>
            <a:off x="5867400" y="7620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>
                <a:solidFill>
                  <a:schemeClr val="bg1"/>
                </a:solidFill>
              </a:rPr>
              <a:t>2</a:t>
            </a:r>
            <a:endParaRPr lang="ru-RU" altLang="ru-RU">
              <a:solidFill>
                <a:schemeClr val="bg1"/>
              </a:solidFill>
            </a:endParaRPr>
          </a:p>
        </p:txBody>
      </p:sp>
      <p:sp>
        <p:nvSpPr>
          <p:cNvPr id="12338" name="Text Box 50"/>
          <p:cNvSpPr txBox="1">
            <a:spLocks noChangeArrowheads="1"/>
          </p:cNvSpPr>
          <p:nvPr/>
        </p:nvSpPr>
        <p:spPr bwMode="auto">
          <a:xfrm>
            <a:off x="5257800" y="25908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>
                <a:solidFill>
                  <a:schemeClr val="bg1"/>
                </a:solidFill>
              </a:rPr>
              <a:t>3</a:t>
            </a:r>
            <a:endParaRPr lang="ru-RU" altLang="ru-RU">
              <a:solidFill>
                <a:schemeClr val="bg1"/>
              </a:solidFill>
            </a:endParaRPr>
          </a:p>
        </p:txBody>
      </p:sp>
      <p:sp>
        <p:nvSpPr>
          <p:cNvPr id="12339" name="Text Box 51"/>
          <p:cNvSpPr txBox="1">
            <a:spLocks noChangeArrowheads="1"/>
          </p:cNvSpPr>
          <p:nvPr/>
        </p:nvSpPr>
        <p:spPr bwMode="auto">
          <a:xfrm>
            <a:off x="5105400" y="14478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>
                <a:solidFill>
                  <a:schemeClr val="bg1"/>
                </a:solidFill>
              </a:rPr>
              <a:t>4</a:t>
            </a:r>
            <a:endParaRPr lang="ru-RU" altLang="ru-RU">
              <a:solidFill>
                <a:schemeClr val="bg1"/>
              </a:solidFill>
            </a:endParaRPr>
          </a:p>
        </p:txBody>
      </p:sp>
      <p:sp>
        <p:nvSpPr>
          <p:cNvPr id="12340" name="Oval 52"/>
          <p:cNvSpPr>
            <a:spLocks noChangeArrowheads="1"/>
          </p:cNvSpPr>
          <p:nvPr/>
        </p:nvSpPr>
        <p:spPr bwMode="auto">
          <a:xfrm>
            <a:off x="6743700" y="4743450"/>
            <a:ext cx="76200" cy="76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2341" name="Line 53"/>
          <p:cNvSpPr>
            <a:spLocks noChangeShapeType="1"/>
          </p:cNvSpPr>
          <p:nvPr/>
        </p:nvSpPr>
        <p:spPr bwMode="auto">
          <a:xfrm flipH="1">
            <a:off x="4953000" y="4800600"/>
            <a:ext cx="1828800" cy="1524000"/>
          </a:xfrm>
          <a:prstGeom prst="line">
            <a:avLst/>
          </a:prstGeom>
          <a:noFill/>
          <a:ln w="9525">
            <a:solidFill>
              <a:schemeClr val="bg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42" name="Line 54"/>
          <p:cNvSpPr>
            <a:spLocks noChangeShapeType="1"/>
          </p:cNvSpPr>
          <p:nvPr/>
        </p:nvSpPr>
        <p:spPr bwMode="auto">
          <a:xfrm flipH="1">
            <a:off x="6096000" y="4819650"/>
            <a:ext cx="666750" cy="51435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43" name="Line 55"/>
          <p:cNvSpPr>
            <a:spLocks noChangeShapeType="1"/>
          </p:cNvSpPr>
          <p:nvPr/>
        </p:nvSpPr>
        <p:spPr bwMode="auto">
          <a:xfrm flipH="1">
            <a:off x="5257800" y="5334000"/>
            <a:ext cx="838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44" name="Line 56"/>
          <p:cNvSpPr>
            <a:spLocks noChangeShapeType="1"/>
          </p:cNvSpPr>
          <p:nvPr/>
        </p:nvSpPr>
        <p:spPr bwMode="auto">
          <a:xfrm>
            <a:off x="5257800" y="5334000"/>
            <a:ext cx="0" cy="6096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45" name="Text Box 57"/>
          <p:cNvSpPr txBox="1">
            <a:spLocks noChangeArrowheads="1"/>
          </p:cNvSpPr>
          <p:nvPr/>
        </p:nvSpPr>
        <p:spPr bwMode="auto">
          <a:xfrm>
            <a:off x="6858000" y="44196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>
                <a:solidFill>
                  <a:schemeClr val="bg1"/>
                </a:solidFill>
              </a:rPr>
              <a:t>1</a:t>
            </a:r>
            <a:endParaRPr lang="ru-RU" altLang="ru-RU">
              <a:solidFill>
                <a:schemeClr val="bg1"/>
              </a:solidFill>
            </a:endParaRPr>
          </a:p>
        </p:txBody>
      </p:sp>
      <p:sp>
        <p:nvSpPr>
          <p:cNvPr id="12346" name="Text Box 58"/>
          <p:cNvSpPr txBox="1">
            <a:spLocks noChangeArrowheads="1"/>
          </p:cNvSpPr>
          <p:nvPr/>
        </p:nvSpPr>
        <p:spPr bwMode="auto">
          <a:xfrm>
            <a:off x="5791200" y="49530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>
                <a:solidFill>
                  <a:schemeClr val="bg1"/>
                </a:solidFill>
              </a:rPr>
              <a:t>2</a:t>
            </a:r>
            <a:endParaRPr lang="ru-RU" altLang="ru-RU">
              <a:solidFill>
                <a:schemeClr val="bg1"/>
              </a:solidFill>
            </a:endParaRPr>
          </a:p>
        </p:txBody>
      </p:sp>
      <p:sp>
        <p:nvSpPr>
          <p:cNvPr id="12347" name="Text Box 59"/>
          <p:cNvSpPr txBox="1">
            <a:spLocks noChangeArrowheads="1"/>
          </p:cNvSpPr>
          <p:nvPr/>
        </p:nvSpPr>
        <p:spPr bwMode="auto">
          <a:xfrm>
            <a:off x="5257800" y="49530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>
                <a:solidFill>
                  <a:schemeClr val="bg1"/>
                </a:solidFill>
              </a:rPr>
              <a:t>3</a:t>
            </a:r>
            <a:endParaRPr lang="ru-RU" altLang="ru-RU">
              <a:solidFill>
                <a:schemeClr val="bg1"/>
              </a:solidFill>
            </a:endParaRPr>
          </a:p>
        </p:txBody>
      </p:sp>
      <p:sp>
        <p:nvSpPr>
          <p:cNvPr id="12348" name="Text Box 60"/>
          <p:cNvSpPr txBox="1">
            <a:spLocks noChangeArrowheads="1"/>
          </p:cNvSpPr>
          <p:nvPr/>
        </p:nvSpPr>
        <p:spPr bwMode="auto">
          <a:xfrm>
            <a:off x="4953000" y="56388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>
                <a:solidFill>
                  <a:schemeClr val="bg1"/>
                </a:solidFill>
              </a:rPr>
              <a:t>4</a:t>
            </a:r>
            <a:endParaRPr lang="ru-RU" altLang="ru-RU">
              <a:solidFill>
                <a:schemeClr val="bg1"/>
              </a:solidFill>
            </a:endParaRPr>
          </a:p>
        </p:txBody>
      </p:sp>
      <p:sp>
        <p:nvSpPr>
          <p:cNvPr id="11303" name="AutoShape 6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3505200" y="6324600"/>
            <a:ext cx="762000" cy="2286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2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2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2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2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2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2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2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2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2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2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2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2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2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2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12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12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2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2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12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12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2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12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12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12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12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12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12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12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12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12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12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12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12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12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12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12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12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12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12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12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 nodeType="clickPar">
                      <p:stCondLst>
                        <p:cond delay="indefinite"/>
                      </p:stCondLst>
                      <p:childTnLst>
                        <p:par>
                          <p:cTn id="1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12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12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1" dur="500" fill="hold"/>
                                        <p:tgtEl>
                                          <p:spTgt spid="12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2" dur="500" fill="hold"/>
                                        <p:tgtEl>
                                          <p:spTgt spid="12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12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7" dur="500" fill="hold"/>
                                        <p:tgtEl>
                                          <p:spTgt spid="12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1" dur="500" fill="hold"/>
                                        <p:tgtEl>
                                          <p:spTgt spid="12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2" dur="500" fill="hold"/>
                                        <p:tgtEl>
                                          <p:spTgt spid="12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6" dur="500" fill="hold"/>
                                        <p:tgtEl>
                                          <p:spTgt spid="12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7" dur="500" fill="hold"/>
                                        <p:tgtEl>
                                          <p:spTgt spid="12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utoUpdateAnimBg="0"/>
      <p:bldP spid="12291" grpId="0" autoUpdateAnimBg="0"/>
      <p:bldP spid="12292" grpId="0" autoUpdateAnimBg="0"/>
      <p:bldP spid="12293" grpId="0" animBg="1"/>
      <p:bldP spid="12294" grpId="0" animBg="1"/>
      <p:bldP spid="12295" grpId="0" autoUpdateAnimBg="0"/>
      <p:bldP spid="12296" grpId="0" animBg="1"/>
      <p:bldP spid="12297" grpId="0" animBg="1"/>
      <p:bldP spid="12298" grpId="0" animBg="1"/>
      <p:bldP spid="12299" grpId="0" animBg="1"/>
      <p:bldP spid="12325" grpId="0" animBg="1"/>
      <p:bldP spid="12326" grpId="0" animBg="1"/>
      <p:bldP spid="12327" grpId="0" animBg="1"/>
      <p:bldP spid="12328" grpId="0" animBg="1"/>
      <p:bldP spid="12329" grpId="0" animBg="1"/>
      <p:bldP spid="12330" grpId="0" animBg="1"/>
      <p:bldP spid="12331" grpId="0" animBg="1"/>
      <p:bldP spid="12332" grpId="0" animBg="1"/>
      <p:bldP spid="12333" grpId="0" animBg="1"/>
      <p:bldP spid="12334" grpId="0" animBg="1"/>
      <p:bldP spid="12335" grpId="0" animBg="1"/>
      <p:bldP spid="12336" grpId="0" autoUpdateAnimBg="0"/>
      <p:bldP spid="12337" grpId="0" autoUpdateAnimBg="0"/>
      <p:bldP spid="12338" grpId="0" autoUpdateAnimBg="0"/>
      <p:bldP spid="12339" grpId="0" autoUpdateAnimBg="0"/>
      <p:bldP spid="12340" grpId="0" animBg="1"/>
      <p:bldP spid="12341" grpId="0" animBg="1"/>
      <p:bldP spid="12342" grpId="0" animBg="1"/>
      <p:bldP spid="12343" grpId="0" animBg="1"/>
      <p:bldP spid="12344" grpId="0" animBg="1"/>
      <p:bldP spid="12345" grpId="0" autoUpdateAnimBg="0"/>
      <p:bldP spid="12346" grpId="0" autoUpdateAnimBg="0"/>
      <p:bldP spid="12347" grpId="0" autoUpdateAnimBg="0"/>
      <p:bldP spid="12348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94" name="Group 46"/>
          <p:cNvGrpSpPr>
            <a:grpSpLocks/>
          </p:cNvGrpSpPr>
          <p:nvPr/>
        </p:nvGrpSpPr>
        <p:grpSpPr bwMode="auto">
          <a:xfrm>
            <a:off x="304800" y="1320800"/>
            <a:ext cx="3475038" cy="3836988"/>
            <a:chOff x="816" y="576"/>
            <a:chExt cx="1680" cy="1647"/>
          </a:xfrm>
        </p:grpSpPr>
        <p:sp>
          <p:nvSpPr>
            <p:cNvPr id="3081" name="Text Box 6"/>
            <p:cNvSpPr txBox="1">
              <a:spLocks noChangeArrowheads="1"/>
            </p:cNvSpPr>
            <p:nvPr/>
          </p:nvSpPr>
          <p:spPr bwMode="auto">
            <a:xfrm>
              <a:off x="2256" y="2015"/>
              <a:ext cx="240" cy="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>
                  <a:solidFill>
                    <a:schemeClr val="bg1"/>
                  </a:solidFill>
                </a:rPr>
                <a:t>T</a:t>
              </a:r>
              <a:endParaRPr lang="ru-RU" altLang="ru-RU">
                <a:solidFill>
                  <a:schemeClr val="bg1"/>
                </a:solidFill>
              </a:endParaRPr>
            </a:p>
          </p:txBody>
        </p:sp>
        <p:grpSp>
          <p:nvGrpSpPr>
            <p:cNvPr id="3082" name="Group 17"/>
            <p:cNvGrpSpPr>
              <a:grpSpLocks/>
            </p:cNvGrpSpPr>
            <p:nvPr/>
          </p:nvGrpSpPr>
          <p:grpSpPr bwMode="auto">
            <a:xfrm>
              <a:off x="816" y="576"/>
              <a:ext cx="1632" cy="1536"/>
              <a:chOff x="240" y="576"/>
              <a:chExt cx="1632" cy="1536"/>
            </a:xfrm>
          </p:grpSpPr>
          <p:sp>
            <p:nvSpPr>
              <p:cNvPr id="3083" name="Line 3"/>
              <p:cNvSpPr>
                <a:spLocks noChangeShapeType="1"/>
              </p:cNvSpPr>
              <p:nvPr/>
            </p:nvSpPr>
            <p:spPr bwMode="auto">
              <a:xfrm flipV="1">
                <a:off x="528" y="672"/>
                <a:ext cx="0" cy="1440"/>
              </a:xfrm>
              <a:prstGeom prst="line">
                <a:avLst/>
              </a:prstGeom>
              <a:noFill/>
              <a:ln w="28575">
                <a:solidFill>
                  <a:schemeClr val="bg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84" name="Line 4"/>
              <p:cNvSpPr>
                <a:spLocks noChangeShapeType="1"/>
              </p:cNvSpPr>
              <p:nvPr/>
            </p:nvSpPr>
            <p:spPr bwMode="auto">
              <a:xfrm>
                <a:off x="432" y="1968"/>
                <a:ext cx="1440" cy="0"/>
              </a:xfrm>
              <a:prstGeom prst="line">
                <a:avLst/>
              </a:prstGeom>
              <a:noFill/>
              <a:ln w="28575">
                <a:solidFill>
                  <a:schemeClr val="bg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85" name="Text Box 5"/>
              <p:cNvSpPr txBox="1">
                <a:spLocks noChangeArrowheads="1"/>
              </p:cNvSpPr>
              <p:nvPr/>
            </p:nvSpPr>
            <p:spPr bwMode="auto">
              <a:xfrm>
                <a:off x="240" y="576"/>
                <a:ext cx="241" cy="20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ru-RU">
                    <a:solidFill>
                      <a:schemeClr val="bg1"/>
                    </a:solidFill>
                  </a:rPr>
                  <a:t>P</a:t>
                </a:r>
                <a:endParaRPr lang="ru-RU" altLang="ru-RU">
                  <a:solidFill>
                    <a:schemeClr val="bg1"/>
                  </a:solidFill>
                </a:endParaRPr>
              </a:p>
            </p:txBody>
          </p:sp>
          <p:sp>
            <p:nvSpPr>
              <p:cNvPr id="3086" name="Line 7"/>
              <p:cNvSpPr>
                <a:spLocks noChangeShapeType="1"/>
              </p:cNvSpPr>
              <p:nvPr/>
            </p:nvSpPr>
            <p:spPr bwMode="auto">
              <a:xfrm flipV="1">
                <a:off x="528" y="1584"/>
                <a:ext cx="288" cy="384"/>
              </a:xfrm>
              <a:prstGeom prst="line">
                <a:avLst/>
              </a:prstGeom>
              <a:noFill/>
              <a:ln w="28575">
                <a:solidFill>
                  <a:schemeClr val="bg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87" name="Line 8"/>
              <p:cNvSpPr>
                <a:spLocks noChangeShapeType="1"/>
              </p:cNvSpPr>
              <p:nvPr/>
            </p:nvSpPr>
            <p:spPr bwMode="auto">
              <a:xfrm flipV="1">
                <a:off x="816" y="1344"/>
                <a:ext cx="192" cy="240"/>
              </a:xfrm>
              <a:prstGeom prst="line">
                <a:avLst/>
              </a:prstGeom>
              <a:noFill/>
              <a:ln w="285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88" name="Line 9"/>
              <p:cNvSpPr>
                <a:spLocks noChangeShapeType="1"/>
              </p:cNvSpPr>
              <p:nvPr/>
            </p:nvSpPr>
            <p:spPr bwMode="auto">
              <a:xfrm flipV="1">
                <a:off x="1008" y="960"/>
                <a:ext cx="0" cy="384"/>
              </a:xfrm>
              <a:prstGeom prst="line">
                <a:avLst/>
              </a:prstGeom>
              <a:noFill/>
              <a:ln w="285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89" name="Line 10"/>
              <p:cNvSpPr>
                <a:spLocks noChangeShapeType="1"/>
              </p:cNvSpPr>
              <p:nvPr/>
            </p:nvSpPr>
            <p:spPr bwMode="auto">
              <a:xfrm>
                <a:off x="1008" y="960"/>
                <a:ext cx="336" cy="0"/>
              </a:xfrm>
              <a:prstGeom prst="line">
                <a:avLst/>
              </a:prstGeom>
              <a:noFill/>
              <a:ln w="285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90" name="Text Box 11"/>
              <p:cNvSpPr txBox="1">
                <a:spLocks noChangeArrowheads="1"/>
              </p:cNvSpPr>
              <p:nvPr/>
            </p:nvSpPr>
            <p:spPr bwMode="auto">
              <a:xfrm>
                <a:off x="1345" y="720"/>
                <a:ext cx="288" cy="20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ru-RU">
                    <a:solidFill>
                      <a:schemeClr val="bg1"/>
                    </a:solidFill>
                  </a:rPr>
                  <a:t>1</a:t>
                </a:r>
                <a:endParaRPr lang="ru-RU" altLang="ru-RU">
                  <a:solidFill>
                    <a:schemeClr val="bg1"/>
                  </a:solidFill>
                </a:endParaRPr>
              </a:p>
            </p:txBody>
          </p:sp>
          <p:sp>
            <p:nvSpPr>
              <p:cNvPr id="3091" name="Text Box 12"/>
              <p:cNvSpPr txBox="1">
                <a:spLocks noChangeArrowheads="1"/>
              </p:cNvSpPr>
              <p:nvPr/>
            </p:nvSpPr>
            <p:spPr bwMode="auto">
              <a:xfrm>
                <a:off x="816" y="672"/>
                <a:ext cx="288" cy="20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ru-RU">
                    <a:solidFill>
                      <a:schemeClr val="bg1"/>
                    </a:solidFill>
                  </a:rPr>
                  <a:t>2</a:t>
                </a:r>
                <a:endParaRPr lang="ru-RU" altLang="ru-RU">
                  <a:solidFill>
                    <a:schemeClr val="bg1"/>
                  </a:solidFill>
                </a:endParaRPr>
              </a:p>
            </p:txBody>
          </p:sp>
          <p:sp>
            <p:nvSpPr>
              <p:cNvPr id="3092" name="Text Box 14"/>
              <p:cNvSpPr txBox="1">
                <a:spLocks noChangeArrowheads="1"/>
              </p:cNvSpPr>
              <p:nvPr/>
            </p:nvSpPr>
            <p:spPr bwMode="auto">
              <a:xfrm>
                <a:off x="1057" y="1104"/>
                <a:ext cx="335" cy="20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ru-RU">
                    <a:solidFill>
                      <a:schemeClr val="bg1"/>
                    </a:solidFill>
                  </a:rPr>
                  <a:t>3</a:t>
                </a:r>
                <a:endParaRPr lang="ru-RU" altLang="ru-RU">
                  <a:solidFill>
                    <a:schemeClr val="bg1"/>
                  </a:solidFill>
                </a:endParaRPr>
              </a:p>
            </p:txBody>
          </p:sp>
          <p:sp>
            <p:nvSpPr>
              <p:cNvPr id="3093" name="Text Box 15"/>
              <p:cNvSpPr txBox="1">
                <a:spLocks noChangeArrowheads="1"/>
              </p:cNvSpPr>
              <p:nvPr/>
            </p:nvSpPr>
            <p:spPr bwMode="auto">
              <a:xfrm>
                <a:off x="624" y="1248"/>
                <a:ext cx="192" cy="20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ru-RU">
                    <a:solidFill>
                      <a:schemeClr val="bg1"/>
                    </a:solidFill>
                  </a:rPr>
                  <a:t>4</a:t>
                </a:r>
                <a:endParaRPr lang="ru-RU" altLang="ru-RU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093" name="Text Box 45"/>
          <p:cNvSpPr txBox="1">
            <a:spLocks noChangeArrowheads="1"/>
          </p:cNvSpPr>
          <p:nvPr/>
        </p:nvSpPr>
        <p:spPr bwMode="auto">
          <a:xfrm>
            <a:off x="4211960" y="1601689"/>
            <a:ext cx="3886200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uk-UA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Подано графік залежності тиску від температури. Зобразити графік цієї залежності в координатах  </a:t>
            </a:r>
          </a:p>
          <a:p>
            <a:pPr algn="ctr">
              <a:spcBef>
                <a:spcPct val="50000"/>
              </a:spcBef>
              <a:defRPr/>
            </a:pP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P от V и V от T.</a:t>
            </a:r>
          </a:p>
        </p:txBody>
      </p:sp>
      <p:sp>
        <p:nvSpPr>
          <p:cNvPr id="3076" name="Text Box 55"/>
          <p:cNvSpPr txBox="1">
            <a:spLocks noChangeArrowheads="1"/>
          </p:cNvSpPr>
          <p:nvPr/>
        </p:nvSpPr>
        <p:spPr bwMode="auto">
          <a:xfrm>
            <a:off x="1676400" y="5791200"/>
            <a:ext cx="7178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077" name="Text Box 57"/>
          <p:cNvSpPr txBox="1">
            <a:spLocks noChangeArrowheads="1"/>
          </p:cNvSpPr>
          <p:nvPr/>
        </p:nvSpPr>
        <p:spPr bwMode="auto">
          <a:xfrm>
            <a:off x="990600" y="5375275"/>
            <a:ext cx="7010400" cy="831850"/>
          </a:xfrm>
          <a:prstGeom prst="rect">
            <a:avLst/>
          </a:prstGeom>
          <a:noFill/>
          <a:ln w="9525">
            <a:solidFill>
              <a:srgbClr val="00FF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Поява нових малюнків і записів відбувається тільки після клацання миші</a:t>
            </a:r>
            <a:r>
              <a:rPr lang="ru-RU" altLang="ru-RU">
                <a:solidFill>
                  <a:srgbClr val="9933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3078" name="AutoShape 59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3505200" y="6324600"/>
            <a:ext cx="762000" cy="2286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3079" name="AutoShape 6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4495800" y="6324600"/>
            <a:ext cx="685800" cy="2286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-22448" y="-22820"/>
            <a:ext cx="9166448" cy="1077218"/>
          </a:xfrm>
          <a:prstGeom prst="rect">
            <a:avLst/>
          </a:prstGeom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Алгоритм </a:t>
            </a:r>
            <a:r>
              <a:rPr lang="ru-RU" sz="32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розв</a:t>
            </a:r>
            <a:r>
              <a:rPr lang="en-US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’</a:t>
            </a:r>
            <a:r>
              <a:rPr lang="uk-UA" sz="32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язування</a:t>
            </a:r>
            <a:r>
              <a:rPr lang="ru-RU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2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якісних</a:t>
            </a:r>
            <a:r>
              <a:rPr lang="ru-RU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задач на </a:t>
            </a:r>
            <a:r>
              <a:rPr lang="ru-RU" sz="32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газові</a:t>
            </a:r>
            <a:r>
              <a:rPr lang="ru-RU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2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закони</a:t>
            </a:r>
            <a:r>
              <a:rPr lang="ru-RU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0" y="1436649"/>
            <a:ext cx="91440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1. </a:t>
            </a:r>
            <a:r>
              <a:rPr lang="ru-RU" sz="2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Виявити</a:t>
            </a: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залежність</a:t>
            </a: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між</a:t>
            </a: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величинами </a:t>
            </a:r>
            <a:r>
              <a:rPr lang="en-U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P,V</a:t>
            </a: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en-U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T</a:t>
            </a:r>
            <a:r>
              <a:rPr lang="en-US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endParaRPr lang="ru-RU" sz="2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107505" y="2791619"/>
            <a:ext cx="5328592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1)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Якщо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графік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спрямований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до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осі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(P, V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або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T) перпендикулярно, то дана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фізична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величина (P, V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або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T)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залишається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незмінною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107505" y="4982894"/>
            <a:ext cx="5041255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000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Отже</a:t>
            </a:r>
            <a:r>
              <a:rPr lang="ru-RU" sz="20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: у </a:t>
            </a:r>
            <a:r>
              <a:rPr lang="ru-RU" sz="2000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процесі</a:t>
            </a:r>
            <a:r>
              <a:rPr lang="ru-RU" sz="20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«1-2» P = </a:t>
            </a:r>
            <a:r>
              <a:rPr lang="ru-RU" sz="2000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const</a:t>
            </a:r>
            <a:r>
              <a:rPr lang="ru-RU" sz="20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, а в </a:t>
            </a:r>
            <a:r>
              <a:rPr lang="ru-RU" sz="2000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процесі</a:t>
            </a:r>
            <a:r>
              <a:rPr lang="ru-RU" sz="20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«2 - 3»-T = </a:t>
            </a:r>
            <a:r>
              <a:rPr lang="ru-RU" sz="2000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const</a:t>
            </a:r>
            <a:endParaRPr lang="ru-RU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AutoShape 4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3505200" y="6324600"/>
            <a:ext cx="762000" cy="2286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4102" name="AutoShape 4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4495800" y="6324600"/>
            <a:ext cx="685800" cy="2286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2177"/>
            <a:ext cx="9036496" cy="1077218"/>
          </a:xfrm>
          <a:prstGeom prst="rect">
            <a:avLst/>
          </a:prstGeom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Алгоритм </a:t>
            </a:r>
            <a:r>
              <a:rPr lang="ru-RU" sz="32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розв</a:t>
            </a:r>
            <a:r>
              <a:rPr lang="en-US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’</a:t>
            </a:r>
            <a:r>
              <a:rPr lang="uk-UA" sz="32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язування</a:t>
            </a:r>
            <a:r>
              <a:rPr lang="uk-UA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2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якісних</a:t>
            </a:r>
            <a:r>
              <a:rPr lang="ru-RU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задач на </a:t>
            </a:r>
            <a:r>
              <a:rPr lang="ru-RU" sz="32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газові</a:t>
            </a:r>
            <a:r>
              <a:rPr lang="ru-RU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2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закони</a:t>
            </a:r>
            <a:r>
              <a:rPr lang="ru-RU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grpSp>
        <p:nvGrpSpPr>
          <p:cNvPr id="4104" name="Group 51"/>
          <p:cNvGrpSpPr>
            <a:grpSpLocks/>
          </p:cNvGrpSpPr>
          <p:nvPr/>
        </p:nvGrpSpPr>
        <p:grpSpPr bwMode="auto">
          <a:xfrm>
            <a:off x="5507038" y="2489200"/>
            <a:ext cx="3255962" cy="3455988"/>
            <a:chOff x="3742" y="1389"/>
            <a:chExt cx="1824" cy="1883"/>
          </a:xfrm>
        </p:grpSpPr>
        <p:sp>
          <p:nvSpPr>
            <p:cNvPr id="4120" name="Text Box 11"/>
            <p:cNvSpPr txBox="1">
              <a:spLocks noChangeArrowheads="1"/>
            </p:cNvSpPr>
            <p:nvPr/>
          </p:nvSpPr>
          <p:spPr bwMode="auto">
            <a:xfrm>
              <a:off x="5305" y="2984"/>
              <a:ext cx="26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>
                  <a:solidFill>
                    <a:schemeClr val="bg1"/>
                  </a:solidFill>
                </a:rPr>
                <a:t>T</a:t>
              </a:r>
              <a:endParaRPr lang="ru-RU" altLang="ru-RU">
                <a:solidFill>
                  <a:schemeClr val="bg1"/>
                </a:solidFill>
              </a:endParaRPr>
            </a:p>
          </p:txBody>
        </p:sp>
        <p:sp>
          <p:nvSpPr>
            <p:cNvPr id="4121" name="Line 13"/>
            <p:cNvSpPr>
              <a:spLocks noChangeShapeType="1"/>
            </p:cNvSpPr>
            <p:nvPr/>
          </p:nvSpPr>
          <p:spPr bwMode="auto">
            <a:xfrm flipV="1">
              <a:off x="4059" y="1480"/>
              <a:ext cx="0" cy="1595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22" name="Line 14"/>
            <p:cNvSpPr>
              <a:spLocks noChangeShapeType="1"/>
            </p:cNvSpPr>
            <p:nvPr/>
          </p:nvSpPr>
          <p:spPr bwMode="auto">
            <a:xfrm>
              <a:off x="3950" y="2931"/>
              <a:ext cx="1564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23" name="Text Box 15"/>
            <p:cNvSpPr txBox="1">
              <a:spLocks noChangeArrowheads="1"/>
            </p:cNvSpPr>
            <p:nvPr/>
          </p:nvSpPr>
          <p:spPr bwMode="auto">
            <a:xfrm>
              <a:off x="3742" y="1389"/>
              <a:ext cx="26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>
                  <a:solidFill>
                    <a:schemeClr val="bg1"/>
                  </a:solidFill>
                </a:rPr>
                <a:t>P</a:t>
              </a:r>
              <a:endParaRPr lang="ru-RU" altLang="ru-RU">
                <a:solidFill>
                  <a:schemeClr val="bg1"/>
                </a:solidFill>
              </a:endParaRPr>
            </a:p>
          </p:txBody>
        </p:sp>
      </p:grpSp>
      <p:sp>
        <p:nvSpPr>
          <p:cNvPr id="4105" name="Line 17"/>
          <p:cNvSpPr>
            <a:spLocks noChangeShapeType="1"/>
          </p:cNvSpPr>
          <p:nvPr/>
        </p:nvSpPr>
        <p:spPr bwMode="auto">
          <a:xfrm flipV="1">
            <a:off x="6818313" y="3840163"/>
            <a:ext cx="373062" cy="485775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7" name="Line 18"/>
          <p:cNvSpPr>
            <a:spLocks noChangeShapeType="1"/>
          </p:cNvSpPr>
          <p:nvPr/>
        </p:nvSpPr>
        <p:spPr bwMode="auto">
          <a:xfrm flipV="1">
            <a:off x="7191375" y="3163888"/>
            <a:ext cx="0" cy="78105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8" name="Line 19"/>
          <p:cNvSpPr>
            <a:spLocks noChangeShapeType="1"/>
          </p:cNvSpPr>
          <p:nvPr/>
        </p:nvSpPr>
        <p:spPr bwMode="auto">
          <a:xfrm>
            <a:off x="7119938" y="3163888"/>
            <a:ext cx="650875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8" name="Text Box 20"/>
          <p:cNvSpPr txBox="1">
            <a:spLocks noChangeArrowheads="1"/>
          </p:cNvSpPr>
          <p:nvPr/>
        </p:nvSpPr>
        <p:spPr bwMode="auto">
          <a:xfrm>
            <a:off x="7708900" y="2741613"/>
            <a:ext cx="557213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>
                <a:solidFill>
                  <a:schemeClr val="bg1"/>
                </a:solidFill>
              </a:rPr>
              <a:t>1</a:t>
            </a:r>
            <a:endParaRPr lang="ru-RU" altLang="ru-RU">
              <a:solidFill>
                <a:schemeClr val="bg1"/>
              </a:solidFill>
            </a:endParaRPr>
          </a:p>
        </p:txBody>
      </p:sp>
      <p:sp>
        <p:nvSpPr>
          <p:cNvPr id="4109" name="Text Box 21"/>
          <p:cNvSpPr txBox="1">
            <a:spLocks noChangeArrowheads="1"/>
          </p:cNvSpPr>
          <p:nvPr/>
        </p:nvSpPr>
        <p:spPr bwMode="auto">
          <a:xfrm>
            <a:off x="6797675" y="2657475"/>
            <a:ext cx="558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>
                <a:solidFill>
                  <a:schemeClr val="bg1"/>
                </a:solidFill>
              </a:rPr>
              <a:t>2</a:t>
            </a:r>
            <a:endParaRPr lang="ru-RU" altLang="ru-RU">
              <a:solidFill>
                <a:schemeClr val="bg1"/>
              </a:solidFill>
            </a:endParaRPr>
          </a:p>
        </p:txBody>
      </p:sp>
      <p:sp>
        <p:nvSpPr>
          <p:cNvPr id="4110" name="Text Box 22"/>
          <p:cNvSpPr txBox="1">
            <a:spLocks noChangeArrowheads="1"/>
          </p:cNvSpPr>
          <p:nvPr/>
        </p:nvSpPr>
        <p:spPr bwMode="auto">
          <a:xfrm>
            <a:off x="7202488" y="3417888"/>
            <a:ext cx="65087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>
                <a:solidFill>
                  <a:schemeClr val="bg1"/>
                </a:solidFill>
              </a:rPr>
              <a:t>3</a:t>
            </a:r>
            <a:endParaRPr lang="ru-RU" altLang="ru-RU">
              <a:solidFill>
                <a:schemeClr val="bg1"/>
              </a:solidFill>
            </a:endParaRPr>
          </a:p>
        </p:txBody>
      </p:sp>
      <p:sp>
        <p:nvSpPr>
          <p:cNvPr id="4111" name="Text Box 23"/>
          <p:cNvSpPr txBox="1">
            <a:spLocks noChangeArrowheads="1"/>
          </p:cNvSpPr>
          <p:nvPr/>
        </p:nvSpPr>
        <p:spPr bwMode="auto">
          <a:xfrm>
            <a:off x="6488113" y="3670300"/>
            <a:ext cx="37147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>
                <a:solidFill>
                  <a:schemeClr val="bg1"/>
                </a:solidFill>
              </a:rPr>
              <a:t>4</a:t>
            </a:r>
            <a:endParaRPr lang="ru-RU" altLang="ru-RU">
              <a:solidFill>
                <a:schemeClr val="bg1"/>
              </a:solidFill>
            </a:endParaRPr>
          </a:p>
        </p:txBody>
      </p:sp>
      <p:sp>
        <p:nvSpPr>
          <p:cNvPr id="4112" name="Line 27"/>
          <p:cNvSpPr>
            <a:spLocks noChangeShapeType="1"/>
          </p:cNvSpPr>
          <p:nvPr/>
        </p:nvSpPr>
        <p:spPr bwMode="auto">
          <a:xfrm>
            <a:off x="7200900" y="5080000"/>
            <a:ext cx="0" cy="176213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4" name="Line 28"/>
          <p:cNvSpPr>
            <a:spLocks noChangeShapeType="1"/>
          </p:cNvSpPr>
          <p:nvPr/>
        </p:nvSpPr>
        <p:spPr bwMode="auto">
          <a:xfrm>
            <a:off x="7058025" y="5232400"/>
            <a:ext cx="257175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65" name="Group 29"/>
          <p:cNvGrpSpPr>
            <a:grpSpLocks/>
          </p:cNvGrpSpPr>
          <p:nvPr/>
        </p:nvGrpSpPr>
        <p:grpSpPr bwMode="auto">
          <a:xfrm>
            <a:off x="6000750" y="3022600"/>
            <a:ext cx="171450" cy="352425"/>
            <a:chOff x="3696" y="912"/>
            <a:chExt cx="96" cy="192"/>
          </a:xfrm>
        </p:grpSpPr>
        <p:sp>
          <p:nvSpPr>
            <p:cNvPr id="4118" name="Line 30"/>
            <p:cNvSpPr>
              <a:spLocks noChangeShapeType="1"/>
            </p:cNvSpPr>
            <p:nvPr/>
          </p:nvSpPr>
          <p:spPr bwMode="auto">
            <a:xfrm>
              <a:off x="3696" y="912"/>
              <a:ext cx="0" cy="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19" name="Line 31"/>
            <p:cNvSpPr>
              <a:spLocks noChangeShapeType="1"/>
            </p:cNvSpPr>
            <p:nvPr/>
          </p:nvSpPr>
          <p:spPr bwMode="auto">
            <a:xfrm>
              <a:off x="3696" y="1008"/>
              <a:ext cx="96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8" name="Line 37"/>
          <p:cNvSpPr>
            <a:spLocks noChangeShapeType="1"/>
          </p:cNvSpPr>
          <p:nvPr/>
        </p:nvSpPr>
        <p:spPr bwMode="auto">
          <a:xfrm flipH="1">
            <a:off x="6219825" y="3175000"/>
            <a:ext cx="942975" cy="0"/>
          </a:xfrm>
          <a:prstGeom prst="line">
            <a:avLst/>
          </a:prstGeom>
          <a:noFill/>
          <a:ln w="9525">
            <a:solidFill>
              <a:schemeClr val="bg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9" name="Line 42"/>
          <p:cNvSpPr>
            <a:spLocks noChangeShapeType="1"/>
          </p:cNvSpPr>
          <p:nvPr/>
        </p:nvSpPr>
        <p:spPr bwMode="auto">
          <a:xfrm>
            <a:off x="7199313" y="3824288"/>
            <a:ext cx="0" cy="1320800"/>
          </a:xfrm>
          <a:prstGeom prst="line">
            <a:avLst/>
          </a:prstGeom>
          <a:noFill/>
          <a:ln w="9525">
            <a:solidFill>
              <a:schemeClr val="bg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7" name="Line 43"/>
          <p:cNvSpPr>
            <a:spLocks noChangeShapeType="1"/>
          </p:cNvSpPr>
          <p:nvPr/>
        </p:nvSpPr>
        <p:spPr bwMode="auto">
          <a:xfrm flipH="1">
            <a:off x="6086475" y="4241800"/>
            <a:ext cx="771525" cy="1076325"/>
          </a:xfrm>
          <a:prstGeom prst="line">
            <a:avLst/>
          </a:prstGeom>
          <a:noFill/>
          <a:ln w="9525">
            <a:solidFill>
              <a:schemeClr val="bg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 tmFilter="0, 0; .2, .5; .8, .5; 1, 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500" autoRev="1" fill="hold"/>
                                        <p:tgtEl>
                                          <p:spTgt spid="5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1000" tmFilter="0, 0; .2, .5; .8, .5; 1, 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500" autoRev="1" fill="hold"/>
                                        <p:tgtEl>
                                          <p:spTgt spid="6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000" tmFilter="0, 0; .2, .5; .8, .5; 1, 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500" autoRev="1" fill="hold"/>
                                        <p:tgtEl>
                                          <p:spTgt spid="6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 tmFilter="0, 0; .2, .5; .8, .5; 1, 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500" autoRev="1" fill="hold"/>
                                        <p:tgtEl>
                                          <p:spTgt spid="5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 tmFilter="0, 0; .2, .5; .8, .5; 1, 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500" autoRev="1" fill="hold"/>
                                        <p:tgtEl>
                                          <p:spTgt spid="6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 tmFilter="0, 0; .2, .5; .8, .5; 1, 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500" autoRev="1" fill="hold"/>
                                        <p:tgtEl>
                                          <p:spTgt spid="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58" grpId="0" animBg="1"/>
      <p:bldP spid="64" grpId="0" animBg="1"/>
      <p:bldP spid="68" grpId="0" animBg="1"/>
      <p:bldP spid="6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107504" y="2530475"/>
            <a:ext cx="5562600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2)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Якщо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мова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йдеться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про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ізопроцесси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, то будь-яка пряма,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що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йде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похило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виходить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з початку координат і,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якщо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змінюються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два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параметри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, то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третій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залишається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незмінним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34824" name="Text Box 8"/>
          <p:cNvSpPr txBox="1">
            <a:spLocks noChangeArrowheads="1"/>
          </p:cNvSpPr>
          <p:nvPr/>
        </p:nvSpPr>
        <p:spPr bwMode="auto">
          <a:xfrm>
            <a:off x="251520" y="4671816"/>
            <a:ext cx="5616575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rgbClr val="00CC00">
                        <a:shade val="30000"/>
                        <a:satMod val="115000"/>
                      </a:srgbClr>
                    </a:gs>
                    <a:gs pos="50000">
                      <a:srgbClr val="00CC00">
                        <a:shade val="67500"/>
                        <a:satMod val="115000"/>
                      </a:srgbClr>
                    </a:gs>
                    <a:gs pos="100000">
                      <a:srgbClr val="00CC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Пряма «3 - 4» </a:t>
            </a:r>
            <a:r>
              <a:rPr lang="ru-RU" sz="2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rgbClr val="00CC00">
                        <a:shade val="30000"/>
                        <a:satMod val="115000"/>
                      </a:srgbClr>
                    </a:gs>
                    <a:gs pos="50000">
                      <a:srgbClr val="00CC00">
                        <a:shade val="67500"/>
                        <a:satMod val="115000"/>
                      </a:srgbClr>
                    </a:gs>
                    <a:gs pos="100000">
                      <a:srgbClr val="00CC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йде</a:t>
            </a:r>
            <a:r>
              <a:rPr lang="ru-RU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rgbClr val="00CC00">
                        <a:shade val="30000"/>
                        <a:satMod val="115000"/>
                      </a:srgbClr>
                    </a:gs>
                    <a:gs pos="50000">
                      <a:srgbClr val="00CC00">
                        <a:shade val="67500"/>
                        <a:satMod val="115000"/>
                      </a:srgbClr>
                    </a:gs>
                    <a:gs pos="100000">
                      <a:srgbClr val="00CC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з початку координат, P і T </a:t>
            </a:r>
            <a:r>
              <a:rPr lang="ru-RU" sz="2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rgbClr val="00CC00">
                        <a:shade val="30000"/>
                        <a:satMod val="115000"/>
                      </a:srgbClr>
                    </a:gs>
                    <a:gs pos="50000">
                      <a:srgbClr val="00CC00">
                        <a:shade val="67500"/>
                        <a:satMod val="115000"/>
                      </a:srgbClr>
                    </a:gs>
                    <a:gs pos="100000">
                      <a:srgbClr val="00CC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змінюються</a:t>
            </a:r>
            <a:r>
              <a:rPr lang="ru-RU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rgbClr val="00CC00">
                        <a:shade val="30000"/>
                        <a:satMod val="115000"/>
                      </a:srgbClr>
                    </a:gs>
                    <a:gs pos="50000">
                      <a:srgbClr val="00CC00">
                        <a:shade val="67500"/>
                        <a:satMod val="115000"/>
                      </a:srgbClr>
                    </a:gs>
                    <a:gs pos="100000">
                      <a:srgbClr val="00CC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rgbClr val="00CC00">
                        <a:shade val="30000"/>
                        <a:satMod val="115000"/>
                      </a:srgbClr>
                    </a:gs>
                    <a:gs pos="50000">
                      <a:srgbClr val="00CC00">
                        <a:shade val="67500"/>
                        <a:satMod val="115000"/>
                      </a:srgbClr>
                    </a:gs>
                    <a:gs pos="100000">
                      <a:srgbClr val="00CC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отже</a:t>
            </a:r>
            <a:r>
              <a:rPr lang="ru-RU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rgbClr val="00CC00">
                        <a:shade val="30000"/>
                        <a:satMod val="115000"/>
                      </a:srgbClr>
                    </a:gs>
                    <a:gs pos="50000">
                      <a:srgbClr val="00CC00">
                        <a:shade val="67500"/>
                        <a:satMod val="115000"/>
                      </a:srgbClr>
                    </a:gs>
                    <a:gs pos="100000">
                      <a:srgbClr val="00CC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rgbClr val="00CC00">
                        <a:shade val="30000"/>
                        <a:satMod val="115000"/>
                      </a:srgbClr>
                    </a:gs>
                    <a:gs pos="50000">
                      <a:srgbClr val="00CC00">
                        <a:shade val="67500"/>
                        <a:satMod val="115000"/>
                      </a:srgbClr>
                    </a:gs>
                    <a:gs pos="100000">
                      <a:srgbClr val="00CC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третій</a:t>
            </a:r>
            <a:r>
              <a:rPr lang="ru-RU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rgbClr val="00CC00">
                        <a:shade val="30000"/>
                        <a:satMod val="115000"/>
                      </a:srgbClr>
                    </a:gs>
                    <a:gs pos="50000">
                      <a:srgbClr val="00CC00">
                        <a:shade val="67500"/>
                        <a:satMod val="115000"/>
                      </a:srgbClr>
                    </a:gs>
                    <a:gs pos="100000">
                      <a:srgbClr val="00CC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параметр V - </a:t>
            </a:r>
            <a:r>
              <a:rPr lang="ru-RU" sz="2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rgbClr val="00CC00">
                        <a:shade val="30000"/>
                        <a:satMod val="115000"/>
                      </a:srgbClr>
                    </a:gs>
                    <a:gs pos="50000">
                      <a:srgbClr val="00CC00">
                        <a:shade val="67500"/>
                        <a:satMod val="115000"/>
                      </a:srgbClr>
                    </a:gs>
                    <a:gs pos="100000">
                      <a:srgbClr val="00CC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залишається</a:t>
            </a:r>
            <a:r>
              <a:rPr lang="ru-RU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rgbClr val="00CC00">
                        <a:shade val="30000"/>
                        <a:satMod val="115000"/>
                      </a:srgbClr>
                    </a:gs>
                    <a:gs pos="50000">
                      <a:srgbClr val="00CC00">
                        <a:shade val="67500"/>
                        <a:satMod val="115000"/>
                      </a:srgbClr>
                    </a:gs>
                    <a:gs pos="100000">
                      <a:srgbClr val="00CC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rgbClr val="00CC00">
                        <a:shade val="30000"/>
                        <a:satMod val="115000"/>
                      </a:srgbClr>
                    </a:gs>
                    <a:gs pos="50000">
                      <a:srgbClr val="00CC00">
                        <a:shade val="67500"/>
                        <a:satMod val="115000"/>
                      </a:srgbClr>
                    </a:gs>
                    <a:gs pos="100000">
                      <a:srgbClr val="00CC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незмінним</a:t>
            </a:r>
            <a:r>
              <a:rPr lang="ru-RU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rgbClr val="00CC00">
                        <a:shade val="30000"/>
                        <a:satMod val="115000"/>
                      </a:srgbClr>
                    </a:gs>
                    <a:gs pos="50000">
                      <a:srgbClr val="00CC00">
                        <a:shade val="67500"/>
                        <a:satMod val="115000"/>
                      </a:srgbClr>
                    </a:gs>
                    <a:gs pos="100000">
                      <a:srgbClr val="00CC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grpSp>
        <p:nvGrpSpPr>
          <p:cNvPr id="5124" name="Group 32"/>
          <p:cNvGrpSpPr>
            <a:grpSpLocks/>
          </p:cNvGrpSpPr>
          <p:nvPr/>
        </p:nvGrpSpPr>
        <p:grpSpPr bwMode="auto">
          <a:xfrm>
            <a:off x="5940425" y="1844675"/>
            <a:ext cx="2895600" cy="2989263"/>
            <a:chOff x="3742" y="1162"/>
            <a:chExt cx="1824" cy="1883"/>
          </a:xfrm>
        </p:grpSpPr>
        <p:sp>
          <p:nvSpPr>
            <p:cNvPr id="5145" name="Text Box 10"/>
            <p:cNvSpPr txBox="1">
              <a:spLocks noChangeArrowheads="1"/>
            </p:cNvSpPr>
            <p:nvPr/>
          </p:nvSpPr>
          <p:spPr bwMode="auto">
            <a:xfrm>
              <a:off x="5305" y="2757"/>
              <a:ext cx="26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>
                  <a:solidFill>
                    <a:schemeClr val="bg1"/>
                  </a:solidFill>
                </a:rPr>
                <a:t>T</a:t>
              </a:r>
              <a:endParaRPr lang="ru-RU" altLang="ru-RU">
                <a:solidFill>
                  <a:schemeClr val="bg1"/>
                </a:solidFill>
              </a:endParaRPr>
            </a:p>
          </p:txBody>
        </p:sp>
        <p:sp>
          <p:nvSpPr>
            <p:cNvPr id="5146" name="Line 11"/>
            <p:cNvSpPr>
              <a:spLocks noChangeShapeType="1"/>
            </p:cNvSpPr>
            <p:nvPr/>
          </p:nvSpPr>
          <p:spPr bwMode="auto">
            <a:xfrm flipV="1">
              <a:off x="4055" y="1268"/>
              <a:ext cx="0" cy="1595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47" name="Line 12"/>
            <p:cNvSpPr>
              <a:spLocks noChangeShapeType="1"/>
            </p:cNvSpPr>
            <p:nvPr/>
          </p:nvSpPr>
          <p:spPr bwMode="auto">
            <a:xfrm>
              <a:off x="3950" y="2704"/>
              <a:ext cx="1564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48" name="Text Box 13"/>
            <p:cNvSpPr txBox="1">
              <a:spLocks noChangeArrowheads="1"/>
            </p:cNvSpPr>
            <p:nvPr/>
          </p:nvSpPr>
          <p:spPr bwMode="auto">
            <a:xfrm>
              <a:off x="3742" y="1162"/>
              <a:ext cx="26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>
                  <a:solidFill>
                    <a:schemeClr val="bg1"/>
                  </a:solidFill>
                </a:rPr>
                <a:t>P</a:t>
              </a:r>
              <a:endParaRPr lang="ru-RU" altLang="ru-RU">
                <a:solidFill>
                  <a:schemeClr val="bg1"/>
                </a:solidFill>
              </a:endParaRPr>
            </a:p>
          </p:txBody>
        </p:sp>
      </p:grpSp>
      <p:sp>
        <p:nvSpPr>
          <p:cNvPr id="34830" name="Line 14"/>
          <p:cNvSpPr>
            <a:spLocks noChangeShapeType="1"/>
          </p:cNvSpPr>
          <p:nvPr/>
        </p:nvSpPr>
        <p:spPr bwMode="auto">
          <a:xfrm flipV="1">
            <a:off x="6932613" y="3195638"/>
            <a:ext cx="331787" cy="420687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26" name="Text Box 17"/>
          <p:cNvSpPr txBox="1">
            <a:spLocks noChangeArrowheads="1"/>
          </p:cNvSpPr>
          <p:nvPr/>
        </p:nvSpPr>
        <p:spPr bwMode="auto">
          <a:xfrm>
            <a:off x="7843838" y="2097088"/>
            <a:ext cx="495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endParaRPr lang="ru-RU" altLang="ru-RU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127" name="Text Box 18"/>
          <p:cNvSpPr txBox="1">
            <a:spLocks noChangeArrowheads="1"/>
          </p:cNvSpPr>
          <p:nvPr/>
        </p:nvSpPr>
        <p:spPr bwMode="auto">
          <a:xfrm>
            <a:off x="6932613" y="2012950"/>
            <a:ext cx="4968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endParaRPr lang="ru-RU" altLang="ru-RU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128" name="Text Box 19"/>
          <p:cNvSpPr txBox="1">
            <a:spLocks noChangeArrowheads="1"/>
          </p:cNvSpPr>
          <p:nvPr/>
        </p:nvSpPr>
        <p:spPr bwMode="auto">
          <a:xfrm>
            <a:off x="7346950" y="2773363"/>
            <a:ext cx="5794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endParaRPr lang="ru-RU" altLang="ru-RU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129" name="Text Box 20"/>
          <p:cNvSpPr txBox="1">
            <a:spLocks noChangeArrowheads="1"/>
          </p:cNvSpPr>
          <p:nvPr/>
        </p:nvSpPr>
        <p:spPr bwMode="auto">
          <a:xfrm>
            <a:off x="6602413" y="3025775"/>
            <a:ext cx="33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endParaRPr lang="ru-RU" altLang="ru-RU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130" name="Line 21"/>
          <p:cNvSpPr>
            <a:spLocks noChangeShapeType="1"/>
          </p:cNvSpPr>
          <p:nvPr/>
        </p:nvSpPr>
        <p:spPr bwMode="auto">
          <a:xfrm>
            <a:off x="7273925" y="4435475"/>
            <a:ext cx="0" cy="1524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5131" name="Group 33"/>
          <p:cNvGrpSpPr>
            <a:grpSpLocks/>
          </p:cNvGrpSpPr>
          <p:nvPr/>
        </p:nvGrpSpPr>
        <p:grpSpPr bwMode="auto">
          <a:xfrm>
            <a:off x="6092825" y="2378075"/>
            <a:ext cx="1751013" cy="2209800"/>
            <a:chOff x="3838" y="1498"/>
            <a:chExt cx="1103" cy="1392"/>
          </a:xfrm>
        </p:grpSpPr>
        <p:sp>
          <p:nvSpPr>
            <p:cNvPr id="5137" name="Line 15"/>
            <p:cNvSpPr>
              <a:spLocks noChangeShapeType="1"/>
            </p:cNvSpPr>
            <p:nvPr/>
          </p:nvSpPr>
          <p:spPr bwMode="auto">
            <a:xfrm flipV="1">
              <a:off x="4576" y="1587"/>
              <a:ext cx="0" cy="426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38" name="Line 16"/>
            <p:cNvSpPr>
              <a:spLocks noChangeShapeType="1"/>
            </p:cNvSpPr>
            <p:nvPr/>
          </p:nvSpPr>
          <p:spPr bwMode="auto">
            <a:xfrm>
              <a:off x="4576" y="1587"/>
              <a:ext cx="365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39" name="Line 22"/>
            <p:cNvSpPr>
              <a:spLocks noChangeShapeType="1"/>
            </p:cNvSpPr>
            <p:nvPr/>
          </p:nvSpPr>
          <p:spPr bwMode="auto">
            <a:xfrm>
              <a:off x="4510" y="2890"/>
              <a:ext cx="144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5140" name="Group 23"/>
            <p:cNvGrpSpPr>
              <a:grpSpLocks/>
            </p:cNvGrpSpPr>
            <p:nvPr/>
          </p:nvGrpSpPr>
          <p:grpSpPr bwMode="auto">
            <a:xfrm>
              <a:off x="3838" y="1498"/>
              <a:ext cx="96" cy="192"/>
              <a:chOff x="3696" y="912"/>
              <a:chExt cx="96" cy="192"/>
            </a:xfrm>
          </p:grpSpPr>
          <p:sp>
            <p:nvSpPr>
              <p:cNvPr id="5143" name="Line 24"/>
              <p:cNvSpPr>
                <a:spLocks noChangeShapeType="1"/>
              </p:cNvSpPr>
              <p:nvPr/>
            </p:nvSpPr>
            <p:spPr bwMode="auto">
              <a:xfrm>
                <a:off x="3696" y="912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44" name="Line 25"/>
              <p:cNvSpPr>
                <a:spLocks noChangeShapeType="1"/>
              </p:cNvSpPr>
              <p:nvPr/>
            </p:nvSpPr>
            <p:spPr bwMode="auto">
              <a:xfrm>
                <a:off x="3696" y="1008"/>
                <a:ext cx="96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141" name="Line 26"/>
            <p:cNvSpPr>
              <a:spLocks noChangeShapeType="1"/>
            </p:cNvSpPr>
            <p:nvPr/>
          </p:nvSpPr>
          <p:spPr bwMode="auto">
            <a:xfrm flipH="1">
              <a:off x="4030" y="1594"/>
              <a:ext cx="528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42" name="Line 27"/>
            <p:cNvSpPr>
              <a:spLocks noChangeShapeType="1"/>
            </p:cNvSpPr>
            <p:nvPr/>
          </p:nvSpPr>
          <p:spPr bwMode="auto">
            <a:xfrm>
              <a:off x="4581" y="2003"/>
              <a:ext cx="0" cy="72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4844" name="Line 28"/>
          <p:cNvSpPr>
            <a:spLocks noChangeShapeType="1"/>
          </p:cNvSpPr>
          <p:nvPr/>
        </p:nvSpPr>
        <p:spPr bwMode="auto">
          <a:xfrm flipH="1">
            <a:off x="6397625" y="3597275"/>
            <a:ext cx="533400" cy="685800"/>
          </a:xfrm>
          <a:prstGeom prst="line">
            <a:avLst/>
          </a:prstGeom>
          <a:noFill/>
          <a:ln w="9525">
            <a:solidFill>
              <a:schemeClr val="bg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33" name="AutoShape 29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3505200" y="6324600"/>
            <a:ext cx="762000" cy="2286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5134" name="AutoShape 3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4495800" y="6324600"/>
            <a:ext cx="685800" cy="2286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0" y="32177"/>
            <a:ext cx="9036496" cy="1077218"/>
          </a:xfrm>
          <a:prstGeom prst="rect">
            <a:avLst/>
          </a:prstGeom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Алгоритм </a:t>
            </a:r>
            <a:r>
              <a:rPr lang="ru-RU" sz="32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розв</a:t>
            </a:r>
            <a:r>
              <a:rPr lang="en-US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’</a:t>
            </a:r>
            <a:r>
              <a:rPr lang="uk-UA" sz="32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язування</a:t>
            </a:r>
            <a:r>
              <a:rPr lang="ru-RU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2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якісних</a:t>
            </a:r>
            <a:r>
              <a:rPr lang="ru-RU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задач на </a:t>
            </a:r>
            <a:r>
              <a:rPr lang="ru-RU" sz="32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газові</a:t>
            </a:r>
            <a:r>
              <a:rPr lang="ru-RU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2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закони</a:t>
            </a:r>
            <a:r>
              <a:rPr lang="ru-RU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32" name="Text Box 3"/>
          <p:cNvSpPr txBox="1">
            <a:spLocks noChangeArrowheads="1"/>
          </p:cNvSpPr>
          <p:nvPr/>
        </p:nvSpPr>
        <p:spPr bwMode="auto">
          <a:xfrm>
            <a:off x="25549" y="1347768"/>
            <a:ext cx="91440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1. </a:t>
            </a:r>
            <a:r>
              <a:rPr lang="ru-RU" sz="2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Виявити</a:t>
            </a: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залежність</a:t>
            </a: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між</a:t>
            </a: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величинами </a:t>
            </a:r>
            <a:r>
              <a:rPr lang="en-U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P,V</a:t>
            </a: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en-U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T</a:t>
            </a:r>
            <a:r>
              <a:rPr lang="en-US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endParaRPr lang="ru-RU" sz="2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348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348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 tmFilter="0, 0; .2, .5; .8, .5; 1, 0"/>
                                        <p:tgtEl>
                                          <p:spTgt spid="348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500" autoRev="1" fill="hold"/>
                                        <p:tgtEl>
                                          <p:spTgt spid="348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30" grpId="0" animBg="1"/>
      <p:bldP spid="3484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9" name="Text Box 7"/>
          <p:cNvSpPr txBox="1">
            <a:spLocks noChangeArrowheads="1"/>
          </p:cNvSpPr>
          <p:nvPr/>
        </p:nvSpPr>
        <p:spPr bwMode="auto">
          <a:xfrm>
            <a:off x="104775" y="2651066"/>
            <a:ext cx="5259313" cy="2400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3) У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всіх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процесах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крім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ізотермічного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зв'язок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між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величинами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здійснюється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прямопропорційно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V = </a:t>
            </a:r>
            <a:r>
              <a:rPr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const</a:t>
            </a: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, P - T, P = </a:t>
            </a:r>
            <a:r>
              <a:rPr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const</a:t>
            </a: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, V - T,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тільки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для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ізотермічного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  </a:t>
            </a: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T = </a:t>
            </a:r>
            <a:r>
              <a:rPr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const</a:t>
            </a: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, P - 1 / V</a:t>
            </a:r>
            <a:endParaRPr lang="ru-RU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016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3807" name="Line 15"/>
          <p:cNvSpPr>
            <a:spLocks noChangeShapeType="1"/>
          </p:cNvSpPr>
          <p:nvPr/>
        </p:nvSpPr>
        <p:spPr bwMode="auto">
          <a:xfrm flipV="1">
            <a:off x="7177088" y="3084513"/>
            <a:ext cx="0" cy="733425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48" name="Text Box 17"/>
          <p:cNvSpPr txBox="1">
            <a:spLocks noChangeArrowheads="1"/>
          </p:cNvSpPr>
          <p:nvPr/>
        </p:nvSpPr>
        <p:spPr bwMode="auto">
          <a:xfrm>
            <a:off x="7707313" y="2662238"/>
            <a:ext cx="544512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endParaRPr lang="ru-RU" altLang="ru-RU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149" name="Text Box 18"/>
          <p:cNvSpPr txBox="1">
            <a:spLocks noChangeArrowheads="1"/>
          </p:cNvSpPr>
          <p:nvPr/>
        </p:nvSpPr>
        <p:spPr bwMode="auto">
          <a:xfrm>
            <a:off x="6796088" y="2578100"/>
            <a:ext cx="5461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endParaRPr lang="ru-RU" altLang="ru-RU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150" name="Text Box 19"/>
          <p:cNvSpPr txBox="1">
            <a:spLocks noChangeArrowheads="1"/>
          </p:cNvSpPr>
          <p:nvPr/>
        </p:nvSpPr>
        <p:spPr bwMode="auto">
          <a:xfrm>
            <a:off x="7200900" y="3338513"/>
            <a:ext cx="6381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endParaRPr lang="ru-RU" altLang="ru-RU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151" name="Text Box 20"/>
          <p:cNvSpPr txBox="1">
            <a:spLocks noChangeArrowheads="1"/>
          </p:cNvSpPr>
          <p:nvPr/>
        </p:nvSpPr>
        <p:spPr bwMode="auto">
          <a:xfrm>
            <a:off x="6481763" y="3590925"/>
            <a:ext cx="363537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endParaRPr lang="ru-RU" altLang="ru-RU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152" name="Line 21"/>
          <p:cNvSpPr>
            <a:spLocks noChangeShapeType="1"/>
          </p:cNvSpPr>
          <p:nvPr/>
        </p:nvSpPr>
        <p:spPr bwMode="auto">
          <a:xfrm>
            <a:off x="7186613" y="5000625"/>
            <a:ext cx="0" cy="1651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814" name="Line 22"/>
          <p:cNvSpPr>
            <a:spLocks noChangeShapeType="1"/>
          </p:cNvSpPr>
          <p:nvPr/>
        </p:nvSpPr>
        <p:spPr bwMode="auto">
          <a:xfrm>
            <a:off x="7048500" y="5153025"/>
            <a:ext cx="252413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819" name="Line 27"/>
          <p:cNvSpPr>
            <a:spLocks noChangeShapeType="1"/>
          </p:cNvSpPr>
          <p:nvPr/>
        </p:nvSpPr>
        <p:spPr bwMode="auto">
          <a:xfrm>
            <a:off x="7185025" y="3744913"/>
            <a:ext cx="0" cy="1238250"/>
          </a:xfrm>
          <a:prstGeom prst="line">
            <a:avLst/>
          </a:prstGeom>
          <a:noFill/>
          <a:ln w="9525">
            <a:solidFill>
              <a:schemeClr val="bg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6155" name="Group 33"/>
          <p:cNvGrpSpPr>
            <a:grpSpLocks/>
          </p:cNvGrpSpPr>
          <p:nvPr/>
        </p:nvGrpSpPr>
        <p:grpSpPr bwMode="auto">
          <a:xfrm>
            <a:off x="5564188" y="2409825"/>
            <a:ext cx="3184525" cy="3240088"/>
            <a:chOff x="3742" y="1616"/>
            <a:chExt cx="1824" cy="1883"/>
          </a:xfrm>
        </p:grpSpPr>
        <p:sp>
          <p:nvSpPr>
            <p:cNvPr id="6160" name="Text Box 10"/>
            <p:cNvSpPr txBox="1">
              <a:spLocks noChangeArrowheads="1"/>
            </p:cNvSpPr>
            <p:nvPr/>
          </p:nvSpPr>
          <p:spPr bwMode="auto">
            <a:xfrm>
              <a:off x="5305" y="3211"/>
              <a:ext cx="26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>
                  <a:solidFill>
                    <a:schemeClr val="bg1"/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T</a:t>
              </a:r>
              <a:endParaRPr lang="ru-RU" altLang="ru-RU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6161" name="Line 11"/>
            <p:cNvSpPr>
              <a:spLocks noChangeShapeType="1"/>
            </p:cNvSpPr>
            <p:nvPr/>
          </p:nvSpPr>
          <p:spPr bwMode="auto">
            <a:xfrm flipV="1">
              <a:off x="4055" y="1722"/>
              <a:ext cx="0" cy="1595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62" name="Line 12"/>
            <p:cNvSpPr>
              <a:spLocks noChangeShapeType="1"/>
            </p:cNvSpPr>
            <p:nvPr/>
          </p:nvSpPr>
          <p:spPr bwMode="auto">
            <a:xfrm>
              <a:off x="3950" y="3158"/>
              <a:ext cx="1564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63" name="Text Box 13"/>
            <p:cNvSpPr txBox="1">
              <a:spLocks noChangeArrowheads="1"/>
            </p:cNvSpPr>
            <p:nvPr/>
          </p:nvSpPr>
          <p:spPr bwMode="auto">
            <a:xfrm>
              <a:off x="3742" y="1616"/>
              <a:ext cx="26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>
                  <a:solidFill>
                    <a:schemeClr val="bg1"/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P</a:t>
              </a:r>
              <a:endParaRPr lang="ru-RU" altLang="ru-RU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6164" name="Line 14"/>
            <p:cNvSpPr>
              <a:spLocks noChangeShapeType="1"/>
            </p:cNvSpPr>
            <p:nvPr/>
          </p:nvSpPr>
          <p:spPr bwMode="auto">
            <a:xfrm flipV="1">
              <a:off x="4367" y="2467"/>
              <a:ext cx="209" cy="265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65" name="Line 16"/>
            <p:cNvSpPr>
              <a:spLocks noChangeShapeType="1"/>
            </p:cNvSpPr>
            <p:nvPr/>
          </p:nvSpPr>
          <p:spPr bwMode="auto">
            <a:xfrm>
              <a:off x="4576" y="2041"/>
              <a:ext cx="365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6166" name="Group 23"/>
            <p:cNvGrpSpPr>
              <a:grpSpLocks/>
            </p:cNvGrpSpPr>
            <p:nvPr/>
          </p:nvGrpSpPr>
          <p:grpSpPr bwMode="auto">
            <a:xfrm>
              <a:off x="3838" y="1952"/>
              <a:ext cx="96" cy="192"/>
              <a:chOff x="3696" y="912"/>
              <a:chExt cx="96" cy="192"/>
            </a:xfrm>
          </p:grpSpPr>
          <p:sp>
            <p:nvSpPr>
              <p:cNvPr id="6169" name="Line 24"/>
              <p:cNvSpPr>
                <a:spLocks noChangeShapeType="1"/>
              </p:cNvSpPr>
              <p:nvPr/>
            </p:nvSpPr>
            <p:spPr bwMode="auto">
              <a:xfrm>
                <a:off x="3696" y="912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70" name="Line 25"/>
              <p:cNvSpPr>
                <a:spLocks noChangeShapeType="1"/>
              </p:cNvSpPr>
              <p:nvPr/>
            </p:nvSpPr>
            <p:spPr bwMode="auto">
              <a:xfrm>
                <a:off x="3696" y="1008"/>
                <a:ext cx="96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167" name="Line 26"/>
            <p:cNvSpPr>
              <a:spLocks noChangeShapeType="1"/>
            </p:cNvSpPr>
            <p:nvPr/>
          </p:nvSpPr>
          <p:spPr bwMode="auto">
            <a:xfrm flipH="1">
              <a:off x="4032" y="2038"/>
              <a:ext cx="528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68" name="Line 28"/>
            <p:cNvSpPr>
              <a:spLocks noChangeShapeType="1"/>
            </p:cNvSpPr>
            <p:nvPr/>
          </p:nvSpPr>
          <p:spPr bwMode="auto">
            <a:xfrm flipH="1">
              <a:off x="4030" y="2720"/>
              <a:ext cx="336" cy="4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156" name="AutoShape 29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3505200" y="6324600"/>
            <a:ext cx="762000" cy="2286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6157" name="AutoShape 3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4495800" y="6324600"/>
            <a:ext cx="685800" cy="2286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32177"/>
            <a:ext cx="9036496" cy="1077218"/>
          </a:xfrm>
          <a:prstGeom prst="rect">
            <a:avLst/>
          </a:prstGeom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Алгоритм </a:t>
            </a:r>
            <a:r>
              <a:rPr lang="ru-RU" sz="32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розв</a:t>
            </a:r>
            <a:r>
              <a:rPr lang="en-US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’</a:t>
            </a:r>
            <a:r>
              <a:rPr lang="uk-UA" sz="32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язування</a:t>
            </a:r>
            <a:r>
              <a:rPr lang="ru-RU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2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якісних</a:t>
            </a:r>
            <a:r>
              <a:rPr lang="ru-RU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задач на </a:t>
            </a:r>
            <a:r>
              <a:rPr lang="ru-RU" sz="32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газові</a:t>
            </a:r>
            <a:r>
              <a:rPr lang="ru-RU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2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закони</a:t>
            </a:r>
            <a:r>
              <a:rPr lang="ru-RU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30" name="Text Box 3"/>
          <p:cNvSpPr txBox="1">
            <a:spLocks noChangeArrowheads="1"/>
          </p:cNvSpPr>
          <p:nvPr/>
        </p:nvSpPr>
        <p:spPr bwMode="auto">
          <a:xfrm>
            <a:off x="25549" y="1347768"/>
            <a:ext cx="91440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1. </a:t>
            </a:r>
            <a:r>
              <a:rPr lang="ru-RU" sz="2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Виявити</a:t>
            </a: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залежність</a:t>
            </a: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між</a:t>
            </a: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величинами </a:t>
            </a:r>
            <a:r>
              <a:rPr lang="en-U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P,V</a:t>
            </a: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en-U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T</a:t>
            </a:r>
            <a:r>
              <a:rPr lang="en-US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endParaRPr lang="ru-RU" sz="2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 tmFilter="0, 0; .2, .5; .8, .5; 1, 0"/>
                                        <p:tgtEl>
                                          <p:spTgt spid="3380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500" autoRev="1" fill="hold"/>
                                        <p:tgtEl>
                                          <p:spTgt spid="3380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 tmFilter="0, 0; .2, .5; .8, .5; 1, 0"/>
                                        <p:tgtEl>
                                          <p:spTgt spid="338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500" autoRev="1" fill="hold"/>
                                        <p:tgtEl>
                                          <p:spTgt spid="338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 tmFilter="0, 0; .2, .5; .8, .5; 1, 0"/>
                                        <p:tgtEl>
                                          <p:spTgt spid="338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500" autoRev="1" fill="hold"/>
                                        <p:tgtEl>
                                          <p:spTgt spid="338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7" grpId="0" animBg="1"/>
      <p:bldP spid="33814" grpId="0" animBg="1"/>
      <p:bldP spid="338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57200" y="1447800"/>
            <a:ext cx="8002588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2.Зробити </a:t>
            </a:r>
            <a:r>
              <a:rPr lang="ru-RU" sz="2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запис</a:t>
            </a: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залежності</a:t>
            </a: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для </a:t>
            </a:r>
            <a:r>
              <a:rPr lang="ru-RU" sz="2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кожної</a:t>
            </a: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лінії</a:t>
            </a: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графіку</a:t>
            </a: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</a:t>
            </a:r>
          </a:p>
        </p:txBody>
      </p:sp>
      <p:grpSp>
        <p:nvGrpSpPr>
          <p:cNvPr id="7171" name="Group 40"/>
          <p:cNvGrpSpPr>
            <a:grpSpLocks/>
          </p:cNvGrpSpPr>
          <p:nvPr/>
        </p:nvGrpSpPr>
        <p:grpSpPr bwMode="auto">
          <a:xfrm>
            <a:off x="5292725" y="2708275"/>
            <a:ext cx="2895600" cy="2989263"/>
            <a:chOff x="3600" y="576"/>
            <a:chExt cx="1824" cy="1883"/>
          </a:xfrm>
        </p:grpSpPr>
        <p:sp>
          <p:nvSpPr>
            <p:cNvPr id="7187" name="Text Box 4"/>
            <p:cNvSpPr txBox="1">
              <a:spLocks noChangeArrowheads="1"/>
            </p:cNvSpPr>
            <p:nvPr/>
          </p:nvSpPr>
          <p:spPr bwMode="auto">
            <a:xfrm>
              <a:off x="3600" y="576"/>
              <a:ext cx="26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>
                  <a:solidFill>
                    <a:schemeClr val="bg1"/>
                  </a:solidFill>
                </a:rPr>
                <a:t>P</a:t>
              </a:r>
              <a:endParaRPr lang="ru-RU" altLang="ru-RU">
                <a:solidFill>
                  <a:schemeClr val="bg1"/>
                </a:solidFill>
              </a:endParaRPr>
            </a:p>
          </p:txBody>
        </p:sp>
        <p:grpSp>
          <p:nvGrpSpPr>
            <p:cNvPr id="7188" name="Group 5"/>
            <p:cNvGrpSpPr>
              <a:grpSpLocks/>
            </p:cNvGrpSpPr>
            <p:nvPr/>
          </p:nvGrpSpPr>
          <p:grpSpPr bwMode="auto">
            <a:xfrm>
              <a:off x="3696" y="682"/>
              <a:ext cx="1728" cy="1777"/>
              <a:chOff x="3696" y="682"/>
              <a:chExt cx="1728" cy="1777"/>
            </a:xfrm>
          </p:grpSpPr>
          <p:sp>
            <p:nvSpPr>
              <p:cNvPr id="7189" name="Text Box 6"/>
              <p:cNvSpPr txBox="1">
                <a:spLocks noChangeArrowheads="1"/>
              </p:cNvSpPr>
              <p:nvPr/>
            </p:nvSpPr>
            <p:spPr bwMode="auto">
              <a:xfrm>
                <a:off x="5163" y="2171"/>
                <a:ext cx="26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ru-RU">
                    <a:solidFill>
                      <a:schemeClr val="bg1"/>
                    </a:solidFill>
                  </a:rPr>
                  <a:t>T  </a:t>
                </a:r>
                <a:endParaRPr lang="ru-RU" altLang="ru-RU">
                  <a:solidFill>
                    <a:schemeClr val="bg1"/>
                  </a:solidFill>
                </a:endParaRPr>
              </a:p>
            </p:txBody>
          </p:sp>
          <p:sp>
            <p:nvSpPr>
              <p:cNvPr id="7190" name="Line 7"/>
              <p:cNvSpPr>
                <a:spLocks noChangeShapeType="1"/>
              </p:cNvSpPr>
              <p:nvPr/>
            </p:nvSpPr>
            <p:spPr bwMode="auto">
              <a:xfrm flipV="1">
                <a:off x="3913" y="682"/>
                <a:ext cx="0" cy="1595"/>
              </a:xfrm>
              <a:prstGeom prst="line">
                <a:avLst/>
              </a:prstGeom>
              <a:noFill/>
              <a:ln w="28575">
                <a:solidFill>
                  <a:schemeClr val="bg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91" name="Line 8"/>
              <p:cNvSpPr>
                <a:spLocks noChangeShapeType="1"/>
              </p:cNvSpPr>
              <p:nvPr/>
            </p:nvSpPr>
            <p:spPr bwMode="auto">
              <a:xfrm>
                <a:off x="3808" y="2118"/>
                <a:ext cx="1564" cy="0"/>
              </a:xfrm>
              <a:prstGeom prst="line">
                <a:avLst/>
              </a:prstGeom>
              <a:noFill/>
              <a:ln w="28575">
                <a:solidFill>
                  <a:schemeClr val="bg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92" name="Line 9"/>
              <p:cNvSpPr>
                <a:spLocks noChangeShapeType="1"/>
              </p:cNvSpPr>
              <p:nvPr/>
            </p:nvSpPr>
            <p:spPr bwMode="auto">
              <a:xfrm flipV="1">
                <a:off x="3913" y="1692"/>
                <a:ext cx="312" cy="426"/>
              </a:xfrm>
              <a:prstGeom prst="line">
                <a:avLst/>
              </a:prstGeom>
              <a:noFill/>
              <a:ln w="28575">
                <a:solidFill>
                  <a:schemeClr val="bg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93" name="Line 10"/>
              <p:cNvSpPr>
                <a:spLocks noChangeShapeType="1"/>
              </p:cNvSpPr>
              <p:nvPr/>
            </p:nvSpPr>
            <p:spPr bwMode="auto">
              <a:xfrm flipV="1">
                <a:off x="4225" y="1427"/>
                <a:ext cx="209" cy="265"/>
              </a:xfrm>
              <a:prstGeom prst="line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94" name="Line 11"/>
              <p:cNvSpPr>
                <a:spLocks noChangeShapeType="1"/>
              </p:cNvSpPr>
              <p:nvPr/>
            </p:nvSpPr>
            <p:spPr bwMode="auto">
              <a:xfrm flipV="1">
                <a:off x="4434" y="1001"/>
                <a:ext cx="0" cy="426"/>
              </a:xfrm>
              <a:prstGeom prst="line">
                <a:avLst/>
              </a:prstGeom>
              <a:noFill/>
              <a:ln w="285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95" name="Line 12"/>
              <p:cNvSpPr>
                <a:spLocks noChangeShapeType="1"/>
              </p:cNvSpPr>
              <p:nvPr/>
            </p:nvSpPr>
            <p:spPr bwMode="auto">
              <a:xfrm>
                <a:off x="4434" y="1001"/>
                <a:ext cx="365" cy="0"/>
              </a:xfrm>
              <a:prstGeom prst="line">
                <a:avLst/>
              </a:prstGeom>
              <a:noFill/>
              <a:ln w="285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96" name="Text Box 13"/>
              <p:cNvSpPr txBox="1">
                <a:spLocks noChangeArrowheads="1"/>
              </p:cNvSpPr>
              <p:nvPr/>
            </p:nvSpPr>
            <p:spPr bwMode="auto">
              <a:xfrm>
                <a:off x="4799" y="735"/>
                <a:ext cx="31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ru-RU">
                    <a:solidFill>
                      <a:schemeClr val="bg1"/>
                    </a:solidFill>
                  </a:rPr>
                  <a:t>1</a:t>
                </a:r>
                <a:endParaRPr lang="ru-RU" altLang="ru-RU">
                  <a:solidFill>
                    <a:schemeClr val="bg1"/>
                  </a:solidFill>
                </a:endParaRPr>
              </a:p>
            </p:txBody>
          </p:sp>
          <p:sp>
            <p:nvSpPr>
              <p:cNvPr id="7197" name="Text Box 14"/>
              <p:cNvSpPr txBox="1">
                <a:spLocks noChangeArrowheads="1"/>
              </p:cNvSpPr>
              <p:nvPr/>
            </p:nvSpPr>
            <p:spPr bwMode="auto">
              <a:xfrm>
                <a:off x="4225" y="682"/>
                <a:ext cx="31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ru-RU">
                    <a:solidFill>
                      <a:schemeClr val="bg1"/>
                    </a:solidFill>
                  </a:rPr>
                  <a:t>2</a:t>
                </a:r>
                <a:endParaRPr lang="ru-RU" altLang="ru-RU">
                  <a:solidFill>
                    <a:schemeClr val="bg1"/>
                  </a:solidFill>
                </a:endParaRPr>
              </a:p>
            </p:txBody>
          </p:sp>
          <p:sp>
            <p:nvSpPr>
              <p:cNvPr id="7198" name="Text Box 15"/>
              <p:cNvSpPr txBox="1">
                <a:spLocks noChangeArrowheads="1"/>
              </p:cNvSpPr>
              <p:nvPr/>
            </p:nvSpPr>
            <p:spPr bwMode="auto">
              <a:xfrm>
                <a:off x="4486" y="1161"/>
                <a:ext cx="365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ru-RU">
                    <a:solidFill>
                      <a:schemeClr val="bg1"/>
                    </a:solidFill>
                  </a:rPr>
                  <a:t>3</a:t>
                </a:r>
                <a:endParaRPr lang="ru-RU" altLang="ru-RU">
                  <a:solidFill>
                    <a:schemeClr val="bg1"/>
                  </a:solidFill>
                </a:endParaRPr>
              </a:p>
            </p:txBody>
          </p:sp>
          <p:sp>
            <p:nvSpPr>
              <p:cNvPr id="7199" name="Text Box 16"/>
              <p:cNvSpPr txBox="1">
                <a:spLocks noChangeArrowheads="1"/>
              </p:cNvSpPr>
              <p:nvPr/>
            </p:nvSpPr>
            <p:spPr bwMode="auto">
              <a:xfrm>
                <a:off x="4017" y="1320"/>
                <a:ext cx="20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ru-RU">
                    <a:solidFill>
                      <a:schemeClr val="bg1"/>
                    </a:solidFill>
                  </a:rPr>
                  <a:t>4</a:t>
                </a:r>
                <a:endParaRPr lang="ru-RU" altLang="ru-RU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7200" name="Group 17"/>
              <p:cNvGrpSpPr>
                <a:grpSpLocks/>
              </p:cNvGrpSpPr>
              <p:nvPr/>
            </p:nvGrpSpPr>
            <p:grpSpPr bwMode="auto">
              <a:xfrm>
                <a:off x="3696" y="912"/>
                <a:ext cx="816" cy="1392"/>
                <a:chOff x="3696" y="912"/>
                <a:chExt cx="816" cy="1392"/>
              </a:xfrm>
            </p:grpSpPr>
            <p:sp>
              <p:nvSpPr>
                <p:cNvPr id="7201" name="Line 18"/>
                <p:cNvSpPr>
                  <a:spLocks noChangeShapeType="1"/>
                </p:cNvSpPr>
                <p:nvPr/>
              </p:nvSpPr>
              <p:spPr bwMode="auto">
                <a:xfrm flipH="1">
                  <a:off x="3936" y="1008"/>
                  <a:ext cx="48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202" name="Line 19"/>
                <p:cNvSpPr>
                  <a:spLocks noChangeShapeType="1"/>
                </p:cNvSpPr>
                <p:nvPr/>
              </p:nvSpPr>
              <p:spPr bwMode="auto">
                <a:xfrm>
                  <a:off x="4416" y="1392"/>
                  <a:ext cx="0" cy="72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7203" name="Group 20"/>
                <p:cNvGrpSpPr>
                  <a:grpSpLocks/>
                </p:cNvGrpSpPr>
                <p:nvPr/>
              </p:nvGrpSpPr>
              <p:grpSpPr bwMode="auto">
                <a:xfrm>
                  <a:off x="4368" y="2208"/>
                  <a:ext cx="144" cy="96"/>
                  <a:chOff x="4320" y="2208"/>
                  <a:chExt cx="192" cy="96"/>
                </a:xfrm>
              </p:grpSpPr>
              <p:sp>
                <p:nvSpPr>
                  <p:cNvPr id="7207" name="Line 21"/>
                  <p:cNvSpPr>
                    <a:spLocks noChangeShapeType="1"/>
                  </p:cNvSpPr>
                  <p:nvPr/>
                </p:nvSpPr>
                <p:spPr bwMode="auto">
                  <a:xfrm>
                    <a:off x="4416" y="2208"/>
                    <a:ext cx="0" cy="96"/>
                  </a:xfrm>
                  <a:prstGeom prst="lin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08" name="Line 22"/>
                  <p:cNvSpPr>
                    <a:spLocks noChangeShapeType="1"/>
                  </p:cNvSpPr>
                  <p:nvPr/>
                </p:nvSpPr>
                <p:spPr bwMode="auto">
                  <a:xfrm>
                    <a:off x="4320" y="2304"/>
                    <a:ext cx="1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204" name="Group 23"/>
                <p:cNvGrpSpPr>
                  <a:grpSpLocks/>
                </p:cNvGrpSpPr>
                <p:nvPr/>
              </p:nvGrpSpPr>
              <p:grpSpPr bwMode="auto">
                <a:xfrm>
                  <a:off x="3696" y="912"/>
                  <a:ext cx="96" cy="192"/>
                  <a:chOff x="3696" y="912"/>
                  <a:chExt cx="96" cy="192"/>
                </a:xfrm>
              </p:grpSpPr>
              <p:sp>
                <p:nvSpPr>
                  <p:cNvPr id="7205" name="Line 24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912"/>
                    <a:ext cx="0" cy="192"/>
                  </a:xfrm>
                  <a:prstGeom prst="lin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06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008"/>
                    <a:ext cx="96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</p:grpSp>
      </p:grpSp>
      <p:sp>
        <p:nvSpPr>
          <p:cNvPr id="5146" name="Text Box 26"/>
          <p:cNvSpPr txBox="1">
            <a:spLocks noChangeArrowheads="1"/>
          </p:cNvSpPr>
          <p:nvPr/>
        </p:nvSpPr>
        <p:spPr bwMode="auto">
          <a:xfrm>
            <a:off x="609600" y="2971800"/>
            <a:ext cx="3886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>
                <a:solidFill>
                  <a:schemeClr val="bg1"/>
                </a:solidFill>
              </a:rPr>
              <a:t>«1 – 2»  </a:t>
            </a:r>
            <a:r>
              <a:rPr lang="en-US" altLang="ru-RU">
                <a:solidFill>
                  <a:schemeClr val="bg1"/>
                </a:solidFill>
              </a:rPr>
              <a:t>P = const, T   , V </a:t>
            </a:r>
            <a:endParaRPr lang="ru-RU" altLang="ru-RU">
              <a:solidFill>
                <a:schemeClr val="bg1"/>
              </a:solidFill>
            </a:endParaRPr>
          </a:p>
        </p:txBody>
      </p:sp>
      <p:sp>
        <p:nvSpPr>
          <p:cNvPr id="5147" name="Line 27"/>
          <p:cNvSpPr>
            <a:spLocks noChangeShapeType="1"/>
          </p:cNvSpPr>
          <p:nvPr/>
        </p:nvSpPr>
        <p:spPr bwMode="auto">
          <a:xfrm>
            <a:off x="3352800" y="3048000"/>
            <a:ext cx="0" cy="3048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48" name="Line 28"/>
          <p:cNvSpPr>
            <a:spLocks noChangeShapeType="1"/>
          </p:cNvSpPr>
          <p:nvPr/>
        </p:nvSpPr>
        <p:spPr bwMode="auto">
          <a:xfrm>
            <a:off x="3962400" y="3048000"/>
            <a:ext cx="0" cy="3048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49" name="Text Box 29"/>
          <p:cNvSpPr txBox="1">
            <a:spLocks noChangeArrowheads="1"/>
          </p:cNvSpPr>
          <p:nvPr/>
        </p:nvSpPr>
        <p:spPr bwMode="auto">
          <a:xfrm>
            <a:off x="533400" y="3810000"/>
            <a:ext cx="411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>
                <a:solidFill>
                  <a:schemeClr val="bg1"/>
                </a:solidFill>
              </a:rPr>
              <a:t>«</a:t>
            </a:r>
            <a:r>
              <a:rPr lang="en-US" altLang="ru-RU">
                <a:solidFill>
                  <a:schemeClr val="bg1"/>
                </a:solidFill>
              </a:rPr>
              <a:t>2</a:t>
            </a:r>
            <a:r>
              <a:rPr lang="ru-RU" altLang="ru-RU">
                <a:solidFill>
                  <a:schemeClr val="bg1"/>
                </a:solidFill>
              </a:rPr>
              <a:t> – </a:t>
            </a:r>
            <a:r>
              <a:rPr lang="en-US" altLang="ru-RU">
                <a:solidFill>
                  <a:schemeClr val="bg1"/>
                </a:solidFill>
              </a:rPr>
              <a:t>3</a:t>
            </a:r>
            <a:r>
              <a:rPr lang="ru-RU" altLang="ru-RU">
                <a:solidFill>
                  <a:schemeClr val="bg1"/>
                </a:solidFill>
              </a:rPr>
              <a:t>»  </a:t>
            </a:r>
            <a:r>
              <a:rPr lang="en-US" altLang="ru-RU">
                <a:solidFill>
                  <a:schemeClr val="bg1"/>
                </a:solidFill>
              </a:rPr>
              <a:t>T  = const, P   , V</a:t>
            </a:r>
            <a:endParaRPr lang="ru-RU" altLang="ru-RU"/>
          </a:p>
        </p:txBody>
      </p:sp>
      <p:sp>
        <p:nvSpPr>
          <p:cNvPr id="5150" name="Line 30"/>
          <p:cNvSpPr>
            <a:spLocks noChangeShapeType="1"/>
          </p:cNvSpPr>
          <p:nvPr/>
        </p:nvSpPr>
        <p:spPr bwMode="auto">
          <a:xfrm>
            <a:off x="3352800" y="3810000"/>
            <a:ext cx="0" cy="3810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51" name="Text Box 31"/>
          <p:cNvSpPr txBox="1">
            <a:spLocks noChangeArrowheads="1"/>
          </p:cNvSpPr>
          <p:nvPr/>
        </p:nvSpPr>
        <p:spPr bwMode="auto">
          <a:xfrm>
            <a:off x="533400" y="4648200"/>
            <a:ext cx="37338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>
                <a:solidFill>
                  <a:schemeClr val="bg1"/>
                </a:solidFill>
              </a:rPr>
              <a:t>«</a:t>
            </a:r>
            <a:r>
              <a:rPr lang="en-US" altLang="ru-RU">
                <a:solidFill>
                  <a:schemeClr val="bg1"/>
                </a:solidFill>
              </a:rPr>
              <a:t>3</a:t>
            </a:r>
            <a:r>
              <a:rPr lang="ru-RU" altLang="ru-RU">
                <a:solidFill>
                  <a:schemeClr val="bg1"/>
                </a:solidFill>
              </a:rPr>
              <a:t> – </a:t>
            </a:r>
            <a:r>
              <a:rPr lang="en-US" altLang="ru-RU">
                <a:solidFill>
                  <a:schemeClr val="bg1"/>
                </a:solidFill>
              </a:rPr>
              <a:t>4</a:t>
            </a:r>
            <a:r>
              <a:rPr lang="ru-RU" altLang="ru-RU">
                <a:solidFill>
                  <a:schemeClr val="bg1"/>
                </a:solidFill>
              </a:rPr>
              <a:t>»  </a:t>
            </a:r>
            <a:r>
              <a:rPr lang="en-US" altLang="ru-RU">
                <a:solidFill>
                  <a:schemeClr val="bg1"/>
                </a:solidFill>
              </a:rPr>
              <a:t>P   ,T  , V  = const</a:t>
            </a:r>
            <a:endParaRPr lang="ru-RU" altLang="ru-RU">
              <a:solidFill>
                <a:schemeClr val="bg1"/>
              </a:solidFill>
            </a:endParaRPr>
          </a:p>
          <a:p>
            <a:pPr eaLnBrk="1" hangingPunct="1">
              <a:spcBef>
                <a:spcPct val="50000"/>
              </a:spcBef>
            </a:pPr>
            <a:endParaRPr lang="ru-RU" altLang="ru-RU"/>
          </a:p>
        </p:txBody>
      </p:sp>
      <p:sp>
        <p:nvSpPr>
          <p:cNvPr id="5152" name="Line 32"/>
          <p:cNvSpPr>
            <a:spLocks noChangeShapeType="1"/>
          </p:cNvSpPr>
          <p:nvPr/>
        </p:nvSpPr>
        <p:spPr bwMode="auto">
          <a:xfrm>
            <a:off x="1905000" y="4724400"/>
            <a:ext cx="0" cy="3048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53" name="Line 33"/>
          <p:cNvSpPr>
            <a:spLocks noChangeShapeType="1"/>
          </p:cNvSpPr>
          <p:nvPr/>
        </p:nvSpPr>
        <p:spPr bwMode="auto">
          <a:xfrm flipV="1">
            <a:off x="3962400" y="3810000"/>
            <a:ext cx="0" cy="3810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54" name="Line 34"/>
          <p:cNvSpPr>
            <a:spLocks noChangeShapeType="1"/>
          </p:cNvSpPr>
          <p:nvPr/>
        </p:nvSpPr>
        <p:spPr bwMode="auto">
          <a:xfrm>
            <a:off x="2438400" y="4724400"/>
            <a:ext cx="0" cy="3048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55" name="Line 35"/>
          <p:cNvSpPr>
            <a:spLocks noChangeShapeType="1"/>
          </p:cNvSpPr>
          <p:nvPr/>
        </p:nvSpPr>
        <p:spPr bwMode="auto">
          <a:xfrm>
            <a:off x="6600825" y="3376613"/>
            <a:ext cx="6858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56" name="Line 36"/>
          <p:cNvSpPr>
            <a:spLocks noChangeShapeType="1"/>
          </p:cNvSpPr>
          <p:nvPr/>
        </p:nvSpPr>
        <p:spPr bwMode="auto">
          <a:xfrm>
            <a:off x="6599238" y="3352800"/>
            <a:ext cx="0" cy="76200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57" name="Line 37"/>
          <p:cNvSpPr>
            <a:spLocks noChangeShapeType="1"/>
          </p:cNvSpPr>
          <p:nvPr/>
        </p:nvSpPr>
        <p:spPr bwMode="auto">
          <a:xfrm flipH="1">
            <a:off x="6296025" y="4092575"/>
            <a:ext cx="304800" cy="38100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184" name="AutoShape 4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3505200" y="6324600"/>
            <a:ext cx="762000" cy="2286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7185" name="AutoShape 4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4495800" y="6324600"/>
            <a:ext cx="685800" cy="2286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43" name="Прямоугольник 42"/>
          <p:cNvSpPr/>
          <p:nvPr/>
        </p:nvSpPr>
        <p:spPr>
          <a:xfrm>
            <a:off x="0" y="32177"/>
            <a:ext cx="9036496" cy="1077218"/>
          </a:xfrm>
          <a:prstGeom prst="rect">
            <a:avLst/>
          </a:prstGeom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Алгоритм </a:t>
            </a:r>
            <a:r>
              <a:rPr lang="ru-RU" sz="32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розв</a:t>
            </a:r>
            <a:r>
              <a:rPr lang="en-US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’</a:t>
            </a:r>
            <a:r>
              <a:rPr lang="uk-UA" sz="32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язування</a:t>
            </a:r>
            <a:r>
              <a:rPr lang="ru-RU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2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якісних</a:t>
            </a:r>
            <a:r>
              <a:rPr lang="ru-RU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 задач на </a:t>
            </a:r>
            <a:r>
              <a:rPr lang="ru-RU" sz="32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газові</a:t>
            </a:r>
            <a:r>
              <a:rPr lang="ru-RU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sz="32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закони</a:t>
            </a:r>
            <a:r>
              <a:rPr lang="ru-RU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.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46" grpId="0" autoUpdateAnimBg="0"/>
      <p:bldP spid="5147" grpId="0" animBg="1"/>
      <p:bldP spid="5148" grpId="0" animBg="1"/>
      <p:bldP spid="5149" grpId="0" autoUpdateAnimBg="0"/>
      <p:bldP spid="5150" grpId="0" animBg="1"/>
      <p:bldP spid="5151" grpId="0" autoUpdateAnimBg="0"/>
      <p:bldP spid="5152" grpId="0" animBg="1"/>
      <p:bldP spid="5153" grpId="0" animBg="1"/>
      <p:bldP spid="5154" grpId="0" animBg="1"/>
      <p:bldP spid="5155" grpId="0" animBg="1"/>
      <p:bldP spid="5156" grpId="0" animBg="1"/>
      <p:bldP spid="515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Line 10"/>
          <p:cNvSpPr>
            <a:spLocks noChangeShapeType="1"/>
          </p:cNvSpPr>
          <p:nvPr/>
        </p:nvSpPr>
        <p:spPr bwMode="auto">
          <a:xfrm flipV="1">
            <a:off x="1447800" y="1649413"/>
            <a:ext cx="0" cy="676275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95" name="Line 11"/>
          <p:cNvSpPr>
            <a:spLocks noChangeShapeType="1"/>
          </p:cNvSpPr>
          <p:nvPr/>
        </p:nvSpPr>
        <p:spPr bwMode="auto">
          <a:xfrm>
            <a:off x="1447800" y="1649413"/>
            <a:ext cx="579438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96" name="Text Box 12"/>
          <p:cNvSpPr txBox="1">
            <a:spLocks noChangeArrowheads="1"/>
          </p:cNvSpPr>
          <p:nvPr/>
        </p:nvSpPr>
        <p:spPr bwMode="auto">
          <a:xfrm>
            <a:off x="2027238" y="1227138"/>
            <a:ext cx="495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>
                <a:solidFill>
                  <a:schemeClr val="bg1"/>
                </a:solidFill>
              </a:rPr>
              <a:t>1</a:t>
            </a:r>
            <a:endParaRPr lang="ru-RU" altLang="ru-RU">
              <a:solidFill>
                <a:schemeClr val="bg1"/>
              </a:solidFill>
            </a:endParaRPr>
          </a:p>
        </p:txBody>
      </p:sp>
      <p:sp>
        <p:nvSpPr>
          <p:cNvPr id="8197" name="Text Box 13"/>
          <p:cNvSpPr txBox="1">
            <a:spLocks noChangeArrowheads="1"/>
          </p:cNvSpPr>
          <p:nvPr/>
        </p:nvSpPr>
        <p:spPr bwMode="auto">
          <a:xfrm>
            <a:off x="1116013" y="1143000"/>
            <a:ext cx="4968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>
                <a:solidFill>
                  <a:schemeClr val="bg1"/>
                </a:solidFill>
              </a:rPr>
              <a:t>2</a:t>
            </a:r>
            <a:endParaRPr lang="ru-RU" altLang="ru-RU">
              <a:solidFill>
                <a:schemeClr val="bg1"/>
              </a:solidFill>
            </a:endParaRPr>
          </a:p>
        </p:txBody>
      </p:sp>
      <p:sp>
        <p:nvSpPr>
          <p:cNvPr id="8198" name="Text Box 14"/>
          <p:cNvSpPr txBox="1">
            <a:spLocks noChangeArrowheads="1"/>
          </p:cNvSpPr>
          <p:nvPr/>
        </p:nvSpPr>
        <p:spPr bwMode="auto">
          <a:xfrm>
            <a:off x="1530350" y="1903413"/>
            <a:ext cx="5794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>
                <a:solidFill>
                  <a:schemeClr val="bg1"/>
                </a:solidFill>
              </a:rPr>
              <a:t>3</a:t>
            </a:r>
            <a:endParaRPr lang="ru-RU" altLang="ru-RU">
              <a:solidFill>
                <a:schemeClr val="bg1"/>
              </a:solidFill>
            </a:endParaRPr>
          </a:p>
        </p:txBody>
      </p:sp>
      <p:sp>
        <p:nvSpPr>
          <p:cNvPr id="8199" name="Text Box 15"/>
          <p:cNvSpPr txBox="1">
            <a:spLocks noChangeArrowheads="1"/>
          </p:cNvSpPr>
          <p:nvPr/>
        </p:nvSpPr>
        <p:spPr bwMode="auto">
          <a:xfrm>
            <a:off x="785813" y="2155825"/>
            <a:ext cx="33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>
                <a:solidFill>
                  <a:schemeClr val="bg1"/>
                </a:solidFill>
              </a:rPr>
              <a:t>4</a:t>
            </a:r>
            <a:endParaRPr lang="ru-RU" altLang="ru-RU">
              <a:solidFill>
                <a:schemeClr val="bg1"/>
              </a:solidFill>
            </a:endParaRPr>
          </a:p>
        </p:txBody>
      </p:sp>
      <p:grpSp>
        <p:nvGrpSpPr>
          <p:cNvPr id="8200" name="Group 43"/>
          <p:cNvGrpSpPr>
            <a:grpSpLocks/>
          </p:cNvGrpSpPr>
          <p:nvPr/>
        </p:nvGrpSpPr>
        <p:grpSpPr bwMode="auto">
          <a:xfrm>
            <a:off x="19050" y="1000125"/>
            <a:ext cx="3000375" cy="2963863"/>
            <a:chOff x="12" y="630"/>
            <a:chExt cx="1890" cy="1867"/>
          </a:xfrm>
        </p:grpSpPr>
        <p:sp>
          <p:nvSpPr>
            <p:cNvPr id="8216" name="Text Box 5"/>
            <p:cNvSpPr txBox="1">
              <a:spLocks noChangeArrowheads="1"/>
            </p:cNvSpPr>
            <p:nvPr/>
          </p:nvSpPr>
          <p:spPr bwMode="auto">
            <a:xfrm>
              <a:off x="1641" y="2209"/>
              <a:ext cx="26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>
                  <a:solidFill>
                    <a:schemeClr val="bg1"/>
                  </a:solidFill>
                </a:rPr>
                <a:t>T  </a:t>
              </a:r>
              <a:endParaRPr lang="ru-RU" altLang="ru-RU">
                <a:solidFill>
                  <a:schemeClr val="bg1"/>
                </a:solidFill>
              </a:endParaRPr>
            </a:p>
          </p:txBody>
        </p:sp>
        <p:sp>
          <p:nvSpPr>
            <p:cNvPr id="8217" name="Line 6"/>
            <p:cNvSpPr>
              <a:spLocks noChangeShapeType="1"/>
            </p:cNvSpPr>
            <p:nvPr/>
          </p:nvSpPr>
          <p:spPr bwMode="auto">
            <a:xfrm flipV="1">
              <a:off x="391" y="720"/>
              <a:ext cx="0" cy="1595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18" name="Line 7"/>
            <p:cNvSpPr>
              <a:spLocks noChangeShapeType="1"/>
            </p:cNvSpPr>
            <p:nvPr/>
          </p:nvSpPr>
          <p:spPr bwMode="auto">
            <a:xfrm>
              <a:off x="286" y="2156"/>
              <a:ext cx="1564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19" name="Line 8"/>
            <p:cNvSpPr>
              <a:spLocks noChangeShapeType="1"/>
            </p:cNvSpPr>
            <p:nvPr/>
          </p:nvSpPr>
          <p:spPr bwMode="auto">
            <a:xfrm flipV="1">
              <a:off x="391" y="1730"/>
              <a:ext cx="312" cy="426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20" name="Line 9"/>
            <p:cNvSpPr>
              <a:spLocks noChangeShapeType="1"/>
            </p:cNvSpPr>
            <p:nvPr/>
          </p:nvSpPr>
          <p:spPr bwMode="auto">
            <a:xfrm flipV="1">
              <a:off x="703" y="1465"/>
              <a:ext cx="209" cy="265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8221" name="Group 16"/>
            <p:cNvGrpSpPr>
              <a:grpSpLocks/>
            </p:cNvGrpSpPr>
            <p:nvPr/>
          </p:nvGrpSpPr>
          <p:grpSpPr bwMode="auto">
            <a:xfrm>
              <a:off x="192" y="956"/>
              <a:ext cx="816" cy="1392"/>
              <a:chOff x="3696" y="912"/>
              <a:chExt cx="816" cy="1392"/>
            </a:xfrm>
          </p:grpSpPr>
          <p:sp>
            <p:nvSpPr>
              <p:cNvPr id="8223" name="Line 17"/>
              <p:cNvSpPr>
                <a:spLocks noChangeShapeType="1"/>
              </p:cNvSpPr>
              <p:nvPr/>
            </p:nvSpPr>
            <p:spPr bwMode="auto">
              <a:xfrm flipH="1">
                <a:off x="3936" y="1008"/>
                <a:ext cx="480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24" name="Line 18"/>
              <p:cNvSpPr>
                <a:spLocks noChangeShapeType="1"/>
              </p:cNvSpPr>
              <p:nvPr/>
            </p:nvSpPr>
            <p:spPr bwMode="auto">
              <a:xfrm>
                <a:off x="4416" y="1392"/>
                <a:ext cx="0" cy="72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8225" name="Group 19"/>
              <p:cNvGrpSpPr>
                <a:grpSpLocks/>
              </p:cNvGrpSpPr>
              <p:nvPr/>
            </p:nvGrpSpPr>
            <p:grpSpPr bwMode="auto">
              <a:xfrm>
                <a:off x="4368" y="2208"/>
                <a:ext cx="144" cy="96"/>
                <a:chOff x="4320" y="2208"/>
                <a:chExt cx="192" cy="96"/>
              </a:xfrm>
            </p:grpSpPr>
            <p:sp>
              <p:nvSpPr>
                <p:cNvPr id="8229" name="Line 20"/>
                <p:cNvSpPr>
                  <a:spLocks noChangeShapeType="1"/>
                </p:cNvSpPr>
                <p:nvPr/>
              </p:nvSpPr>
              <p:spPr bwMode="auto">
                <a:xfrm>
                  <a:off x="4416" y="2208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30" name="Line 21"/>
                <p:cNvSpPr>
                  <a:spLocks noChangeShapeType="1"/>
                </p:cNvSpPr>
                <p:nvPr/>
              </p:nvSpPr>
              <p:spPr bwMode="auto">
                <a:xfrm>
                  <a:off x="4320" y="2304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8226" name="Group 22"/>
              <p:cNvGrpSpPr>
                <a:grpSpLocks/>
              </p:cNvGrpSpPr>
              <p:nvPr/>
            </p:nvGrpSpPr>
            <p:grpSpPr bwMode="auto">
              <a:xfrm>
                <a:off x="3696" y="912"/>
                <a:ext cx="96" cy="192"/>
                <a:chOff x="3696" y="912"/>
                <a:chExt cx="96" cy="192"/>
              </a:xfrm>
            </p:grpSpPr>
            <p:sp>
              <p:nvSpPr>
                <p:cNvPr id="8227" name="Line 23"/>
                <p:cNvSpPr>
                  <a:spLocks noChangeShapeType="1"/>
                </p:cNvSpPr>
                <p:nvPr/>
              </p:nvSpPr>
              <p:spPr bwMode="auto">
                <a:xfrm>
                  <a:off x="3696" y="912"/>
                  <a:ext cx="0" cy="192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28" name="Line 24"/>
                <p:cNvSpPr>
                  <a:spLocks noChangeShapeType="1"/>
                </p:cNvSpPr>
                <p:nvPr/>
              </p:nvSpPr>
              <p:spPr bwMode="auto">
                <a:xfrm>
                  <a:off x="3696" y="1008"/>
                  <a:ext cx="96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8222" name="Text Box 25"/>
            <p:cNvSpPr txBox="1">
              <a:spLocks noChangeArrowheads="1"/>
            </p:cNvSpPr>
            <p:nvPr/>
          </p:nvSpPr>
          <p:spPr bwMode="auto">
            <a:xfrm>
              <a:off x="12" y="630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>
                  <a:solidFill>
                    <a:schemeClr val="bg1"/>
                  </a:solidFill>
                </a:rPr>
                <a:t>P</a:t>
              </a:r>
              <a:endParaRPr lang="ru-RU" altLang="ru-RU">
                <a:solidFill>
                  <a:schemeClr val="bg1"/>
                </a:solidFill>
              </a:endParaRPr>
            </a:p>
          </p:txBody>
        </p:sp>
      </p:grpSp>
      <p:grpSp>
        <p:nvGrpSpPr>
          <p:cNvPr id="6170" name="Group 26"/>
          <p:cNvGrpSpPr>
            <a:grpSpLocks/>
          </p:cNvGrpSpPr>
          <p:nvPr/>
        </p:nvGrpSpPr>
        <p:grpSpPr bwMode="auto">
          <a:xfrm>
            <a:off x="2667000" y="1143000"/>
            <a:ext cx="3022600" cy="2820988"/>
            <a:chOff x="2592" y="816"/>
            <a:chExt cx="1904" cy="1777"/>
          </a:xfrm>
        </p:grpSpPr>
        <p:grpSp>
          <p:nvGrpSpPr>
            <p:cNvPr id="8211" name="Group 27"/>
            <p:cNvGrpSpPr>
              <a:grpSpLocks/>
            </p:cNvGrpSpPr>
            <p:nvPr/>
          </p:nvGrpSpPr>
          <p:grpSpPr bwMode="auto">
            <a:xfrm>
              <a:off x="2880" y="816"/>
              <a:ext cx="1616" cy="1777"/>
              <a:chOff x="1984" y="816"/>
              <a:chExt cx="1616" cy="1777"/>
            </a:xfrm>
          </p:grpSpPr>
          <p:sp>
            <p:nvSpPr>
              <p:cNvPr id="8213" name="Text Box 28"/>
              <p:cNvSpPr txBox="1">
                <a:spLocks noChangeArrowheads="1"/>
              </p:cNvSpPr>
              <p:nvPr/>
            </p:nvSpPr>
            <p:spPr bwMode="auto">
              <a:xfrm>
                <a:off x="3339" y="2305"/>
                <a:ext cx="26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ru-RU">
                    <a:solidFill>
                      <a:schemeClr val="bg1"/>
                    </a:solidFill>
                  </a:rPr>
                  <a:t>V </a:t>
                </a:r>
                <a:endParaRPr lang="ru-RU" altLang="ru-RU">
                  <a:solidFill>
                    <a:schemeClr val="bg1"/>
                  </a:solidFill>
                </a:endParaRPr>
              </a:p>
            </p:txBody>
          </p:sp>
          <p:sp>
            <p:nvSpPr>
              <p:cNvPr id="8214" name="Line 29"/>
              <p:cNvSpPr>
                <a:spLocks noChangeShapeType="1"/>
              </p:cNvSpPr>
              <p:nvPr/>
            </p:nvSpPr>
            <p:spPr bwMode="auto">
              <a:xfrm flipV="1">
                <a:off x="2089" y="816"/>
                <a:ext cx="0" cy="1595"/>
              </a:xfrm>
              <a:prstGeom prst="line">
                <a:avLst/>
              </a:prstGeom>
              <a:noFill/>
              <a:ln w="28575">
                <a:solidFill>
                  <a:schemeClr val="bg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15" name="Line 30"/>
              <p:cNvSpPr>
                <a:spLocks noChangeShapeType="1"/>
              </p:cNvSpPr>
              <p:nvPr/>
            </p:nvSpPr>
            <p:spPr bwMode="auto">
              <a:xfrm>
                <a:off x="1984" y="2252"/>
                <a:ext cx="1564" cy="0"/>
              </a:xfrm>
              <a:prstGeom prst="line">
                <a:avLst/>
              </a:prstGeom>
              <a:noFill/>
              <a:ln w="28575">
                <a:solidFill>
                  <a:schemeClr val="bg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8212" name="Text Box 31"/>
            <p:cNvSpPr txBox="1">
              <a:spLocks noChangeArrowheads="1"/>
            </p:cNvSpPr>
            <p:nvPr/>
          </p:nvSpPr>
          <p:spPr bwMode="auto">
            <a:xfrm>
              <a:off x="2592" y="864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>
                  <a:solidFill>
                    <a:schemeClr val="bg1"/>
                  </a:solidFill>
                </a:rPr>
                <a:t>P </a:t>
              </a:r>
              <a:endParaRPr lang="ru-RU" altLang="ru-RU">
                <a:solidFill>
                  <a:schemeClr val="bg1"/>
                </a:solidFill>
              </a:endParaRPr>
            </a:p>
          </p:txBody>
        </p:sp>
      </p:grpSp>
      <p:grpSp>
        <p:nvGrpSpPr>
          <p:cNvPr id="6176" name="Group 32"/>
          <p:cNvGrpSpPr>
            <a:grpSpLocks/>
          </p:cNvGrpSpPr>
          <p:nvPr/>
        </p:nvGrpSpPr>
        <p:grpSpPr bwMode="auto">
          <a:xfrm>
            <a:off x="0" y="3581400"/>
            <a:ext cx="2971800" cy="2973388"/>
            <a:chOff x="0" y="2447"/>
            <a:chExt cx="1872" cy="1873"/>
          </a:xfrm>
        </p:grpSpPr>
        <p:sp>
          <p:nvSpPr>
            <p:cNvPr id="8207" name="Text Box 33"/>
            <p:cNvSpPr txBox="1">
              <a:spLocks noChangeArrowheads="1"/>
            </p:cNvSpPr>
            <p:nvPr/>
          </p:nvSpPr>
          <p:spPr bwMode="auto">
            <a:xfrm>
              <a:off x="1611" y="4032"/>
              <a:ext cx="26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>
                  <a:solidFill>
                    <a:schemeClr val="bg1"/>
                  </a:solidFill>
                </a:rPr>
                <a:t>T  </a:t>
              </a:r>
              <a:endParaRPr lang="ru-RU" altLang="ru-RU">
                <a:solidFill>
                  <a:schemeClr val="bg1"/>
                </a:solidFill>
              </a:endParaRPr>
            </a:p>
          </p:txBody>
        </p:sp>
        <p:sp>
          <p:nvSpPr>
            <p:cNvPr id="8208" name="Line 34"/>
            <p:cNvSpPr>
              <a:spLocks noChangeShapeType="1"/>
            </p:cNvSpPr>
            <p:nvPr/>
          </p:nvSpPr>
          <p:spPr bwMode="auto">
            <a:xfrm flipV="1">
              <a:off x="361" y="2543"/>
              <a:ext cx="0" cy="1595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09" name="Line 35"/>
            <p:cNvSpPr>
              <a:spLocks noChangeShapeType="1"/>
            </p:cNvSpPr>
            <p:nvPr/>
          </p:nvSpPr>
          <p:spPr bwMode="auto">
            <a:xfrm>
              <a:off x="256" y="3979"/>
              <a:ext cx="1564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10" name="Text Box 36"/>
            <p:cNvSpPr txBox="1">
              <a:spLocks noChangeArrowheads="1"/>
            </p:cNvSpPr>
            <p:nvPr/>
          </p:nvSpPr>
          <p:spPr bwMode="auto">
            <a:xfrm>
              <a:off x="0" y="2447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>
                  <a:solidFill>
                    <a:schemeClr val="bg1"/>
                  </a:solidFill>
                </a:rPr>
                <a:t>V</a:t>
              </a:r>
              <a:endParaRPr lang="ru-RU" altLang="ru-RU">
                <a:solidFill>
                  <a:schemeClr val="bg1"/>
                </a:solidFill>
              </a:endParaRPr>
            </a:p>
          </p:txBody>
        </p:sp>
      </p:grpSp>
      <p:sp>
        <p:nvSpPr>
          <p:cNvPr id="6181" name="Text Box 37"/>
          <p:cNvSpPr txBox="1">
            <a:spLocks noChangeArrowheads="1"/>
          </p:cNvSpPr>
          <p:nvPr/>
        </p:nvSpPr>
        <p:spPr bwMode="auto">
          <a:xfrm>
            <a:off x="2448720" y="3941118"/>
            <a:ext cx="6481762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3. </a:t>
            </a:r>
            <a:r>
              <a:rPr lang="ru-RU" sz="2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Розташувати</a:t>
            </a: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графіки</a:t>
            </a: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таким чином, </a:t>
            </a:r>
            <a:r>
              <a:rPr lang="ru-RU" sz="2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щоб</a:t>
            </a: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вісь</a:t>
            </a: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тисків</a:t>
            </a: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і </a:t>
            </a:r>
            <a:r>
              <a:rPr lang="ru-RU" sz="2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вісь</a:t>
            </a: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температур </a:t>
            </a:r>
            <a:r>
              <a:rPr lang="ru-RU" sz="2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були</a:t>
            </a: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паралельні</a:t>
            </a: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одна </a:t>
            </a:r>
            <a:r>
              <a:rPr lang="ru-RU" sz="2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одній</a:t>
            </a: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</a:t>
            </a:r>
          </a:p>
        </p:txBody>
      </p:sp>
      <p:sp>
        <p:nvSpPr>
          <p:cNvPr id="8204" name="AutoShape 41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3505200" y="6324600"/>
            <a:ext cx="762000" cy="2286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8205" name="AutoShape 4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4495800" y="6324600"/>
            <a:ext cx="685800" cy="2286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0" y="32177"/>
            <a:ext cx="9036496" cy="1077218"/>
          </a:xfrm>
          <a:prstGeom prst="rect">
            <a:avLst/>
          </a:prstGeom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Алгоритм </a:t>
            </a:r>
            <a:r>
              <a:rPr lang="ru-RU" sz="32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розв</a:t>
            </a:r>
            <a:r>
              <a:rPr lang="en-US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’</a:t>
            </a:r>
            <a:r>
              <a:rPr lang="uk-UA" sz="32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язування</a:t>
            </a:r>
            <a:r>
              <a:rPr lang="ru-RU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sz="32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якісних</a:t>
            </a:r>
            <a:r>
              <a:rPr lang="ru-RU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 задач на </a:t>
            </a:r>
            <a:r>
              <a:rPr lang="ru-RU" sz="32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газові</a:t>
            </a:r>
            <a:r>
              <a:rPr lang="ru-RU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sz="32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закони</a:t>
            </a:r>
            <a:r>
              <a:rPr lang="ru-RU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.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2543175" y="3506788"/>
            <a:ext cx="4143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>
                <a:solidFill>
                  <a:schemeClr val="bg1"/>
                </a:solidFill>
              </a:rPr>
              <a:t>T  </a:t>
            </a:r>
            <a:endParaRPr lang="ru-RU" altLang="ru-RU">
              <a:solidFill>
                <a:schemeClr val="bg1"/>
              </a:solidFill>
            </a:endParaRPr>
          </a:p>
        </p:txBody>
      </p:sp>
      <p:sp>
        <p:nvSpPr>
          <p:cNvPr id="9219" name="Line 5"/>
          <p:cNvSpPr>
            <a:spLocks noChangeShapeType="1"/>
          </p:cNvSpPr>
          <p:nvPr/>
        </p:nvSpPr>
        <p:spPr bwMode="auto">
          <a:xfrm flipV="1">
            <a:off x="558800" y="1143000"/>
            <a:ext cx="0" cy="253206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0" name="Line 6"/>
          <p:cNvSpPr>
            <a:spLocks noChangeShapeType="1"/>
          </p:cNvSpPr>
          <p:nvPr/>
        </p:nvSpPr>
        <p:spPr bwMode="auto">
          <a:xfrm>
            <a:off x="392113" y="3422650"/>
            <a:ext cx="248285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1" name="Line 7"/>
          <p:cNvSpPr>
            <a:spLocks noChangeShapeType="1"/>
          </p:cNvSpPr>
          <p:nvPr/>
        </p:nvSpPr>
        <p:spPr bwMode="auto">
          <a:xfrm flipV="1">
            <a:off x="558800" y="2746375"/>
            <a:ext cx="495300" cy="676275"/>
          </a:xfrm>
          <a:prstGeom prst="line">
            <a:avLst/>
          </a:prstGeom>
          <a:noFill/>
          <a:ln w="28575">
            <a:solidFill>
              <a:schemeClr val="bg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2" name="Line 8"/>
          <p:cNvSpPr>
            <a:spLocks noChangeShapeType="1"/>
          </p:cNvSpPr>
          <p:nvPr/>
        </p:nvSpPr>
        <p:spPr bwMode="auto">
          <a:xfrm flipV="1">
            <a:off x="1001713" y="2325688"/>
            <a:ext cx="384175" cy="473075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3" name="Line 9"/>
          <p:cNvSpPr>
            <a:spLocks noChangeShapeType="1"/>
          </p:cNvSpPr>
          <p:nvPr/>
        </p:nvSpPr>
        <p:spPr bwMode="auto">
          <a:xfrm flipV="1">
            <a:off x="1385888" y="1649413"/>
            <a:ext cx="0" cy="676275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4" name="Line 10"/>
          <p:cNvSpPr>
            <a:spLocks noChangeShapeType="1"/>
          </p:cNvSpPr>
          <p:nvPr/>
        </p:nvSpPr>
        <p:spPr bwMode="auto">
          <a:xfrm>
            <a:off x="1371600" y="1644650"/>
            <a:ext cx="541338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5" name="Text Box 11"/>
          <p:cNvSpPr txBox="1">
            <a:spLocks noChangeArrowheads="1"/>
          </p:cNvSpPr>
          <p:nvPr/>
        </p:nvSpPr>
        <p:spPr bwMode="auto">
          <a:xfrm>
            <a:off x="1965325" y="1227138"/>
            <a:ext cx="495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>
                <a:solidFill>
                  <a:schemeClr val="bg1"/>
                </a:solidFill>
              </a:rPr>
              <a:t>1</a:t>
            </a:r>
            <a:endParaRPr lang="ru-RU" altLang="ru-RU">
              <a:solidFill>
                <a:schemeClr val="bg1"/>
              </a:solidFill>
            </a:endParaRPr>
          </a:p>
        </p:txBody>
      </p:sp>
      <p:sp>
        <p:nvSpPr>
          <p:cNvPr id="9226" name="Text Box 12"/>
          <p:cNvSpPr txBox="1">
            <a:spLocks noChangeArrowheads="1"/>
          </p:cNvSpPr>
          <p:nvPr/>
        </p:nvSpPr>
        <p:spPr bwMode="auto">
          <a:xfrm>
            <a:off x="1054100" y="1143000"/>
            <a:ext cx="496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>
                <a:solidFill>
                  <a:schemeClr val="bg1"/>
                </a:solidFill>
              </a:rPr>
              <a:t>2</a:t>
            </a:r>
            <a:endParaRPr lang="ru-RU" altLang="ru-RU">
              <a:solidFill>
                <a:schemeClr val="bg1"/>
              </a:solidFill>
            </a:endParaRPr>
          </a:p>
        </p:txBody>
      </p:sp>
      <p:sp>
        <p:nvSpPr>
          <p:cNvPr id="9227" name="Text Box 13"/>
          <p:cNvSpPr txBox="1">
            <a:spLocks noChangeArrowheads="1"/>
          </p:cNvSpPr>
          <p:nvPr/>
        </p:nvSpPr>
        <p:spPr bwMode="auto">
          <a:xfrm>
            <a:off x="1468438" y="1903413"/>
            <a:ext cx="5794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>
                <a:solidFill>
                  <a:schemeClr val="bg1"/>
                </a:solidFill>
              </a:rPr>
              <a:t>3</a:t>
            </a:r>
            <a:endParaRPr lang="ru-RU" altLang="ru-RU">
              <a:solidFill>
                <a:schemeClr val="bg1"/>
              </a:solidFill>
            </a:endParaRPr>
          </a:p>
        </p:txBody>
      </p:sp>
      <p:sp>
        <p:nvSpPr>
          <p:cNvPr id="9228" name="Text Box 14"/>
          <p:cNvSpPr txBox="1">
            <a:spLocks noChangeArrowheads="1"/>
          </p:cNvSpPr>
          <p:nvPr/>
        </p:nvSpPr>
        <p:spPr bwMode="auto">
          <a:xfrm>
            <a:off x="723900" y="2155825"/>
            <a:ext cx="33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>
                <a:solidFill>
                  <a:schemeClr val="bg1"/>
                </a:solidFill>
              </a:rPr>
              <a:t>4</a:t>
            </a:r>
            <a:endParaRPr lang="ru-RU" altLang="ru-RU">
              <a:solidFill>
                <a:schemeClr val="bg1"/>
              </a:solidFill>
            </a:endParaRPr>
          </a:p>
        </p:txBody>
      </p:sp>
      <p:grpSp>
        <p:nvGrpSpPr>
          <p:cNvPr id="9229" name="Group 15"/>
          <p:cNvGrpSpPr>
            <a:grpSpLocks/>
          </p:cNvGrpSpPr>
          <p:nvPr/>
        </p:nvGrpSpPr>
        <p:grpSpPr bwMode="auto">
          <a:xfrm>
            <a:off x="238125" y="1508125"/>
            <a:ext cx="1295400" cy="2209800"/>
            <a:chOff x="3696" y="912"/>
            <a:chExt cx="816" cy="1392"/>
          </a:xfrm>
        </p:grpSpPr>
        <p:sp>
          <p:nvSpPr>
            <p:cNvPr id="9278" name="Line 16"/>
            <p:cNvSpPr>
              <a:spLocks noChangeShapeType="1"/>
            </p:cNvSpPr>
            <p:nvPr/>
          </p:nvSpPr>
          <p:spPr bwMode="auto">
            <a:xfrm flipH="1">
              <a:off x="3936" y="1008"/>
              <a:ext cx="48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79" name="Line 17"/>
            <p:cNvSpPr>
              <a:spLocks noChangeShapeType="1"/>
            </p:cNvSpPr>
            <p:nvPr/>
          </p:nvSpPr>
          <p:spPr bwMode="auto">
            <a:xfrm>
              <a:off x="4416" y="1392"/>
              <a:ext cx="0" cy="72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9280" name="Group 18"/>
            <p:cNvGrpSpPr>
              <a:grpSpLocks/>
            </p:cNvGrpSpPr>
            <p:nvPr/>
          </p:nvGrpSpPr>
          <p:grpSpPr bwMode="auto">
            <a:xfrm>
              <a:off x="4368" y="2208"/>
              <a:ext cx="144" cy="96"/>
              <a:chOff x="4320" y="2208"/>
              <a:chExt cx="192" cy="96"/>
            </a:xfrm>
          </p:grpSpPr>
          <p:sp>
            <p:nvSpPr>
              <p:cNvPr id="9284" name="Line 19"/>
              <p:cNvSpPr>
                <a:spLocks noChangeShapeType="1"/>
              </p:cNvSpPr>
              <p:nvPr/>
            </p:nvSpPr>
            <p:spPr bwMode="auto">
              <a:xfrm>
                <a:off x="4416" y="220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85" name="Line 20"/>
              <p:cNvSpPr>
                <a:spLocks noChangeShapeType="1"/>
              </p:cNvSpPr>
              <p:nvPr/>
            </p:nvSpPr>
            <p:spPr bwMode="auto">
              <a:xfrm>
                <a:off x="4320" y="2304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9281" name="Group 21"/>
            <p:cNvGrpSpPr>
              <a:grpSpLocks/>
            </p:cNvGrpSpPr>
            <p:nvPr/>
          </p:nvGrpSpPr>
          <p:grpSpPr bwMode="auto">
            <a:xfrm>
              <a:off x="3696" y="912"/>
              <a:ext cx="96" cy="192"/>
              <a:chOff x="3696" y="912"/>
              <a:chExt cx="96" cy="192"/>
            </a:xfrm>
          </p:grpSpPr>
          <p:sp>
            <p:nvSpPr>
              <p:cNvPr id="9282" name="Line 22"/>
              <p:cNvSpPr>
                <a:spLocks noChangeShapeType="1"/>
              </p:cNvSpPr>
              <p:nvPr/>
            </p:nvSpPr>
            <p:spPr bwMode="auto">
              <a:xfrm>
                <a:off x="3696" y="912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83" name="Line 23"/>
              <p:cNvSpPr>
                <a:spLocks noChangeShapeType="1"/>
              </p:cNvSpPr>
              <p:nvPr/>
            </p:nvSpPr>
            <p:spPr bwMode="auto">
              <a:xfrm>
                <a:off x="3696" y="1008"/>
                <a:ext cx="96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15384" name="Text Box 24"/>
          <p:cNvSpPr txBox="1">
            <a:spLocks noChangeArrowheads="1"/>
          </p:cNvSpPr>
          <p:nvPr/>
        </p:nvSpPr>
        <p:spPr bwMode="auto">
          <a:xfrm>
            <a:off x="0" y="10668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>
                <a:solidFill>
                  <a:schemeClr val="bg1"/>
                </a:solidFill>
              </a:rPr>
              <a:t>P</a:t>
            </a:r>
            <a:endParaRPr lang="ru-RU" altLang="ru-RU">
              <a:solidFill>
                <a:schemeClr val="bg1"/>
              </a:solidFill>
            </a:endParaRPr>
          </a:p>
        </p:txBody>
      </p:sp>
      <p:grpSp>
        <p:nvGrpSpPr>
          <p:cNvPr id="15388" name="Group 28"/>
          <p:cNvGrpSpPr>
            <a:grpSpLocks/>
          </p:cNvGrpSpPr>
          <p:nvPr/>
        </p:nvGrpSpPr>
        <p:grpSpPr bwMode="auto">
          <a:xfrm>
            <a:off x="0" y="3505200"/>
            <a:ext cx="2971800" cy="2973388"/>
            <a:chOff x="0" y="2447"/>
            <a:chExt cx="1872" cy="1873"/>
          </a:xfrm>
        </p:grpSpPr>
        <p:sp>
          <p:nvSpPr>
            <p:cNvPr id="9274" name="Text Box 29"/>
            <p:cNvSpPr txBox="1">
              <a:spLocks noChangeArrowheads="1"/>
            </p:cNvSpPr>
            <p:nvPr/>
          </p:nvSpPr>
          <p:spPr bwMode="auto">
            <a:xfrm>
              <a:off x="1611" y="4032"/>
              <a:ext cx="26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>
                  <a:solidFill>
                    <a:schemeClr val="bg1"/>
                  </a:solidFill>
                </a:rPr>
                <a:t>T  </a:t>
              </a:r>
              <a:endParaRPr lang="ru-RU" altLang="ru-RU">
                <a:solidFill>
                  <a:schemeClr val="bg1"/>
                </a:solidFill>
              </a:endParaRPr>
            </a:p>
          </p:txBody>
        </p:sp>
        <p:sp>
          <p:nvSpPr>
            <p:cNvPr id="9275" name="Line 30"/>
            <p:cNvSpPr>
              <a:spLocks noChangeShapeType="1"/>
            </p:cNvSpPr>
            <p:nvPr/>
          </p:nvSpPr>
          <p:spPr bwMode="auto">
            <a:xfrm flipV="1">
              <a:off x="361" y="2543"/>
              <a:ext cx="0" cy="1595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76" name="Line 31"/>
            <p:cNvSpPr>
              <a:spLocks noChangeShapeType="1"/>
            </p:cNvSpPr>
            <p:nvPr/>
          </p:nvSpPr>
          <p:spPr bwMode="auto">
            <a:xfrm>
              <a:off x="256" y="3979"/>
              <a:ext cx="1564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77" name="Text Box 32"/>
            <p:cNvSpPr txBox="1">
              <a:spLocks noChangeArrowheads="1"/>
            </p:cNvSpPr>
            <p:nvPr/>
          </p:nvSpPr>
          <p:spPr bwMode="auto">
            <a:xfrm>
              <a:off x="0" y="2447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>
                  <a:solidFill>
                    <a:schemeClr val="bg1"/>
                  </a:solidFill>
                </a:rPr>
                <a:t>V</a:t>
              </a:r>
              <a:endParaRPr lang="ru-RU" altLang="ru-RU">
                <a:solidFill>
                  <a:schemeClr val="bg1"/>
                </a:solidFill>
              </a:endParaRPr>
            </a:p>
          </p:txBody>
        </p:sp>
      </p:grpSp>
      <p:sp>
        <p:nvSpPr>
          <p:cNvPr id="15393" name="Text Box 33"/>
          <p:cNvSpPr txBox="1">
            <a:spLocks noChangeArrowheads="1"/>
          </p:cNvSpPr>
          <p:nvPr/>
        </p:nvSpPr>
        <p:spPr bwMode="auto">
          <a:xfrm>
            <a:off x="2286000" y="4114800"/>
            <a:ext cx="28956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000">
                <a:solidFill>
                  <a:schemeClr val="bg1"/>
                </a:solidFill>
              </a:rPr>
              <a:t>«1 – 2»  </a:t>
            </a:r>
            <a:r>
              <a:rPr lang="en-US" altLang="ru-RU" sz="2000">
                <a:solidFill>
                  <a:schemeClr val="bg1"/>
                </a:solidFill>
              </a:rPr>
              <a:t>P = const, T   , V </a:t>
            </a:r>
            <a:endParaRPr lang="ru-RU" altLang="ru-RU" sz="2000">
              <a:solidFill>
                <a:schemeClr val="bg1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ru-RU" altLang="ru-RU" sz="2000">
                <a:solidFill>
                  <a:schemeClr val="bg1"/>
                </a:solidFill>
              </a:rPr>
              <a:t>«</a:t>
            </a:r>
            <a:r>
              <a:rPr lang="en-US" altLang="ru-RU" sz="2000">
                <a:solidFill>
                  <a:schemeClr val="bg1"/>
                </a:solidFill>
              </a:rPr>
              <a:t>2</a:t>
            </a:r>
            <a:r>
              <a:rPr lang="ru-RU" altLang="ru-RU" sz="2000">
                <a:solidFill>
                  <a:schemeClr val="bg1"/>
                </a:solidFill>
              </a:rPr>
              <a:t> – </a:t>
            </a:r>
            <a:r>
              <a:rPr lang="en-US" altLang="ru-RU" sz="2000">
                <a:solidFill>
                  <a:schemeClr val="bg1"/>
                </a:solidFill>
              </a:rPr>
              <a:t>3</a:t>
            </a:r>
            <a:r>
              <a:rPr lang="ru-RU" altLang="ru-RU" sz="2000">
                <a:solidFill>
                  <a:schemeClr val="bg1"/>
                </a:solidFill>
              </a:rPr>
              <a:t>»  </a:t>
            </a:r>
            <a:r>
              <a:rPr lang="en-US" altLang="ru-RU" sz="2000">
                <a:solidFill>
                  <a:schemeClr val="bg1"/>
                </a:solidFill>
              </a:rPr>
              <a:t>T  = const, P   , V</a:t>
            </a:r>
            <a:endParaRPr lang="ru-RU" altLang="ru-RU" sz="2000">
              <a:solidFill>
                <a:schemeClr val="bg1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ru-RU" altLang="ru-RU" sz="2000">
                <a:solidFill>
                  <a:schemeClr val="bg1"/>
                </a:solidFill>
              </a:rPr>
              <a:t>«</a:t>
            </a:r>
            <a:r>
              <a:rPr lang="en-US" altLang="ru-RU" sz="2000">
                <a:solidFill>
                  <a:schemeClr val="bg1"/>
                </a:solidFill>
              </a:rPr>
              <a:t>3</a:t>
            </a:r>
            <a:r>
              <a:rPr lang="ru-RU" altLang="ru-RU" sz="2000">
                <a:solidFill>
                  <a:schemeClr val="bg1"/>
                </a:solidFill>
              </a:rPr>
              <a:t> – </a:t>
            </a:r>
            <a:r>
              <a:rPr lang="en-US" altLang="ru-RU" sz="2000">
                <a:solidFill>
                  <a:schemeClr val="bg1"/>
                </a:solidFill>
              </a:rPr>
              <a:t>4</a:t>
            </a:r>
            <a:r>
              <a:rPr lang="ru-RU" altLang="ru-RU" sz="2000">
                <a:solidFill>
                  <a:schemeClr val="bg1"/>
                </a:solidFill>
              </a:rPr>
              <a:t>» </a:t>
            </a:r>
            <a:r>
              <a:rPr lang="en-US" altLang="ru-RU" sz="2000">
                <a:solidFill>
                  <a:schemeClr val="bg1"/>
                </a:solidFill>
              </a:rPr>
              <a:t>V  = const ,  P   ,T</a:t>
            </a:r>
            <a:endParaRPr lang="ru-RU" altLang="ru-RU" sz="2000">
              <a:solidFill>
                <a:schemeClr val="bg1"/>
              </a:solidFill>
            </a:endParaRPr>
          </a:p>
        </p:txBody>
      </p:sp>
      <p:sp>
        <p:nvSpPr>
          <p:cNvPr id="15394" name="Line 34"/>
          <p:cNvSpPr>
            <a:spLocks noChangeShapeType="1"/>
          </p:cNvSpPr>
          <p:nvPr/>
        </p:nvSpPr>
        <p:spPr bwMode="auto">
          <a:xfrm>
            <a:off x="4572000" y="4191000"/>
            <a:ext cx="0" cy="228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95" name="Line 35"/>
          <p:cNvSpPr>
            <a:spLocks noChangeShapeType="1"/>
          </p:cNvSpPr>
          <p:nvPr/>
        </p:nvSpPr>
        <p:spPr bwMode="auto">
          <a:xfrm>
            <a:off x="5105400" y="4191000"/>
            <a:ext cx="0" cy="228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96" name="Line 36"/>
          <p:cNvSpPr>
            <a:spLocks noChangeShapeType="1"/>
          </p:cNvSpPr>
          <p:nvPr/>
        </p:nvSpPr>
        <p:spPr bwMode="auto">
          <a:xfrm>
            <a:off x="4648200" y="4648200"/>
            <a:ext cx="0" cy="228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97" name="Line 37"/>
          <p:cNvSpPr>
            <a:spLocks noChangeShapeType="1"/>
          </p:cNvSpPr>
          <p:nvPr/>
        </p:nvSpPr>
        <p:spPr bwMode="auto">
          <a:xfrm flipV="1">
            <a:off x="5105400" y="4648200"/>
            <a:ext cx="0" cy="228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98" name="Line 38"/>
          <p:cNvSpPr>
            <a:spLocks noChangeShapeType="1"/>
          </p:cNvSpPr>
          <p:nvPr/>
        </p:nvSpPr>
        <p:spPr bwMode="auto">
          <a:xfrm>
            <a:off x="4724400" y="5105400"/>
            <a:ext cx="0" cy="3048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99" name="Line 39"/>
          <p:cNvSpPr>
            <a:spLocks noChangeShapeType="1"/>
          </p:cNvSpPr>
          <p:nvPr/>
        </p:nvSpPr>
        <p:spPr bwMode="auto">
          <a:xfrm>
            <a:off x="5105400" y="5105400"/>
            <a:ext cx="0" cy="3048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403" name="Line 43"/>
          <p:cNvSpPr>
            <a:spLocks noChangeShapeType="1"/>
          </p:cNvSpPr>
          <p:nvPr/>
        </p:nvSpPr>
        <p:spPr bwMode="auto">
          <a:xfrm>
            <a:off x="1905000" y="1676400"/>
            <a:ext cx="0" cy="4267200"/>
          </a:xfrm>
          <a:prstGeom prst="line">
            <a:avLst/>
          </a:prstGeom>
          <a:noFill/>
          <a:ln w="9525">
            <a:solidFill>
              <a:schemeClr val="bg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404" name="Line 44"/>
          <p:cNvSpPr>
            <a:spLocks noChangeShapeType="1"/>
          </p:cNvSpPr>
          <p:nvPr/>
        </p:nvSpPr>
        <p:spPr bwMode="auto">
          <a:xfrm>
            <a:off x="1381125" y="2271713"/>
            <a:ext cx="0" cy="3657600"/>
          </a:xfrm>
          <a:prstGeom prst="line">
            <a:avLst/>
          </a:prstGeom>
          <a:noFill/>
          <a:ln w="9525">
            <a:solidFill>
              <a:schemeClr val="bg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405" name="Line 45"/>
          <p:cNvSpPr>
            <a:spLocks noChangeShapeType="1"/>
          </p:cNvSpPr>
          <p:nvPr/>
        </p:nvSpPr>
        <p:spPr bwMode="auto">
          <a:xfrm>
            <a:off x="990600" y="2819400"/>
            <a:ext cx="0" cy="3124200"/>
          </a:xfrm>
          <a:prstGeom prst="line">
            <a:avLst/>
          </a:prstGeom>
          <a:noFill/>
          <a:ln w="9525">
            <a:solidFill>
              <a:schemeClr val="bg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416" name="Oval 56"/>
          <p:cNvSpPr>
            <a:spLocks noChangeArrowheads="1"/>
          </p:cNvSpPr>
          <p:nvPr/>
        </p:nvSpPr>
        <p:spPr bwMode="auto">
          <a:xfrm>
            <a:off x="1866900" y="4205288"/>
            <a:ext cx="76200" cy="76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5417" name="Text Box 57"/>
          <p:cNvSpPr txBox="1">
            <a:spLocks noChangeArrowheads="1"/>
          </p:cNvSpPr>
          <p:nvPr/>
        </p:nvSpPr>
        <p:spPr bwMode="auto">
          <a:xfrm>
            <a:off x="1981200" y="38100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5418" name="Line 58"/>
          <p:cNvSpPr>
            <a:spLocks noChangeShapeType="1"/>
          </p:cNvSpPr>
          <p:nvPr/>
        </p:nvSpPr>
        <p:spPr bwMode="auto">
          <a:xfrm flipH="1">
            <a:off x="561975" y="4205288"/>
            <a:ext cx="1352550" cy="1738312"/>
          </a:xfrm>
          <a:prstGeom prst="line">
            <a:avLst/>
          </a:prstGeom>
          <a:noFill/>
          <a:ln w="9525">
            <a:solidFill>
              <a:schemeClr val="bg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419" name="Line 59"/>
          <p:cNvSpPr>
            <a:spLocks noChangeShapeType="1"/>
          </p:cNvSpPr>
          <p:nvPr/>
        </p:nvSpPr>
        <p:spPr bwMode="auto">
          <a:xfrm flipH="1">
            <a:off x="1366838" y="4221163"/>
            <a:ext cx="547687" cy="690562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420" name="Line 60"/>
          <p:cNvSpPr>
            <a:spLocks noChangeShapeType="1"/>
          </p:cNvSpPr>
          <p:nvPr/>
        </p:nvSpPr>
        <p:spPr bwMode="auto">
          <a:xfrm flipV="1">
            <a:off x="1376363" y="4090988"/>
            <a:ext cx="0" cy="8382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421" name="Line 61"/>
          <p:cNvSpPr>
            <a:spLocks noChangeShapeType="1"/>
          </p:cNvSpPr>
          <p:nvPr/>
        </p:nvSpPr>
        <p:spPr bwMode="auto">
          <a:xfrm flipH="1">
            <a:off x="990600" y="4114800"/>
            <a:ext cx="381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422" name="Text Box 62"/>
          <p:cNvSpPr txBox="1">
            <a:spLocks noChangeArrowheads="1"/>
          </p:cNvSpPr>
          <p:nvPr/>
        </p:nvSpPr>
        <p:spPr bwMode="auto">
          <a:xfrm>
            <a:off x="1447800" y="48768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5423" name="Text Box 63"/>
          <p:cNvSpPr txBox="1">
            <a:spLocks noChangeArrowheads="1"/>
          </p:cNvSpPr>
          <p:nvPr/>
        </p:nvSpPr>
        <p:spPr bwMode="auto">
          <a:xfrm>
            <a:off x="1371600" y="37338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5424" name="Text Box 64"/>
          <p:cNvSpPr txBox="1">
            <a:spLocks noChangeArrowheads="1"/>
          </p:cNvSpPr>
          <p:nvPr/>
        </p:nvSpPr>
        <p:spPr bwMode="auto">
          <a:xfrm>
            <a:off x="609600" y="38862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15425" name="Text Box 65"/>
          <p:cNvSpPr txBox="1">
            <a:spLocks noChangeArrowheads="1"/>
          </p:cNvSpPr>
          <p:nvPr/>
        </p:nvSpPr>
        <p:spPr bwMode="auto">
          <a:xfrm>
            <a:off x="5724525" y="4191000"/>
            <a:ext cx="3419475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000">
                <a:solidFill>
                  <a:schemeClr val="bg1"/>
                </a:solidFill>
              </a:rPr>
              <a:t>V = const, </a:t>
            </a:r>
            <a:r>
              <a:rPr lang="ru-RU" altLang="ru-RU" sz="2000">
                <a:solidFill>
                  <a:schemeClr val="bg1"/>
                </a:solidFill>
              </a:rPr>
              <a:t>отже графік «3 - 4» перпендикулярний вісі обсягу, тиск зменшується.</a:t>
            </a:r>
          </a:p>
        </p:txBody>
      </p:sp>
      <p:sp>
        <p:nvSpPr>
          <p:cNvPr id="15426" name="Text Box 66"/>
          <p:cNvSpPr txBox="1">
            <a:spLocks noChangeArrowheads="1"/>
          </p:cNvSpPr>
          <p:nvPr/>
        </p:nvSpPr>
        <p:spPr bwMode="auto">
          <a:xfrm>
            <a:off x="3048000" y="5575300"/>
            <a:ext cx="57912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000">
                <a:solidFill>
                  <a:schemeClr val="bg1"/>
                </a:solidFill>
              </a:rPr>
              <a:t>Таким же чином будуються графіки у координатах  </a:t>
            </a:r>
            <a:r>
              <a:rPr lang="en-US" altLang="ru-RU" sz="2000">
                <a:solidFill>
                  <a:schemeClr val="bg1"/>
                </a:solidFill>
              </a:rPr>
              <a:t>P,T</a:t>
            </a:r>
            <a:endParaRPr lang="ru-RU" altLang="ru-RU" sz="2000">
              <a:solidFill>
                <a:schemeClr val="bg1"/>
              </a:solidFill>
            </a:endParaRPr>
          </a:p>
        </p:txBody>
      </p:sp>
      <p:grpSp>
        <p:nvGrpSpPr>
          <p:cNvPr id="15431" name="Group 71"/>
          <p:cNvGrpSpPr>
            <a:grpSpLocks/>
          </p:cNvGrpSpPr>
          <p:nvPr/>
        </p:nvGrpSpPr>
        <p:grpSpPr bwMode="auto">
          <a:xfrm>
            <a:off x="2667000" y="1066800"/>
            <a:ext cx="2863850" cy="2819400"/>
            <a:chOff x="1680" y="672"/>
            <a:chExt cx="1804" cy="1776"/>
          </a:xfrm>
        </p:grpSpPr>
        <p:sp>
          <p:nvSpPr>
            <p:cNvPr id="9270" name="Line 25"/>
            <p:cNvSpPr>
              <a:spLocks noChangeShapeType="1"/>
            </p:cNvSpPr>
            <p:nvPr/>
          </p:nvSpPr>
          <p:spPr bwMode="auto">
            <a:xfrm flipV="1">
              <a:off x="2025" y="672"/>
              <a:ext cx="0" cy="1595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71" name="Line 26"/>
            <p:cNvSpPr>
              <a:spLocks noChangeShapeType="1"/>
            </p:cNvSpPr>
            <p:nvPr/>
          </p:nvSpPr>
          <p:spPr bwMode="auto">
            <a:xfrm>
              <a:off x="1920" y="2160"/>
              <a:ext cx="1564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72" name="Text Box 27"/>
            <p:cNvSpPr txBox="1">
              <a:spLocks noChangeArrowheads="1"/>
            </p:cNvSpPr>
            <p:nvPr/>
          </p:nvSpPr>
          <p:spPr bwMode="auto">
            <a:xfrm>
              <a:off x="1680" y="768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>
                  <a:solidFill>
                    <a:schemeClr val="bg1"/>
                  </a:solidFill>
                </a:rPr>
                <a:t>P </a:t>
              </a:r>
              <a:endParaRPr lang="ru-RU" altLang="ru-RU">
                <a:solidFill>
                  <a:schemeClr val="bg1"/>
                </a:solidFill>
              </a:endParaRPr>
            </a:p>
          </p:txBody>
        </p:sp>
        <p:sp>
          <p:nvSpPr>
            <p:cNvPr id="9273" name="Text Box 67"/>
            <p:cNvSpPr txBox="1">
              <a:spLocks noChangeArrowheads="1"/>
            </p:cNvSpPr>
            <p:nvPr/>
          </p:nvSpPr>
          <p:spPr bwMode="auto">
            <a:xfrm>
              <a:off x="2976" y="2160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>
                  <a:solidFill>
                    <a:schemeClr val="bg1"/>
                  </a:solidFill>
                </a:rPr>
                <a:t>V</a:t>
              </a:r>
              <a:endParaRPr lang="ru-RU" altLang="ru-RU">
                <a:solidFill>
                  <a:schemeClr val="bg1"/>
                </a:solidFill>
              </a:endParaRPr>
            </a:p>
          </p:txBody>
        </p:sp>
      </p:grpSp>
      <p:sp>
        <p:nvSpPr>
          <p:cNvPr id="9254" name="Rectangle 70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8893175" cy="914400"/>
          </a:xfrm>
        </p:spPr>
        <p:txBody>
          <a:bodyPr/>
          <a:lstStyle/>
          <a:p>
            <a:pPr eaLnBrk="1" hangingPunct="1"/>
            <a:r>
              <a:rPr lang="ru-RU" altLang="ru-RU" sz="4000" smtClean="0">
                <a:solidFill>
                  <a:srgbClr val="FFFF00"/>
                </a:solidFill>
              </a:rPr>
              <a:t>4. Побудувати графіки процесів</a:t>
            </a:r>
          </a:p>
        </p:txBody>
      </p:sp>
      <p:sp>
        <p:nvSpPr>
          <p:cNvPr id="15433" name="Text Box 73"/>
          <p:cNvSpPr txBox="1">
            <a:spLocks noChangeArrowheads="1"/>
          </p:cNvSpPr>
          <p:nvPr/>
        </p:nvSpPr>
        <p:spPr bwMode="auto">
          <a:xfrm>
            <a:off x="5724525" y="1219200"/>
            <a:ext cx="3419475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000">
                <a:solidFill>
                  <a:schemeClr val="bg1"/>
                </a:solidFill>
              </a:rPr>
              <a:t>Обрати точку в центрі площини, побудувати графік процесу «1 - 2». Врахуйте, що обсяг зменшується.</a:t>
            </a:r>
            <a:endParaRPr lang="ru-RU" altLang="ru-RU"/>
          </a:p>
        </p:txBody>
      </p:sp>
      <p:sp>
        <p:nvSpPr>
          <p:cNvPr id="15434" name="Text Box 74"/>
          <p:cNvSpPr txBox="1">
            <a:spLocks noChangeArrowheads="1"/>
          </p:cNvSpPr>
          <p:nvPr/>
        </p:nvSpPr>
        <p:spPr bwMode="auto">
          <a:xfrm>
            <a:off x="5724525" y="2667000"/>
            <a:ext cx="3419475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000">
                <a:solidFill>
                  <a:schemeClr val="bg1"/>
                </a:solidFill>
              </a:rPr>
              <a:t>Графік ізотерми «2 - 3» в координатах </a:t>
            </a:r>
            <a:r>
              <a:rPr lang="en-US" altLang="ru-RU" sz="2000">
                <a:solidFill>
                  <a:schemeClr val="bg1"/>
                </a:solidFill>
              </a:rPr>
              <a:t>P, V-</a:t>
            </a:r>
            <a:r>
              <a:rPr lang="ru-RU" altLang="ru-RU" sz="2000">
                <a:solidFill>
                  <a:schemeClr val="bg1"/>
                </a:solidFill>
              </a:rPr>
              <a:t>гіпербола, тиск зменшується, об'єм - зростає.</a:t>
            </a:r>
            <a:endParaRPr lang="ru-RU" altLang="ru-RU"/>
          </a:p>
        </p:txBody>
      </p:sp>
      <p:sp>
        <p:nvSpPr>
          <p:cNvPr id="15436" name="Line 76"/>
          <p:cNvSpPr>
            <a:spLocks noChangeShapeType="1"/>
          </p:cNvSpPr>
          <p:nvPr/>
        </p:nvSpPr>
        <p:spPr bwMode="auto">
          <a:xfrm>
            <a:off x="1905000" y="1647825"/>
            <a:ext cx="3505200" cy="0"/>
          </a:xfrm>
          <a:prstGeom prst="line">
            <a:avLst/>
          </a:prstGeom>
          <a:noFill/>
          <a:ln w="9525">
            <a:solidFill>
              <a:schemeClr val="bg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437" name="Line 77"/>
          <p:cNvSpPr>
            <a:spLocks noChangeShapeType="1"/>
          </p:cNvSpPr>
          <p:nvPr/>
        </p:nvSpPr>
        <p:spPr bwMode="auto">
          <a:xfrm>
            <a:off x="1371600" y="2286000"/>
            <a:ext cx="4114800" cy="0"/>
          </a:xfrm>
          <a:prstGeom prst="line">
            <a:avLst/>
          </a:prstGeom>
          <a:noFill/>
          <a:ln w="9525">
            <a:solidFill>
              <a:schemeClr val="bg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438" name="Line 78"/>
          <p:cNvSpPr>
            <a:spLocks noChangeShapeType="1"/>
          </p:cNvSpPr>
          <p:nvPr/>
        </p:nvSpPr>
        <p:spPr bwMode="auto">
          <a:xfrm>
            <a:off x="990600" y="2819400"/>
            <a:ext cx="4495800" cy="0"/>
          </a:xfrm>
          <a:prstGeom prst="line">
            <a:avLst/>
          </a:prstGeom>
          <a:noFill/>
          <a:ln w="9525">
            <a:solidFill>
              <a:schemeClr val="bg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442" name="Line 82"/>
          <p:cNvSpPr>
            <a:spLocks noChangeShapeType="1"/>
          </p:cNvSpPr>
          <p:nvPr/>
        </p:nvSpPr>
        <p:spPr bwMode="auto">
          <a:xfrm flipH="1" flipV="1">
            <a:off x="3832225" y="1643063"/>
            <a:ext cx="6858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443" name="Arc 83"/>
          <p:cNvSpPr>
            <a:spLocks/>
          </p:cNvSpPr>
          <p:nvPr/>
        </p:nvSpPr>
        <p:spPr bwMode="auto">
          <a:xfrm rot="-10207717">
            <a:off x="3810000" y="1676400"/>
            <a:ext cx="835025" cy="541338"/>
          </a:xfrm>
          <a:custGeom>
            <a:avLst/>
            <a:gdLst>
              <a:gd name="T0" fmla="*/ 62469090 w 21518"/>
              <a:gd name="T1" fmla="*/ 0 h 21574"/>
              <a:gd name="T2" fmla="*/ 1257461307 w 21518"/>
              <a:gd name="T3" fmla="*/ 311118396 h 21574"/>
              <a:gd name="T4" fmla="*/ 0 w 21518"/>
              <a:gd name="T5" fmla="*/ 340835001 h 2157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18" h="21574" fill="none" extrusionOk="0">
                <a:moveTo>
                  <a:pt x="1068" y="0"/>
                </a:moveTo>
                <a:cubicBezTo>
                  <a:pt x="11847" y="534"/>
                  <a:pt x="20578" y="8942"/>
                  <a:pt x="21517" y="19693"/>
                </a:cubicBezTo>
              </a:path>
              <a:path w="21518" h="21574" stroke="0" extrusionOk="0">
                <a:moveTo>
                  <a:pt x="1068" y="0"/>
                </a:moveTo>
                <a:cubicBezTo>
                  <a:pt x="11847" y="534"/>
                  <a:pt x="20578" y="8942"/>
                  <a:pt x="21517" y="19693"/>
                </a:cubicBezTo>
                <a:lnTo>
                  <a:pt x="0" y="21574"/>
                </a:lnTo>
                <a:lnTo>
                  <a:pt x="1068" y="0"/>
                </a:lnTo>
                <a:close/>
              </a:path>
            </a:pathLst>
          </a:cu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444" name="Line 84"/>
          <p:cNvSpPr>
            <a:spLocks noChangeShapeType="1"/>
          </p:cNvSpPr>
          <p:nvPr/>
        </p:nvSpPr>
        <p:spPr bwMode="auto">
          <a:xfrm>
            <a:off x="4533900" y="2276475"/>
            <a:ext cx="0" cy="5334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449" name="Text Box 89"/>
          <p:cNvSpPr txBox="1">
            <a:spLocks noChangeArrowheads="1"/>
          </p:cNvSpPr>
          <p:nvPr/>
        </p:nvSpPr>
        <p:spPr bwMode="auto">
          <a:xfrm>
            <a:off x="4067175" y="2409825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>
                <a:solidFill>
                  <a:srgbClr val="FFFFFF"/>
                </a:solidFill>
              </a:rPr>
              <a:t>4</a:t>
            </a:r>
          </a:p>
        </p:txBody>
      </p:sp>
      <p:sp>
        <p:nvSpPr>
          <p:cNvPr id="15450" name="Text Box 90"/>
          <p:cNvSpPr txBox="1">
            <a:spLocks noChangeArrowheads="1"/>
          </p:cNvSpPr>
          <p:nvPr/>
        </p:nvSpPr>
        <p:spPr bwMode="auto">
          <a:xfrm>
            <a:off x="4724400" y="12192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15451" name="Oval 91"/>
          <p:cNvSpPr>
            <a:spLocks noChangeArrowheads="1"/>
          </p:cNvSpPr>
          <p:nvPr/>
        </p:nvSpPr>
        <p:spPr bwMode="auto">
          <a:xfrm>
            <a:off x="4495800" y="1600200"/>
            <a:ext cx="76200" cy="76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5452" name="Text Box 92"/>
          <p:cNvSpPr txBox="1">
            <a:spLocks noChangeArrowheads="1"/>
          </p:cNvSpPr>
          <p:nvPr/>
        </p:nvSpPr>
        <p:spPr bwMode="auto">
          <a:xfrm>
            <a:off x="3727450" y="1192213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15454" name="Text Box 94"/>
          <p:cNvSpPr txBox="1">
            <a:spLocks noChangeArrowheads="1"/>
          </p:cNvSpPr>
          <p:nvPr/>
        </p:nvSpPr>
        <p:spPr bwMode="auto">
          <a:xfrm>
            <a:off x="4572000" y="1909763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>
                <a:solidFill>
                  <a:srgbClr val="FFFFFF"/>
                </a:solidFill>
              </a:rPr>
              <a:t>3</a:t>
            </a:r>
          </a:p>
        </p:txBody>
      </p:sp>
      <p:sp>
        <p:nvSpPr>
          <p:cNvPr id="9268" name="AutoShape 95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3505200" y="6324600"/>
            <a:ext cx="762000" cy="2286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9269" name="AutoShape 9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4495800" y="6324600"/>
            <a:ext cx="685800" cy="2286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5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54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5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5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5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54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54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5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5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5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5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5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5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15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15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15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5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54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154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54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5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15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15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154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15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15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15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15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15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15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15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15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15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15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15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15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15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15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15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15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15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154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9" dur="500" fill="hold"/>
                                        <p:tgtEl>
                                          <p:spTgt spid="15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84" grpId="0" autoUpdateAnimBg="0"/>
      <p:bldP spid="15393" grpId="0" autoUpdateAnimBg="0"/>
      <p:bldP spid="15394" grpId="0" animBg="1"/>
      <p:bldP spid="15395" grpId="0" animBg="1"/>
      <p:bldP spid="15396" grpId="0" animBg="1"/>
      <p:bldP spid="15397" grpId="0" animBg="1"/>
      <p:bldP spid="15398" grpId="0" animBg="1"/>
      <p:bldP spid="15399" grpId="0" animBg="1"/>
      <p:bldP spid="15403" grpId="0" animBg="1"/>
      <p:bldP spid="15404" grpId="0" animBg="1"/>
      <p:bldP spid="15405" grpId="0" animBg="1"/>
      <p:bldP spid="15416" grpId="0" animBg="1"/>
      <p:bldP spid="15417" grpId="0" autoUpdateAnimBg="0"/>
      <p:bldP spid="15418" grpId="0" animBg="1"/>
      <p:bldP spid="15419" grpId="0" animBg="1"/>
      <p:bldP spid="15420" grpId="0" animBg="1"/>
      <p:bldP spid="15421" grpId="0" animBg="1"/>
      <p:bldP spid="15422" grpId="0" autoUpdateAnimBg="0"/>
      <p:bldP spid="15423" grpId="0" autoUpdateAnimBg="0"/>
      <p:bldP spid="15424" grpId="0" autoUpdateAnimBg="0"/>
      <p:bldP spid="15425" grpId="0" autoUpdateAnimBg="0"/>
      <p:bldP spid="15426" grpId="0" autoUpdateAnimBg="0"/>
      <p:bldP spid="15433" grpId="0" autoUpdateAnimBg="0"/>
      <p:bldP spid="15434" grpId="0" autoUpdateAnimBg="0"/>
      <p:bldP spid="15436" grpId="0" animBg="1"/>
      <p:bldP spid="15437" grpId="0" animBg="1"/>
      <p:bldP spid="15438" grpId="0" animBg="1"/>
      <p:bldP spid="15442" grpId="0" animBg="1"/>
      <p:bldP spid="15443" grpId="0" animBg="1"/>
      <p:bldP spid="15444" grpId="0" animBg="1"/>
      <p:bldP spid="15449" grpId="0" autoUpdateAnimBg="0"/>
      <p:bldP spid="15450" grpId="0" autoUpdateAnimBg="0"/>
      <p:bldP spid="15451" grpId="0" animBg="1"/>
      <p:bldP spid="15452" grpId="0" autoUpdateAnimBg="0"/>
      <p:bldP spid="15454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04800"/>
            <a:ext cx="9144000" cy="533400"/>
          </a:xfrm>
        </p:spPr>
        <p:txBody>
          <a:bodyPr/>
          <a:lstStyle/>
          <a:p>
            <a:pPr eaLnBrk="1" hangingPunct="1"/>
            <a:r>
              <a:rPr lang="ru-RU" altLang="ru-RU" sz="2800" smtClean="0">
                <a:solidFill>
                  <a:srgbClr val="99FF99"/>
                </a:solidFill>
              </a:rPr>
              <a:t>Перевір себе</a:t>
            </a:r>
            <a:endParaRPr lang="ru-RU" altLang="ru-RU" smtClean="0"/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4800600" y="1752600"/>
            <a:ext cx="3886200" cy="212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>
                <a:solidFill>
                  <a:schemeClr val="bg1"/>
                </a:solidFill>
              </a:rPr>
              <a:t>Подано графік залежності тиску від об'єму. Зобразити графік цієї залежності в координатах  </a:t>
            </a:r>
          </a:p>
          <a:p>
            <a:pPr eaLnBrk="1" hangingPunct="1">
              <a:spcBef>
                <a:spcPct val="50000"/>
              </a:spcBef>
            </a:pPr>
            <a:r>
              <a:rPr lang="ru-RU" altLang="ru-RU">
                <a:solidFill>
                  <a:schemeClr val="bg1"/>
                </a:solidFill>
              </a:rPr>
              <a:t>P від </a:t>
            </a:r>
            <a:r>
              <a:rPr lang="en-US" altLang="ru-RU">
                <a:solidFill>
                  <a:schemeClr val="bg1"/>
                </a:solidFill>
              </a:rPr>
              <a:t>T</a:t>
            </a:r>
            <a:r>
              <a:rPr lang="ru-RU" altLang="ru-RU">
                <a:solidFill>
                  <a:schemeClr val="bg1"/>
                </a:solidFill>
              </a:rPr>
              <a:t> та V від T.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4038600" y="1219200"/>
            <a:ext cx="487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altLang="ru-RU"/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1676400" y="5791200"/>
            <a:ext cx="7178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0246" name="Text Box 7"/>
          <p:cNvSpPr txBox="1">
            <a:spLocks noChangeArrowheads="1"/>
          </p:cNvSpPr>
          <p:nvPr/>
        </p:nvSpPr>
        <p:spPr bwMode="auto">
          <a:xfrm>
            <a:off x="827088" y="5013325"/>
            <a:ext cx="7516812" cy="830263"/>
          </a:xfrm>
          <a:prstGeom prst="rect">
            <a:avLst/>
          </a:prstGeom>
          <a:noFill/>
          <a:ln w="9525">
            <a:solidFill>
              <a:srgbClr val="00FF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>
                <a:solidFill>
                  <a:srgbClr val="993300"/>
                </a:solidFill>
              </a:rPr>
              <a:t>Користуючись алгоритмом, розв'яжіть задачу в зошиті. Відкрийте наступний слайд та перевірте рішення. </a:t>
            </a:r>
          </a:p>
        </p:txBody>
      </p:sp>
      <p:grpSp>
        <p:nvGrpSpPr>
          <p:cNvPr id="11272" name="Group 8"/>
          <p:cNvGrpSpPr>
            <a:grpSpLocks/>
          </p:cNvGrpSpPr>
          <p:nvPr/>
        </p:nvGrpSpPr>
        <p:grpSpPr bwMode="auto">
          <a:xfrm>
            <a:off x="1066800" y="1295400"/>
            <a:ext cx="2819400" cy="3273425"/>
            <a:chOff x="672" y="384"/>
            <a:chExt cx="1776" cy="2062"/>
          </a:xfrm>
        </p:grpSpPr>
        <p:sp>
          <p:nvSpPr>
            <p:cNvPr id="10250" name="Text Box 9"/>
            <p:cNvSpPr txBox="1">
              <a:spLocks noChangeArrowheads="1"/>
            </p:cNvSpPr>
            <p:nvPr/>
          </p:nvSpPr>
          <p:spPr bwMode="auto">
            <a:xfrm>
              <a:off x="672" y="384"/>
              <a:ext cx="25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ru-RU" altLang="ru-RU">
                <a:solidFill>
                  <a:schemeClr val="bg1"/>
                </a:solidFill>
              </a:endParaRPr>
            </a:p>
          </p:txBody>
        </p:sp>
        <p:sp>
          <p:nvSpPr>
            <p:cNvPr id="10251" name="Text Box 10"/>
            <p:cNvSpPr txBox="1">
              <a:spLocks noChangeArrowheads="1"/>
            </p:cNvSpPr>
            <p:nvPr/>
          </p:nvSpPr>
          <p:spPr bwMode="auto">
            <a:xfrm>
              <a:off x="2193" y="2158"/>
              <a:ext cx="25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>
                  <a:solidFill>
                    <a:schemeClr val="bg1"/>
                  </a:solidFill>
                </a:rPr>
                <a:t>V</a:t>
              </a:r>
              <a:endParaRPr lang="ru-RU" altLang="ru-RU">
                <a:solidFill>
                  <a:schemeClr val="bg1"/>
                </a:solidFill>
              </a:endParaRPr>
            </a:p>
          </p:txBody>
        </p:sp>
        <p:sp>
          <p:nvSpPr>
            <p:cNvPr id="10252" name="Line 11"/>
            <p:cNvSpPr>
              <a:spLocks noChangeShapeType="1"/>
            </p:cNvSpPr>
            <p:nvPr/>
          </p:nvSpPr>
          <p:spPr bwMode="auto">
            <a:xfrm flipV="1">
              <a:off x="977" y="502"/>
              <a:ext cx="0" cy="1774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53" name="Line 12"/>
            <p:cNvSpPr>
              <a:spLocks noChangeShapeType="1"/>
            </p:cNvSpPr>
            <p:nvPr/>
          </p:nvSpPr>
          <p:spPr bwMode="auto">
            <a:xfrm>
              <a:off x="875" y="2098"/>
              <a:ext cx="1522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54" name="Text Box 13"/>
            <p:cNvSpPr txBox="1">
              <a:spLocks noChangeArrowheads="1"/>
            </p:cNvSpPr>
            <p:nvPr/>
          </p:nvSpPr>
          <p:spPr bwMode="auto">
            <a:xfrm>
              <a:off x="756" y="511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>
                  <a:solidFill>
                    <a:schemeClr val="bg1"/>
                  </a:solidFill>
                </a:rPr>
                <a:t>P</a:t>
              </a:r>
              <a:endParaRPr lang="ru-RU" altLang="ru-RU">
                <a:solidFill>
                  <a:schemeClr val="bg1"/>
                </a:solidFill>
              </a:endParaRPr>
            </a:p>
          </p:txBody>
        </p:sp>
        <p:sp>
          <p:nvSpPr>
            <p:cNvPr id="10255" name="Text Box 14"/>
            <p:cNvSpPr txBox="1">
              <a:spLocks noChangeArrowheads="1"/>
            </p:cNvSpPr>
            <p:nvPr/>
          </p:nvSpPr>
          <p:spPr bwMode="auto">
            <a:xfrm>
              <a:off x="1200" y="1056"/>
              <a:ext cx="2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>
                  <a:solidFill>
                    <a:schemeClr val="bg1"/>
                  </a:solidFill>
                </a:rPr>
                <a:t>4</a:t>
              </a:r>
              <a:endParaRPr lang="ru-RU" altLang="ru-RU">
                <a:solidFill>
                  <a:schemeClr val="bg1"/>
                </a:solidFill>
              </a:endParaRPr>
            </a:p>
          </p:txBody>
        </p:sp>
        <p:sp>
          <p:nvSpPr>
            <p:cNvPr id="10256" name="Text Box 15"/>
            <p:cNvSpPr txBox="1">
              <a:spLocks noChangeArrowheads="1"/>
            </p:cNvSpPr>
            <p:nvPr/>
          </p:nvSpPr>
          <p:spPr bwMode="auto">
            <a:xfrm rot="10730478" flipV="1">
              <a:off x="1597" y="1632"/>
              <a:ext cx="353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>
                  <a:solidFill>
                    <a:schemeClr val="bg1"/>
                  </a:solidFill>
                </a:rPr>
                <a:t>   3</a:t>
              </a:r>
              <a:endParaRPr lang="ru-RU" altLang="ru-RU">
                <a:solidFill>
                  <a:schemeClr val="bg1"/>
                </a:solidFill>
              </a:endParaRPr>
            </a:p>
          </p:txBody>
        </p:sp>
        <p:sp>
          <p:nvSpPr>
            <p:cNvPr id="10257" name="Line 16"/>
            <p:cNvSpPr>
              <a:spLocks noChangeShapeType="1"/>
            </p:cNvSpPr>
            <p:nvPr/>
          </p:nvSpPr>
          <p:spPr bwMode="auto">
            <a:xfrm>
              <a:off x="1693" y="912"/>
              <a:ext cx="467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58" name="Text Box 17"/>
            <p:cNvSpPr txBox="1">
              <a:spLocks noChangeArrowheads="1"/>
            </p:cNvSpPr>
            <p:nvPr/>
          </p:nvSpPr>
          <p:spPr bwMode="auto">
            <a:xfrm>
              <a:off x="2077" y="624"/>
              <a:ext cx="30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>
                  <a:solidFill>
                    <a:schemeClr val="bg1"/>
                  </a:solidFill>
                </a:rPr>
                <a:t>1</a:t>
              </a:r>
              <a:endParaRPr lang="ru-RU" altLang="ru-RU">
                <a:solidFill>
                  <a:schemeClr val="bg1"/>
                </a:solidFill>
              </a:endParaRPr>
            </a:p>
          </p:txBody>
        </p:sp>
        <p:sp>
          <p:nvSpPr>
            <p:cNvPr id="10259" name="Text Box 18"/>
            <p:cNvSpPr txBox="1">
              <a:spLocks noChangeArrowheads="1"/>
            </p:cNvSpPr>
            <p:nvPr/>
          </p:nvSpPr>
          <p:spPr bwMode="auto">
            <a:xfrm>
              <a:off x="1501" y="624"/>
              <a:ext cx="30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>
                  <a:solidFill>
                    <a:schemeClr val="bg1"/>
                  </a:solidFill>
                </a:rPr>
                <a:t>2</a:t>
              </a:r>
              <a:endParaRPr lang="ru-RU" altLang="ru-RU">
                <a:solidFill>
                  <a:schemeClr val="bg1"/>
                </a:solidFill>
              </a:endParaRPr>
            </a:p>
          </p:txBody>
        </p:sp>
        <p:sp>
          <p:nvSpPr>
            <p:cNvPr id="10260" name="Freeform 19"/>
            <p:cNvSpPr>
              <a:spLocks/>
            </p:cNvSpPr>
            <p:nvPr/>
          </p:nvSpPr>
          <p:spPr bwMode="auto">
            <a:xfrm rot="167644">
              <a:off x="1344" y="1364"/>
              <a:ext cx="380" cy="460"/>
            </a:xfrm>
            <a:custGeom>
              <a:avLst/>
              <a:gdLst>
                <a:gd name="T0" fmla="*/ 0 w 432"/>
                <a:gd name="T1" fmla="*/ 0 h 423"/>
                <a:gd name="T2" fmla="*/ 204 w 432"/>
                <a:gd name="T3" fmla="*/ 540 h 423"/>
                <a:gd name="T4" fmla="*/ 294 w 432"/>
                <a:gd name="T5" fmla="*/ 540 h 42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32" h="423">
                  <a:moveTo>
                    <a:pt x="0" y="0"/>
                  </a:moveTo>
                  <a:cubicBezTo>
                    <a:pt x="20" y="182"/>
                    <a:pt x="73" y="405"/>
                    <a:pt x="300" y="420"/>
                  </a:cubicBezTo>
                  <a:cubicBezTo>
                    <a:pt x="344" y="423"/>
                    <a:pt x="388" y="420"/>
                    <a:pt x="432" y="420"/>
                  </a:cubicBezTo>
                </a:path>
              </a:pathLst>
            </a:custGeom>
            <a:noFill/>
            <a:ln w="38100" cmpd="sng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61" name="Line 20"/>
            <p:cNvSpPr>
              <a:spLocks noChangeShapeType="1"/>
            </p:cNvSpPr>
            <p:nvPr/>
          </p:nvSpPr>
          <p:spPr bwMode="auto">
            <a:xfrm flipV="1">
              <a:off x="1693" y="912"/>
              <a:ext cx="0" cy="912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48" name="AutoShape 2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3505200" y="6324600"/>
            <a:ext cx="762000" cy="2286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0249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4495800" y="6324600"/>
            <a:ext cx="685800" cy="2286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utoUpdateAnimBg="0"/>
      <p:bldP spid="11267" grpId="0" autoUpdateAnimBg="0"/>
      <p:bldP spid="11270" grpId="0" autoUpdateAnimBg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7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3399FF"/>
      </a:accent1>
      <a:accent2>
        <a:srgbClr val="99FFCC"/>
      </a:accent2>
      <a:accent3>
        <a:srgbClr val="FFFFFF"/>
      </a:accent3>
      <a:accent4>
        <a:srgbClr val="000000"/>
      </a:accent4>
      <a:accent5>
        <a:srgbClr val="ADCAFF"/>
      </a:accent5>
      <a:accent6>
        <a:srgbClr val="8AE7B9"/>
      </a:accent6>
      <a:hlink>
        <a:srgbClr val="CC00CC"/>
      </a:hlink>
      <a:folHlink>
        <a:srgbClr val="B2B2B2"/>
      </a:folHlink>
    </a:clrScheme>
    <a:fontScheme name="Оформление по умолчанию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967</TotalTime>
  <Words>637</Words>
  <Application>Microsoft Office PowerPoint</Application>
  <PresentationFormat>Экран (4:3)</PresentationFormat>
  <Paragraphs>124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Times New Roman</vt:lpstr>
      <vt:lpstr>Arial</vt:lpstr>
      <vt:lpstr>Calibri</vt:lpstr>
      <vt:lpstr>Verdana</vt:lpstr>
      <vt:lpstr>Оформление 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4. Побудувати графіки процесів</vt:lpstr>
      <vt:lpstr>Перевір себе</vt:lpstr>
      <vt:lpstr>Перевір себе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Алгоритм решения качественных задач на газовые законы.</dc:title>
  <dc:creator>TEACHER</dc:creator>
  <cp:lastModifiedBy>user</cp:lastModifiedBy>
  <cp:revision>33</cp:revision>
  <dcterms:created xsi:type="dcterms:W3CDTF">2004-04-04T16:49:56Z</dcterms:created>
  <dcterms:modified xsi:type="dcterms:W3CDTF">2014-05-24T19:11:25Z</dcterms:modified>
</cp:coreProperties>
</file>