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  <p:sldMasterId id="2147483984" r:id="rId2"/>
    <p:sldMasterId id="2147484008" r:id="rId3"/>
  </p:sldMasterIdLst>
  <p:sldIdLst>
    <p:sldId id="256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254" autoAdjust="0"/>
    <p:restoredTop sz="93742" autoAdjust="0"/>
  </p:normalViewPr>
  <p:slideViewPr>
    <p:cSldViewPr>
      <p:cViewPr varScale="1">
        <p:scale>
          <a:sx n="68" d="100"/>
          <a:sy n="68" d="100"/>
        </p:scale>
        <p:origin x="-13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3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/>
          <p:nvPr/>
        </p:nvSpPr>
        <p:spPr>
          <a:xfrm>
            <a:off x="1828800" y="3159125"/>
            <a:ext cx="457200" cy="1035050"/>
          </a:xfrm>
          <a:prstGeom prst="rect">
            <a:avLst/>
          </a:prstGeom>
          <a:noFill/>
        </p:spPr>
        <p:txBody>
          <a:bodyPr lIns="0" tIns="9144" rIns="0" bIns="9144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32F20-07DE-445F-93EC-B3E67A39A634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88F34-72DE-41EB-9148-9A3106061C1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E035C-B85E-4A95-826A-0DE8A334ABE3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A9039-1C68-469A-A342-8E94615DB25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2B7BE-7979-480B-AB61-E4A5A9104C63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FF793-AF53-4F7A-8943-7B3D286858B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7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2"/>
          <p:cNvSpPr/>
          <p:nvPr/>
        </p:nvSpPr>
        <p:spPr>
          <a:xfrm>
            <a:off x="7712075" y="3136900"/>
            <a:ext cx="911225" cy="2074863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3"/>
          <p:cNvSpPr/>
          <p:nvPr/>
        </p:nvSpPr>
        <p:spPr>
          <a:xfrm>
            <a:off x="446088" y="3055938"/>
            <a:ext cx="6946900" cy="22447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0"/>
          <p:cNvSpPr/>
          <p:nvPr/>
        </p:nvSpPr>
        <p:spPr>
          <a:xfrm>
            <a:off x="541338" y="4559300"/>
            <a:ext cx="6756400" cy="6635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9"/>
          <p:cNvSpPr/>
          <p:nvPr/>
        </p:nvSpPr>
        <p:spPr>
          <a:xfrm>
            <a:off x="539750" y="3140075"/>
            <a:ext cx="6759575" cy="207645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05337-BBE1-41DF-B468-B4D9D99587AE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688" y="4625975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B688535B-2B8B-4F54-A5EC-6962ADC6AA7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4A4BA-BB81-46C9-BF55-80CBE70B0579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BF87C-4DA3-45D0-A966-2260C513C2C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7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5"/>
          <p:cNvSpPr/>
          <p:nvPr/>
        </p:nvSpPr>
        <p:spPr>
          <a:xfrm>
            <a:off x="568325" y="3048000"/>
            <a:ext cx="8032750" cy="22447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4"/>
          <p:cNvSpPr/>
          <p:nvPr/>
        </p:nvSpPr>
        <p:spPr>
          <a:xfrm>
            <a:off x="676275" y="4541838"/>
            <a:ext cx="7816850" cy="6635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3"/>
          <p:cNvSpPr/>
          <p:nvPr/>
        </p:nvSpPr>
        <p:spPr>
          <a:xfrm>
            <a:off x="676275" y="3124200"/>
            <a:ext cx="7816850" cy="2078038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F5C2B-DA5D-481C-A141-4C95E00AD879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823D1-A162-435F-BF09-6BEAA48A6BD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33BF2-5ADB-4A23-82CA-4BE2E0231A78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476C7-B3F6-4E10-BA06-766FA188EDC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23E8D-1750-4390-80CD-87CCADC047A8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CC6BB-4AC9-47D4-85C0-E021798C783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3C6B8-CEDA-4778-A08F-608417426342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B7336-F4F9-47B4-8D00-FB094CB3D18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" name="Rounded Rectangle 10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C6686-134A-4940-AB1C-2351DECB891E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4601B-AD4E-47EE-84D5-519891537EA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11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9"/>
          <p:cNvSpPr/>
          <p:nvPr/>
        </p:nvSpPr>
        <p:spPr>
          <a:xfrm>
            <a:off x="676275" y="1643063"/>
            <a:ext cx="2484438" cy="3233737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/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BCDD2-3FB1-4862-81DC-D1999C3BB44B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D4410-D176-4F1E-AEF3-8F78D921E30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FE0BC-DF6F-414E-94FD-CA7CB2DCD2F1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179E9-0F2B-49E6-A5DB-4061A91A45A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8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1"/>
          <p:cNvSpPr/>
          <p:nvPr/>
        </p:nvSpPr>
        <p:spPr>
          <a:xfrm>
            <a:off x="762000" y="5029200"/>
            <a:ext cx="7600950" cy="12033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2"/>
          <p:cNvSpPr/>
          <p:nvPr/>
        </p:nvSpPr>
        <p:spPr>
          <a:xfrm>
            <a:off x="914400" y="5638800"/>
            <a:ext cx="7327900" cy="452438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0"/>
          <p:cNvSpPr/>
          <p:nvPr/>
        </p:nvSpPr>
        <p:spPr>
          <a:xfrm>
            <a:off x="604838" y="5075238"/>
            <a:ext cx="7947025" cy="1096962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A3408-406F-4D13-98DB-4679D8EBBD2F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101B9-3785-4C88-ABF3-CC6795F6EE3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954E4-F1FE-4445-AC98-944D488D4589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469D5-656F-4EB3-B1E1-E78BD1361F7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6861175" y="228600"/>
            <a:ext cx="1860550" cy="6122988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6954838" y="350838"/>
            <a:ext cx="1673225" cy="5876925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2D9CF-0816-4FA2-AD80-9FB06698927D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995FC-CD1E-4AD6-8F1B-8EA167EF9C2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/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094E7-6547-4BFA-B9AB-1A2C2CF72596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916C3-231A-4087-B9A2-58D2D09F95A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90420-BD87-4BFD-9654-6BB976A93D7C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3496F-F27D-47E6-B179-11A95CE0A53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7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8"/>
          <p:cNvSpPr/>
          <p:nvPr/>
        </p:nvSpPr>
        <p:spPr>
          <a:xfrm>
            <a:off x="4297363" y="3924300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08F29-3E7E-4DDE-AA56-2A1246616D98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04248-4A25-4B3D-A6D6-2A96C539488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0F846-EBE4-4AF6-9451-8EEF92C47E0F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F54B2-5C9D-4EBA-B2C3-6351A01697A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78890-CDDA-44B9-BF95-DB98BAD21B92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9F1A8-5827-46E2-971B-707970E9A42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B3764-5C45-4848-BCD6-AC0211C85206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3A7ED-A480-4AE9-A191-46F6DF1D565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CA6DA-CB25-4D30-9711-6AFDC1A39B57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CAB0C-2819-4527-B393-93032FD11FF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/>
          <p:cNvSpPr txBox="1"/>
          <p:nvPr/>
        </p:nvSpPr>
        <p:spPr>
          <a:xfrm>
            <a:off x="4267200" y="4075113"/>
            <a:ext cx="457200" cy="1014412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72023-BC7A-4797-A546-00EE968BBC91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7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83C89-B4ED-4BD2-A7EF-C324B2BC4F0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8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9C0DC-EFD4-4665-96BF-9E866BC4EAA8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77FA3-A2D8-44F5-BBA8-13612C133D3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5B1C1-FF61-45E3-9B3C-E0154623086D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1B9DB2-870E-4EDA-8808-E3CE2E04756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6EC01-B6DE-4F27-87DD-28965BA65993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240E3-B563-457B-9C56-68DD4BE792B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4B2BF-5164-451E-B99C-0137928B2675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DB4FA-B31C-46FD-ABBC-2CC2F8CC71F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52F7B-0E41-419E-A671-0B702859CA68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FACD0-E8A7-414B-9764-711481E6E30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12"/>
          <p:cNvSpPr txBox="1"/>
          <p:nvPr/>
        </p:nvSpPr>
        <p:spPr>
          <a:xfrm>
            <a:off x="1057275" y="520700"/>
            <a:ext cx="457200" cy="92233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8" name="TextBox 17"/>
          <p:cNvSpPr txBox="1"/>
          <p:nvPr/>
        </p:nvSpPr>
        <p:spPr>
          <a:xfrm>
            <a:off x="4779963" y="520700"/>
            <a:ext cx="457200" cy="92233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5CEDB-E590-4561-A8D1-761ADEB3896B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10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612CC-8801-4AA6-A5E4-910DD29159B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1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1FCB8-1ADF-480B-915E-3368572A442C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717C5-CFF8-461C-B876-FDF70D1281D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4D2B0-B8D7-493A-B972-699881E0E4D2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DD63E4-D6E9-4952-B462-1580B803636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8"/>
          <p:cNvSpPr txBox="1"/>
          <p:nvPr/>
        </p:nvSpPr>
        <p:spPr>
          <a:xfrm>
            <a:off x="5329238" y="1774825"/>
            <a:ext cx="457200" cy="123031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A694C-BCD8-46E6-8AA9-C722872CB726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24E23-F269-42E4-A285-20023FBA8DD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8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8"/>
          <p:cNvSpPr txBox="1"/>
          <p:nvPr/>
        </p:nvSpPr>
        <p:spPr>
          <a:xfrm>
            <a:off x="2435225" y="3332163"/>
            <a:ext cx="457200" cy="92233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6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1892F-2932-4325-8A78-197294B1E46C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7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67497-A158-4E6B-834B-3DA21014906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8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875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0"/>
            <a:ext cx="6096000" cy="365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alpha val="6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C9B75B32-77EF-4CEF-AFD7-4CF355D786EF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325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alpha val="6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325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alpha val="6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30794D85-2415-4DA2-8383-A4D57389275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53" r:id="rId1"/>
    <p:sldLayoutId id="2147484029" r:id="rId2"/>
    <p:sldLayoutId id="2147484054" r:id="rId3"/>
    <p:sldLayoutId id="2147484028" r:id="rId4"/>
    <p:sldLayoutId id="2147484055" r:id="rId5"/>
    <p:sldLayoutId id="2147484027" r:id="rId6"/>
    <p:sldLayoutId id="2147484026" r:id="rId7"/>
    <p:sldLayoutId id="2147484056" r:id="rId8"/>
    <p:sldLayoutId id="2147484057" r:id="rId9"/>
    <p:sldLayoutId id="2147484025" r:id="rId10"/>
    <p:sldLayoutId id="214748402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Palatino Linotyp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Palatino Linotyp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Palatino Linotyp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Palatino Linotype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55588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39763" indent="-255588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5588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4650" indent="-255588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60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A565B650-F96D-4CB2-80D9-B33F0BA6E699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E1DFFDA1-BCB2-4B30-80B5-220B83407E6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3063" y="373063"/>
            <a:ext cx="8380412" cy="11176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1" r:id="rId1"/>
    <p:sldLayoutId id="2147484042" r:id="rId2"/>
    <p:sldLayoutId id="2147484062" r:id="rId3"/>
    <p:sldLayoutId id="2147484041" r:id="rId4"/>
    <p:sldLayoutId id="2147484040" r:id="rId5"/>
    <p:sldLayoutId id="2147484039" r:id="rId6"/>
    <p:sldLayoutId id="2147484063" r:id="rId7"/>
    <p:sldLayoutId id="2147484064" r:id="rId8"/>
    <p:sldLayoutId id="2147484065" r:id="rId9"/>
    <p:sldLayoutId id="2147484038" r:id="rId10"/>
    <p:sldLayoutId id="214748406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500" kern="1200" cap="all">
          <a:solidFill>
            <a:srgbClr val="6B7D7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9pPr>
    </p:titleStyle>
    <p:bodyStyle>
      <a:lvl1pPr marL="342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rgbClr val="B5AE53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ct val="20000"/>
        </a:spcBef>
        <a:spcAft>
          <a:spcPct val="0"/>
        </a:spcAft>
        <a:buClr>
          <a:srgbClr val="848058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ct val="20000"/>
        </a:spcBef>
        <a:spcAft>
          <a:spcPct val="0"/>
        </a:spcAft>
        <a:buClr>
          <a:srgbClr val="E8B54D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789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FB98B0B1-B2C7-4E94-9390-06430462222E}" type="datetimeFigureOut">
              <a:rPr lang="ru-RU"/>
              <a:pPr>
                <a:defRPr/>
              </a:pPr>
              <a:t>09.11.2014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F42A7FC6-8AF1-4D27-9B6E-FB508F4DBDE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7" name="Oval 6"/>
          <p:cNvSpPr/>
          <p:nvPr/>
        </p:nvSpPr>
        <p:spPr>
          <a:xfrm>
            <a:off x="8458200" y="6499225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9913" y="6499225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2" r:id="rId1"/>
    <p:sldLayoutId id="2147484051" r:id="rId2"/>
    <p:sldLayoutId id="2147484067" r:id="rId3"/>
    <p:sldLayoutId id="2147484050" r:id="rId4"/>
    <p:sldLayoutId id="2147484049" r:id="rId5"/>
    <p:sldLayoutId id="2147484048" r:id="rId6"/>
    <p:sldLayoutId id="2147484047" r:id="rId7"/>
    <p:sldLayoutId id="2147484046" r:id="rId8"/>
    <p:sldLayoutId id="2147484045" r:id="rId9"/>
    <p:sldLayoutId id="2147484044" r:id="rId10"/>
    <p:sldLayoutId id="2147484043" r:id="rId11"/>
  </p:sldLayoutIdLst>
  <p:txStyles>
    <p:titleStyle>
      <a:lvl1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  <a:lvl2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2pPr>
      <a:lvl3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3pPr>
      <a:lvl4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4pPr>
      <a:lvl5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5pPr>
      <a:lvl6pPr marL="4572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6pPr>
      <a:lvl7pPr marL="9144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7pPr>
      <a:lvl8pPr marL="13716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8pPr>
      <a:lvl9pPr marL="18288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7F7F7F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0.xml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30.xml"/><Relationship Id="rId4" Type="http://schemas.openxmlformats.org/officeDocument/2006/relationships/image" Target="../media/image1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1428736"/>
            <a:ext cx="7543800" cy="314327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Тема уроку.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Теор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ія як вища форма наукових знань. Теорія хімічної будови органічних сполук О.М. Бутлерова. Явище </a:t>
            </a:r>
            <a:r>
              <a:rPr lang="uk-UA" sz="2700" i="1" u="sng" dirty="0" smtClean="0">
                <a:latin typeface="Times New Roman" pitchFamily="18" charset="0"/>
                <a:cs typeface="Times New Roman" pitchFamily="18" charset="0"/>
              </a:rPr>
              <a:t>ізомерії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700" i="1" u="sng" dirty="0" smtClean="0">
                <a:latin typeface="Times New Roman" pitchFamily="18" charset="0"/>
                <a:cs typeface="Times New Roman" pitchFamily="18" charset="0"/>
              </a:rPr>
              <a:t>Структурна ізомерія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827088" y="5229225"/>
            <a:ext cx="5184775" cy="136842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None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None/>
              <a:defRPr sz="1900" kern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None/>
              <a:defRPr sz="1700" kern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None/>
              <a:defRPr sz="1500" kern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fontAlgn="auto"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Объект 2"/>
          <p:cNvSpPr>
            <a:spLocks noGrp="1"/>
          </p:cNvSpPr>
          <p:nvPr>
            <p:ph idx="1"/>
          </p:nvPr>
        </p:nvSpPr>
        <p:spPr>
          <a:xfrm>
            <a:off x="250825" y="404813"/>
            <a:ext cx="7772400" cy="5302250"/>
          </a:xfrm>
        </p:spPr>
        <p:txBody>
          <a:bodyPr/>
          <a:lstStyle/>
          <a:p>
            <a:pPr eaLnBrk="1" hangingPunct="1"/>
            <a:r>
              <a:rPr lang="uk-UA" sz="2400" smtClean="0"/>
              <a:t>Основні положення теорії хімічної будови: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357563" y="1233488"/>
            <a:ext cx="5788025" cy="6011862"/>
          </a:xfrm>
        </p:spPr>
        <p:txBody>
          <a:bodyPr>
            <a:normAutofit/>
          </a:bodyPr>
          <a:lstStyle/>
          <a:p>
            <a:pPr eaLnBrk="1" hangingPunct="1"/>
            <a:r>
              <a:rPr lang="uk-UA" b="1" smtClean="0">
                <a:solidFill>
                  <a:srgbClr val="47534C"/>
                </a:solidFill>
              </a:rPr>
              <a:t>1.Атоми в молекулах органічних речовин  сполучені не безладно, а в певній послідовності, згідно їх валентності.</a:t>
            </a:r>
          </a:p>
          <a:p>
            <a:pPr eaLnBrk="1" hangingPunct="1"/>
            <a:r>
              <a:rPr lang="uk-UA" b="1" smtClean="0">
                <a:solidFill>
                  <a:srgbClr val="47534C"/>
                </a:solidFill>
              </a:rPr>
              <a:t>2.Властивості органічних сполук залежить не лише від якісного і кількісного складу, але й від послідовності сполучення атомів в молекулах та їх взаємного впливу один на одного.</a:t>
            </a:r>
          </a:p>
          <a:p>
            <a:pPr eaLnBrk="1" hangingPunct="1"/>
            <a:endParaRPr lang="uk-UA" smtClean="0">
              <a:solidFill>
                <a:srgbClr val="47534C"/>
              </a:solidFill>
            </a:endParaRPr>
          </a:p>
          <a:p>
            <a:pPr eaLnBrk="1" hangingPunct="1"/>
            <a:endParaRPr lang="uk-UA" smtClean="0">
              <a:solidFill>
                <a:srgbClr val="47534C"/>
              </a:solidFill>
            </a:endParaRPr>
          </a:p>
          <a:p>
            <a:pPr eaLnBrk="1" hangingPunct="1"/>
            <a:r>
              <a:rPr lang="uk-UA" smtClean="0">
                <a:solidFill>
                  <a:srgbClr val="47534C"/>
                </a:solidFill>
              </a:rPr>
              <a:t>Опираючись на ці положення, О.М. Бутлеров наголошував, що кожній речовині властива лише одна хімічна будова, а отже, тільки одна структурна формула.</a:t>
            </a:r>
          </a:p>
          <a:p>
            <a:pPr eaLnBrk="1" hangingPunct="1"/>
            <a:r>
              <a:rPr lang="uk-UA" b="1" smtClean="0">
                <a:solidFill>
                  <a:srgbClr val="47534C"/>
                </a:solidFill>
              </a:rPr>
              <a:t>Структурна формула </a:t>
            </a:r>
            <a:r>
              <a:rPr lang="uk-UA" smtClean="0">
                <a:solidFill>
                  <a:srgbClr val="47534C"/>
                </a:solidFill>
              </a:rPr>
              <a:t>– формула речовини, що відображає послідовність сполучення атомів у її молекулі.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uk-UA" b="1" smtClean="0">
                <a:solidFill>
                  <a:srgbClr val="47534C"/>
                </a:solidFill>
              </a:rPr>
              <a:t>Формули ідентичні для </a:t>
            </a:r>
            <a:r>
              <a:rPr lang="en-US" b="1" smtClean="0">
                <a:solidFill>
                  <a:srgbClr val="47534C"/>
                </a:solidFill>
              </a:rPr>
              <a:t>C</a:t>
            </a:r>
            <a:r>
              <a:rPr lang="en-US" b="1" baseline="-25000" smtClean="0">
                <a:solidFill>
                  <a:srgbClr val="47534C"/>
                </a:solidFill>
              </a:rPr>
              <a:t>5</a:t>
            </a:r>
            <a:r>
              <a:rPr lang="en-US" b="1" smtClean="0">
                <a:solidFill>
                  <a:srgbClr val="47534C"/>
                </a:solidFill>
              </a:rPr>
              <a:t>H</a:t>
            </a:r>
            <a:r>
              <a:rPr lang="en-US" b="1" baseline="-25000" smtClean="0">
                <a:solidFill>
                  <a:srgbClr val="47534C"/>
                </a:solidFill>
              </a:rPr>
              <a:t>12</a:t>
            </a:r>
            <a:r>
              <a:rPr lang="uk-UA" b="1" baseline="-25000" smtClean="0">
                <a:solidFill>
                  <a:srgbClr val="47534C"/>
                </a:solidFill>
              </a:rPr>
              <a:t> </a:t>
            </a:r>
            <a:r>
              <a:rPr lang="uk-UA" b="1" smtClean="0">
                <a:solidFill>
                  <a:srgbClr val="47534C"/>
                </a:solidFill>
              </a:rPr>
              <a:t> - пентану</a:t>
            </a:r>
          </a:p>
          <a:p>
            <a:pPr eaLnBrk="1" hangingPunct="1"/>
            <a:r>
              <a:rPr lang="en-US" b="1" smtClean="0">
                <a:solidFill>
                  <a:srgbClr val="47534C"/>
                </a:solidFill>
              </a:rPr>
              <a:t>                       CH</a:t>
            </a:r>
            <a:r>
              <a:rPr lang="en-US" b="1" baseline="-25000" smtClean="0">
                <a:solidFill>
                  <a:srgbClr val="47534C"/>
                </a:solidFill>
              </a:rPr>
              <a:t>3                                    </a:t>
            </a:r>
            <a:r>
              <a:rPr lang="uk-UA" b="1" smtClean="0">
                <a:solidFill>
                  <a:srgbClr val="47534C"/>
                </a:solidFill>
              </a:rPr>
              <a:t> </a:t>
            </a:r>
            <a:r>
              <a:rPr lang="en-US" b="1" smtClean="0">
                <a:solidFill>
                  <a:srgbClr val="47534C"/>
                </a:solidFill>
              </a:rPr>
              <a:t>CH</a:t>
            </a:r>
            <a:r>
              <a:rPr lang="en-US" b="1" baseline="-25000" smtClean="0">
                <a:solidFill>
                  <a:srgbClr val="47534C"/>
                </a:solidFill>
              </a:rPr>
              <a:t>2</a:t>
            </a:r>
            <a:r>
              <a:rPr lang="en-US" b="1" smtClean="0">
                <a:solidFill>
                  <a:srgbClr val="47534C"/>
                </a:solidFill>
              </a:rPr>
              <a:t>    </a:t>
            </a:r>
            <a:r>
              <a:rPr lang="uk-UA" b="1" smtClean="0">
                <a:solidFill>
                  <a:srgbClr val="47534C"/>
                </a:solidFill>
              </a:rPr>
              <a:t> </a:t>
            </a:r>
            <a:r>
              <a:rPr lang="en-US" b="1" smtClean="0">
                <a:solidFill>
                  <a:srgbClr val="47534C"/>
                </a:solidFill>
              </a:rPr>
              <a:t>CH</a:t>
            </a:r>
            <a:r>
              <a:rPr lang="en-US" b="1" baseline="-25000" smtClean="0">
                <a:solidFill>
                  <a:srgbClr val="47534C"/>
                </a:solidFill>
              </a:rPr>
              <a:t>2</a:t>
            </a:r>
          </a:p>
          <a:p>
            <a:pPr eaLnBrk="1" hangingPunct="1"/>
            <a:r>
              <a:rPr lang="en-US" b="1" baseline="-25000" smtClean="0">
                <a:solidFill>
                  <a:srgbClr val="47534C"/>
                </a:solidFill>
              </a:rPr>
              <a:t>                                                                  </a:t>
            </a:r>
            <a:r>
              <a:rPr lang="en-US" b="1" smtClean="0">
                <a:solidFill>
                  <a:srgbClr val="47534C"/>
                </a:solidFill>
              </a:rPr>
              <a:t>CH</a:t>
            </a:r>
            <a:r>
              <a:rPr lang="en-US" b="1" baseline="-25000" smtClean="0">
                <a:solidFill>
                  <a:srgbClr val="47534C"/>
                </a:solidFill>
              </a:rPr>
              <a:t>3      </a:t>
            </a:r>
            <a:r>
              <a:rPr lang="en-US" b="1" smtClean="0">
                <a:solidFill>
                  <a:srgbClr val="47534C"/>
                </a:solidFill>
              </a:rPr>
              <a:t>CH</a:t>
            </a:r>
            <a:r>
              <a:rPr lang="en-US" b="1" baseline="-25000" smtClean="0">
                <a:solidFill>
                  <a:srgbClr val="47534C"/>
                </a:solidFill>
              </a:rPr>
              <a:t>2      </a:t>
            </a:r>
            <a:r>
              <a:rPr lang="en-US" b="1" smtClean="0">
                <a:solidFill>
                  <a:srgbClr val="47534C"/>
                </a:solidFill>
              </a:rPr>
              <a:t>CH</a:t>
            </a:r>
            <a:r>
              <a:rPr lang="en-US" b="1" baseline="-25000" smtClean="0">
                <a:solidFill>
                  <a:srgbClr val="47534C"/>
                </a:solidFill>
              </a:rPr>
              <a:t>3</a:t>
            </a:r>
          </a:p>
          <a:p>
            <a:pPr eaLnBrk="1" hangingPunct="1"/>
            <a:r>
              <a:rPr lang="en-US" b="1" smtClean="0">
                <a:solidFill>
                  <a:srgbClr val="47534C"/>
                </a:solidFill>
              </a:rPr>
              <a:t>          CH</a:t>
            </a:r>
            <a:r>
              <a:rPr lang="en-US" b="1" baseline="-25000" smtClean="0">
                <a:solidFill>
                  <a:srgbClr val="47534C"/>
                </a:solidFill>
              </a:rPr>
              <a:t>2</a:t>
            </a:r>
            <a:r>
              <a:rPr lang="en-US" b="1" smtClean="0">
                <a:solidFill>
                  <a:srgbClr val="47534C"/>
                </a:solidFill>
              </a:rPr>
              <a:t>      CH</a:t>
            </a:r>
            <a:r>
              <a:rPr lang="en-US" b="1" baseline="-25000" smtClean="0">
                <a:solidFill>
                  <a:srgbClr val="47534C"/>
                </a:solidFill>
              </a:rPr>
              <a:t>2</a:t>
            </a:r>
            <a:endParaRPr lang="en-US" b="1" smtClean="0">
              <a:solidFill>
                <a:srgbClr val="47534C"/>
              </a:solidFill>
            </a:endParaRPr>
          </a:p>
          <a:p>
            <a:pPr eaLnBrk="1" hangingPunct="1"/>
            <a:endParaRPr lang="en-US" b="1" smtClean="0">
              <a:solidFill>
                <a:srgbClr val="47534C"/>
              </a:solidFill>
            </a:endParaRPr>
          </a:p>
          <a:p>
            <a:pPr eaLnBrk="1" hangingPunct="1"/>
            <a:r>
              <a:rPr lang="en-US" b="1" smtClean="0">
                <a:solidFill>
                  <a:srgbClr val="47534C"/>
                </a:solidFill>
              </a:rPr>
              <a:t> CH</a:t>
            </a:r>
            <a:r>
              <a:rPr lang="en-US" b="1" baseline="-25000" smtClean="0">
                <a:solidFill>
                  <a:srgbClr val="47534C"/>
                </a:solidFill>
              </a:rPr>
              <a:t>3     </a:t>
            </a:r>
            <a:r>
              <a:rPr lang="en-US" b="1" smtClean="0">
                <a:solidFill>
                  <a:srgbClr val="47534C"/>
                </a:solidFill>
              </a:rPr>
              <a:t>CH</a:t>
            </a:r>
            <a:r>
              <a:rPr lang="en-US" b="1" baseline="-25000" smtClean="0">
                <a:solidFill>
                  <a:srgbClr val="47534C"/>
                </a:solidFill>
              </a:rPr>
              <a:t>2</a:t>
            </a:r>
          </a:p>
          <a:p>
            <a:pPr eaLnBrk="1" hangingPunct="1"/>
            <a:r>
              <a:rPr lang="ru-RU" i="1" smtClean="0">
                <a:solidFill>
                  <a:srgbClr val="47534C"/>
                </a:solidFill>
              </a:rPr>
              <a:t>У розробленій Бутлеровим Теорії </a:t>
            </a:r>
            <a:r>
              <a:rPr lang="uk-UA" i="1" smtClean="0">
                <a:solidFill>
                  <a:srgbClr val="47534C"/>
                </a:solidFill>
              </a:rPr>
              <a:t>пояснюється</a:t>
            </a:r>
            <a:r>
              <a:rPr lang="ru-RU" i="1" smtClean="0">
                <a:solidFill>
                  <a:srgbClr val="47534C"/>
                </a:solidFill>
              </a:rPr>
              <a:t> й таке важливе хімічне явище, як вплив атомів чи груп атомів на властивості речовин. Це положення й на неорганічні реч.</a:t>
            </a:r>
            <a:endParaRPr lang="en-US" i="1" smtClean="0">
              <a:solidFill>
                <a:srgbClr val="47534C"/>
              </a:solidFill>
            </a:endParaRPr>
          </a:p>
        </p:txBody>
      </p:sp>
      <p:pic>
        <p:nvPicPr>
          <p:cNvPr id="52227" name="Рисунок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" y="1477963"/>
            <a:ext cx="2741612" cy="351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трелка вниз 5"/>
          <p:cNvSpPr/>
          <p:nvPr/>
        </p:nvSpPr>
        <p:spPr>
          <a:xfrm>
            <a:off x="4457700" y="2492375"/>
            <a:ext cx="431800" cy="6619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4722813" y="4889500"/>
            <a:ext cx="0" cy="215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4297363" y="5286375"/>
            <a:ext cx="2333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071938" y="5362575"/>
            <a:ext cx="0" cy="215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3789363" y="5788025"/>
            <a:ext cx="1857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16200000">
            <a:off x="6751638" y="4886325"/>
            <a:ext cx="17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>
            <a:off x="5980113" y="5010150"/>
            <a:ext cx="1809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6300788" y="4803775"/>
            <a:ext cx="0" cy="1714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>
            <a:off x="6465888" y="4724400"/>
            <a:ext cx="2159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бъект 2"/>
          <p:cNvSpPr txBox="1">
            <a:spLocks/>
          </p:cNvSpPr>
          <p:nvPr/>
        </p:nvSpPr>
        <p:spPr bwMode="auto">
          <a:xfrm>
            <a:off x="468313" y="260350"/>
            <a:ext cx="6480175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22860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</a:pPr>
            <a:endParaRPr lang="uk-UA" sz="3200">
              <a:solidFill>
                <a:schemeClr val="tx2"/>
              </a:solidFill>
              <a:latin typeface="Century Gothic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5033963"/>
            <a:ext cx="2016125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771775" y="-100013"/>
            <a:ext cx="3024188" cy="57626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dirty="0" smtClean="0"/>
              <a:t>Явище</a:t>
            </a:r>
            <a:r>
              <a:rPr lang="ru-RU" dirty="0" smtClean="0"/>
              <a:t> </a:t>
            </a:r>
            <a:r>
              <a:rPr lang="uk-UA" dirty="0" smtClean="0"/>
              <a:t>ізомерії</a:t>
            </a:r>
            <a:endParaRPr lang="ru-RU" dirty="0"/>
          </a:p>
        </p:txBody>
      </p:sp>
      <p:sp>
        <p:nvSpPr>
          <p:cNvPr id="53250" name="Объект 1"/>
          <p:cNvSpPr>
            <a:spLocks noGrp="1"/>
          </p:cNvSpPr>
          <p:nvPr>
            <p:ph idx="1"/>
          </p:nvPr>
        </p:nvSpPr>
        <p:spPr>
          <a:xfrm>
            <a:off x="179388" y="455613"/>
            <a:ext cx="8858250" cy="6264275"/>
          </a:xfrm>
        </p:spPr>
        <p:txBody>
          <a:bodyPr/>
          <a:lstStyle/>
          <a:p>
            <a:pPr eaLnBrk="1" hangingPunct="1"/>
            <a:r>
              <a:rPr lang="ru-RU" sz="1800" i="1" u="sng" smtClean="0">
                <a:ea typeface="LilyUPC"/>
                <a:cs typeface="LilyUPC"/>
              </a:rPr>
              <a:t>Ізомерія</a:t>
            </a:r>
            <a:r>
              <a:rPr lang="ru-RU" sz="1800" i="1" smtClean="0">
                <a:ea typeface="LilyUPC"/>
                <a:cs typeface="LilyUPC"/>
              </a:rPr>
              <a:t>- існування сполук, однакових за хімічним складом, але різних за будовою і властивостями</a:t>
            </a:r>
            <a:r>
              <a:rPr lang="ru-RU" sz="2000" i="1" smtClean="0">
                <a:ea typeface="LilyUPC"/>
                <a:cs typeface="LilyUPC"/>
              </a:rPr>
              <a:t>.</a:t>
            </a:r>
          </a:p>
          <a:p>
            <a:pPr eaLnBrk="1" hangingPunct="1"/>
            <a:r>
              <a:rPr lang="ru-RU" sz="1600" b="1" smtClean="0">
                <a:ea typeface="LilyUPC"/>
                <a:cs typeface="LilyUPC"/>
              </a:rPr>
              <a:t>Тут зображено структурні формули всіх можливих ізомерів перших п</a:t>
            </a:r>
            <a:r>
              <a:rPr lang="en-US" sz="1600" b="1" smtClean="0">
                <a:ea typeface="LilyUPC"/>
                <a:cs typeface="LilyUPC"/>
              </a:rPr>
              <a:t>’</a:t>
            </a:r>
            <a:r>
              <a:rPr lang="ru-RU" sz="1600" b="1" smtClean="0">
                <a:ea typeface="LilyUPC"/>
                <a:cs typeface="LilyUPC"/>
              </a:rPr>
              <a:t>яти представників гомологічного ряду насичених вуглеводнів: 1) метану </a:t>
            </a:r>
            <a:r>
              <a:rPr lang="en-US" sz="1600" b="1" smtClean="0">
                <a:ea typeface="LilyUPC"/>
                <a:cs typeface="LilyUPC"/>
              </a:rPr>
              <a:t>CH</a:t>
            </a:r>
            <a:r>
              <a:rPr lang="ru-RU" sz="1600" b="1" baseline="-25000" smtClean="0">
                <a:ea typeface="LilyUPC"/>
                <a:cs typeface="LilyUPC"/>
              </a:rPr>
              <a:t>4 </a:t>
            </a:r>
            <a:r>
              <a:rPr lang="ru-RU" sz="1600" b="1" smtClean="0">
                <a:ea typeface="LilyUPC"/>
                <a:cs typeface="LilyUPC"/>
              </a:rPr>
              <a:t>, </a:t>
            </a:r>
            <a:r>
              <a:rPr lang="uk-UA" sz="1600" b="1" smtClean="0">
                <a:ea typeface="LilyUPC"/>
                <a:cs typeface="LilyUPC"/>
              </a:rPr>
              <a:t>2) етану </a:t>
            </a:r>
            <a:r>
              <a:rPr lang="en-US" sz="1600" b="1" smtClean="0">
                <a:ea typeface="LilyUPC"/>
                <a:cs typeface="LilyUPC"/>
              </a:rPr>
              <a:t>C</a:t>
            </a:r>
            <a:r>
              <a:rPr lang="en-US" sz="1600" b="1" baseline="-25000" smtClean="0">
                <a:ea typeface="LilyUPC"/>
                <a:cs typeface="LilyUPC"/>
              </a:rPr>
              <a:t>2</a:t>
            </a:r>
            <a:r>
              <a:rPr lang="en-US" sz="1600" b="1" smtClean="0">
                <a:ea typeface="LilyUPC"/>
                <a:cs typeface="LilyUPC"/>
              </a:rPr>
              <a:t>H</a:t>
            </a:r>
            <a:r>
              <a:rPr lang="en-US" sz="1600" b="1" baseline="-25000" smtClean="0">
                <a:ea typeface="LilyUPC"/>
                <a:cs typeface="LilyUPC"/>
              </a:rPr>
              <a:t>6</a:t>
            </a:r>
            <a:r>
              <a:rPr lang="en-US" sz="1600" b="1" smtClean="0">
                <a:ea typeface="LilyUPC"/>
                <a:cs typeface="LilyUPC"/>
              </a:rPr>
              <a:t> </a:t>
            </a:r>
            <a:r>
              <a:rPr lang="ru-RU" sz="1600" b="1" smtClean="0">
                <a:ea typeface="LilyUPC"/>
                <a:cs typeface="LilyUPC"/>
              </a:rPr>
              <a:t>, 3) пропану </a:t>
            </a:r>
            <a:r>
              <a:rPr lang="en-US" sz="1600" b="1" smtClean="0">
                <a:ea typeface="LilyUPC"/>
                <a:cs typeface="LilyUPC"/>
              </a:rPr>
              <a:t>C</a:t>
            </a:r>
            <a:r>
              <a:rPr lang="en-US" sz="1600" b="1" baseline="-25000" smtClean="0">
                <a:ea typeface="LilyUPC"/>
                <a:cs typeface="LilyUPC"/>
              </a:rPr>
              <a:t>3</a:t>
            </a:r>
            <a:r>
              <a:rPr lang="en-US" sz="1600" b="1" smtClean="0">
                <a:ea typeface="LilyUPC"/>
                <a:cs typeface="LilyUPC"/>
              </a:rPr>
              <a:t>H</a:t>
            </a:r>
            <a:r>
              <a:rPr lang="en-US" sz="1600" b="1" baseline="-25000" smtClean="0">
                <a:ea typeface="LilyUPC"/>
                <a:cs typeface="LilyUPC"/>
              </a:rPr>
              <a:t>8</a:t>
            </a:r>
            <a:r>
              <a:rPr lang="en-US" sz="1600" b="1" smtClean="0">
                <a:ea typeface="LilyUPC"/>
                <a:cs typeface="LilyUPC"/>
              </a:rPr>
              <a:t> , 4</a:t>
            </a:r>
            <a:r>
              <a:rPr lang="ru-RU" sz="1600" b="1" smtClean="0">
                <a:ea typeface="LilyUPC"/>
                <a:cs typeface="LilyUPC"/>
              </a:rPr>
              <a:t>) бутану </a:t>
            </a:r>
            <a:r>
              <a:rPr lang="en-US" sz="1600" b="1" smtClean="0">
                <a:ea typeface="LilyUPC"/>
                <a:cs typeface="LilyUPC"/>
              </a:rPr>
              <a:t>C</a:t>
            </a:r>
            <a:r>
              <a:rPr lang="en-US" sz="1600" b="1" baseline="-25000" smtClean="0">
                <a:ea typeface="LilyUPC"/>
                <a:cs typeface="LilyUPC"/>
              </a:rPr>
              <a:t>4</a:t>
            </a:r>
            <a:r>
              <a:rPr lang="en-US" sz="1600" b="1" smtClean="0">
                <a:ea typeface="LilyUPC"/>
                <a:cs typeface="LilyUPC"/>
              </a:rPr>
              <a:t>H</a:t>
            </a:r>
            <a:r>
              <a:rPr lang="en-US" sz="1600" b="1" baseline="-25000" smtClean="0">
                <a:ea typeface="LilyUPC"/>
                <a:cs typeface="LilyUPC"/>
              </a:rPr>
              <a:t>10</a:t>
            </a:r>
            <a:r>
              <a:rPr lang="en-US" sz="1600" b="1" smtClean="0">
                <a:ea typeface="LilyUPC"/>
                <a:cs typeface="LilyUPC"/>
              </a:rPr>
              <a:t> , 5) </a:t>
            </a:r>
            <a:r>
              <a:rPr lang="ru-RU" sz="1600" b="1" smtClean="0">
                <a:ea typeface="LilyUPC"/>
                <a:cs typeface="LilyUPC"/>
              </a:rPr>
              <a:t>пентану </a:t>
            </a:r>
            <a:r>
              <a:rPr lang="uk-UA" sz="1600" b="1" smtClean="0">
                <a:ea typeface="LilyUPC"/>
                <a:cs typeface="LilyUPC"/>
              </a:rPr>
              <a:t>С</a:t>
            </a:r>
            <a:r>
              <a:rPr lang="uk-UA" sz="1600" b="1" baseline="-25000" smtClean="0">
                <a:ea typeface="LilyUPC"/>
                <a:cs typeface="LilyUPC"/>
              </a:rPr>
              <a:t>5</a:t>
            </a:r>
            <a:r>
              <a:rPr lang="en-US" sz="1600" b="1" smtClean="0">
                <a:ea typeface="LilyUPC"/>
                <a:cs typeface="LilyUPC"/>
              </a:rPr>
              <a:t>H</a:t>
            </a:r>
            <a:r>
              <a:rPr lang="en-US" sz="1600" b="1" baseline="-25000" smtClean="0">
                <a:ea typeface="LilyUPC"/>
                <a:cs typeface="LilyUPC"/>
              </a:rPr>
              <a:t>12</a:t>
            </a:r>
            <a:endParaRPr lang="en-US" sz="1600" b="1" smtClean="0">
              <a:ea typeface="LilyUPC"/>
              <a:cs typeface="LilyUPC"/>
            </a:endParaRPr>
          </a:p>
          <a:p>
            <a:pPr eaLnBrk="1" hangingPunct="1">
              <a:buFont typeface="Arial" charset="0"/>
              <a:buNone/>
            </a:pPr>
            <a:r>
              <a:rPr lang="ru-RU" sz="1600" b="1" smtClean="0">
                <a:ea typeface="LilyUPC"/>
                <a:cs typeface="LilyUPC"/>
              </a:rPr>
              <a:t>              </a:t>
            </a:r>
          </a:p>
          <a:p>
            <a:pPr eaLnBrk="1" hangingPunct="1">
              <a:buFont typeface="Arial" charset="0"/>
              <a:buNone/>
            </a:pPr>
            <a:r>
              <a:rPr lang="ru-RU" sz="1600" b="1" smtClean="0">
                <a:ea typeface="LilyUPC"/>
                <a:cs typeface="LilyUPC"/>
              </a:rPr>
              <a:t>           </a:t>
            </a:r>
            <a:r>
              <a:rPr lang="en-US" sz="1600" b="1" smtClean="0">
                <a:ea typeface="LilyUPC"/>
                <a:cs typeface="LilyUPC"/>
              </a:rPr>
              <a:t>CH</a:t>
            </a:r>
            <a:r>
              <a:rPr lang="ru-RU" sz="1600" b="1" baseline="-25000" smtClean="0">
                <a:ea typeface="LilyUPC"/>
                <a:cs typeface="LilyUPC"/>
              </a:rPr>
              <a:t>4                                  </a:t>
            </a:r>
            <a:r>
              <a:rPr lang="uk-UA" sz="1600" b="1" smtClean="0">
                <a:ea typeface="LilyUPC"/>
                <a:cs typeface="LilyUPC"/>
              </a:rPr>
              <a:t>С</a:t>
            </a:r>
            <a:r>
              <a:rPr lang="en-US" sz="1600" b="1" smtClean="0">
                <a:ea typeface="LilyUPC"/>
                <a:cs typeface="LilyUPC"/>
              </a:rPr>
              <a:t>H</a:t>
            </a:r>
            <a:r>
              <a:rPr lang="en-US" sz="1600" b="1" baseline="-25000" smtClean="0">
                <a:ea typeface="LilyUPC"/>
                <a:cs typeface="LilyUPC"/>
              </a:rPr>
              <a:t>3       </a:t>
            </a:r>
            <a:r>
              <a:rPr lang="en-US" sz="1600" b="1" smtClean="0">
                <a:ea typeface="LilyUPC"/>
                <a:cs typeface="LilyUPC"/>
              </a:rPr>
              <a:t>CH</a:t>
            </a:r>
            <a:r>
              <a:rPr lang="en-US" sz="1600" b="1" baseline="-25000" smtClean="0">
                <a:ea typeface="LilyUPC"/>
                <a:cs typeface="LilyUPC"/>
              </a:rPr>
              <a:t>3</a:t>
            </a:r>
            <a:r>
              <a:rPr lang="ru-RU" sz="1600" b="1" baseline="-25000" smtClean="0">
                <a:ea typeface="LilyUPC"/>
                <a:cs typeface="LilyUPC"/>
              </a:rPr>
              <a:t>                         </a:t>
            </a:r>
            <a:r>
              <a:rPr lang="ru-RU" sz="1600" b="1" smtClean="0">
                <a:ea typeface="LilyUPC"/>
                <a:cs typeface="LilyUPC"/>
              </a:rPr>
              <a:t> </a:t>
            </a:r>
            <a:r>
              <a:rPr lang="uk-UA" sz="1600" b="1" smtClean="0">
                <a:ea typeface="LilyUPC"/>
                <a:cs typeface="LilyUPC"/>
              </a:rPr>
              <a:t>С</a:t>
            </a:r>
            <a:r>
              <a:rPr lang="en-US" sz="1600" b="1" smtClean="0">
                <a:ea typeface="LilyUPC"/>
                <a:cs typeface="LilyUPC"/>
              </a:rPr>
              <a:t>H</a:t>
            </a:r>
            <a:r>
              <a:rPr lang="en-US" sz="1600" b="1" baseline="-25000" smtClean="0">
                <a:ea typeface="LilyUPC"/>
                <a:cs typeface="LilyUPC"/>
              </a:rPr>
              <a:t>3       </a:t>
            </a:r>
            <a:r>
              <a:rPr lang="en-US" sz="1600" b="1" smtClean="0">
                <a:ea typeface="LilyUPC"/>
                <a:cs typeface="LilyUPC"/>
              </a:rPr>
              <a:t>CH</a:t>
            </a:r>
            <a:r>
              <a:rPr lang="ru-RU" sz="1600" b="1" baseline="-25000" smtClean="0">
                <a:ea typeface="LilyUPC"/>
                <a:cs typeface="LilyUPC"/>
              </a:rPr>
              <a:t>2                       </a:t>
            </a:r>
            <a:r>
              <a:rPr lang="uk-UA" sz="1600" b="1" smtClean="0">
                <a:ea typeface="LilyUPC"/>
                <a:cs typeface="LilyUPC"/>
              </a:rPr>
              <a:t>С</a:t>
            </a:r>
            <a:r>
              <a:rPr lang="en-US" sz="1600" b="1" smtClean="0">
                <a:ea typeface="LilyUPC"/>
                <a:cs typeface="LilyUPC"/>
              </a:rPr>
              <a:t>H</a:t>
            </a:r>
            <a:r>
              <a:rPr lang="en-US" sz="1600" b="1" baseline="-25000" smtClean="0">
                <a:ea typeface="LilyUPC"/>
                <a:cs typeface="LilyUPC"/>
              </a:rPr>
              <a:t>3       </a:t>
            </a:r>
            <a:r>
              <a:rPr lang="en-US" sz="1600" b="1" smtClean="0">
                <a:ea typeface="LilyUPC"/>
                <a:cs typeface="LilyUPC"/>
              </a:rPr>
              <a:t>CH</a:t>
            </a:r>
            <a:r>
              <a:rPr lang="ru-RU" sz="1600" b="1" baseline="-25000" smtClean="0">
                <a:ea typeface="LilyUPC"/>
                <a:cs typeface="LilyUPC"/>
              </a:rPr>
              <a:t>2</a:t>
            </a:r>
            <a:r>
              <a:rPr lang="ru-RU" sz="1600" b="1" smtClean="0">
                <a:ea typeface="LilyUPC"/>
                <a:cs typeface="LilyUPC"/>
              </a:rPr>
              <a:t>    </a:t>
            </a:r>
            <a:r>
              <a:rPr lang="en-US" sz="1600" b="1" smtClean="0">
                <a:ea typeface="LilyUPC"/>
                <a:cs typeface="LilyUPC"/>
              </a:rPr>
              <a:t>CH</a:t>
            </a:r>
            <a:r>
              <a:rPr lang="ru-RU" sz="1600" b="1" baseline="-25000" smtClean="0">
                <a:ea typeface="LilyUPC"/>
                <a:cs typeface="LilyUPC"/>
              </a:rPr>
              <a:t>2       </a:t>
            </a:r>
            <a:r>
              <a:rPr lang="uk-UA" sz="1600" b="1" smtClean="0">
                <a:ea typeface="LilyUPC"/>
                <a:cs typeface="LilyUPC"/>
              </a:rPr>
              <a:t>С</a:t>
            </a:r>
            <a:r>
              <a:rPr lang="en-US" sz="1600" b="1" smtClean="0">
                <a:ea typeface="LilyUPC"/>
                <a:cs typeface="LilyUPC"/>
              </a:rPr>
              <a:t>H</a:t>
            </a:r>
            <a:r>
              <a:rPr lang="en-US" sz="1600" b="1" baseline="-25000" smtClean="0">
                <a:ea typeface="LilyUPC"/>
                <a:cs typeface="LilyUPC"/>
              </a:rPr>
              <a:t>3</a:t>
            </a:r>
          </a:p>
          <a:p>
            <a:pPr eaLnBrk="1" hangingPunct="1">
              <a:buFont typeface="Arial" charset="0"/>
              <a:buNone/>
            </a:pPr>
            <a:r>
              <a:rPr lang="ru-RU" sz="1600" i="1" smtClean="0">
                <a:ea typeface="LilyUPC"/>
                <a:cs typeface="LilyUPC"/>
              </a:rPr>
              <a:t>       1)метан</a:t>
            </a:r>
            <a:r>
              <a:rPr lang="en-US" sz="1600" i="1" smtClean="0">
                <a:ea typeface="LilyUPC"/>
                <a:cs typeface="LilyUPC"/>
              </a:rPr>
              <a:t>                       </a:t>
            </a:r>
            <a:r>
              <a:rPr lang="ru-RU" sz="1600" i="1" smtClean="0">
                <a:ea typeface="LilyUPC"/>
                <a:cs typeface="LilyUPC"/>
              </a:rPr>
              <a:t>2)етан                      3) пропан                  4а) </a:t>
            </a:r>
            <a:r>
              <a:rPr lang="uk-UA" sz="1600" i="1" smtClean="0">
                <a:ea typeface="LilyUPC"/>
                <a:cs typeface="LilyUPC"/>
              </a:rPr>
              <a:t>ізомер бутану</a:t>
            </a:r>
          </a:p>
          <a:p>
            <a:pPr eaLnBrk="1" hangingPunct="1">
              <a:buFont typeface="Arial" charset="0"/>
              <a:buNone/>
            </a:pPr>
            <a:r>
              <a:rPr lang="uk-UA" sz="1600" i="1" smtClean="0">
                <a:ea typeface="LilyUPC"/>
                <a:cs typeface="LilyUPC"/>
              </a:rPr>
              <a:t>        </a:t>
            </a:r>
          </a:p>
          <a:p>
            <a:pPr eaLnBrk="1" hangingPunct="1">
              <a:buFont typeface="Arial" charset="0"/>
              <a:buNone/>
            </a:pPr>
            <a:r>
              <a:rPr lang="uk-UA" sz="1600" i="1" smtClean="0">
                <a:ea typeface="LilyUPC"/>
                <a:cs typeface="LilyUPC"/>
              </a:rPr>
              <a:t>           </a:t>
            </a:r>
            <a:r>
              <a:rPr lang="uk-UA" sz="1600" b="1" smtClean="0">
                <a:ea typeface="LilyUPC"/>
                <a:cs typeface="LilyUPC"/>
              </a:rPr>
              <a:t>С</a:t>
            </a:r>
            <a:r>
              <a:rPr lang="en-US" sz="1600" b="1" smtClean="0">
                <a:ea typeface="LilyUPC"/>
                <a:cs typeface="LilyUPC"/>
              </a:rPr>
              <a:t>H</a:t>
            </a:r>
            <a:r>
              <a:rPr lang="en-US" sz="1600" b="1" baseline="-25000" smtClean="0">
                <a:ea typeface="LilyUPC"/>
                <a:cs typeface="LilyUPC"/>
              </a:rPr>
              <a:t>3     </a:t>
            </a:r>
            <a:r>
              <a:rPr lang="en-US" sz="1600" b="1" smtClean="0">
                <a:ea typeface="LilyUPC"/>
                <a:cs typeface="LilyUPC"/>
              </a:rPr>
              <a:t>CH </a:t>
            </a:r>
            <a:r>
              <a:rPr lang="en-US" sz="1600" b="1" baseline="-25000" smtClean="0">
                <a:ea typeface="LilyUPC"/>
                <a:cs typeface="LilyUPC"/>
              </a:rPr>
              <a:t> </a:t>
            </a:r>
            <a:r>
              <a:rPr lang="en-US" sz="1600" b="1" smtClean="0">
                <a:ea typeface="LilyUPC"/>
                <a:cs typeface="LilyUPC"/>
              </a:rPr>
              <a:t>   CH</a:t>
            </a:r>
            <a:r>
              <a:rPr lang="en-US" sz="1600" b="1" baseline="-25000" smtClean="0">
                <a:ea typeface="LilyUPC"/>
                <a:cs typeface="LilyUPC"/>
              </a:rPr>
              <a:t>3</a:t>
            </a:r>
            <a:r>
              <a:rPr lang="uk-UA" sz="1600" b="1" baseline="-25000" smtClean="0">
                <a:ea typeface="LilyUPC"/>
                <a:cs typeface="LilyUPC"/>
              </a:rPr>
              <a:t>              </a:t>
            </a:r>
            <a:r>
              <a:rPr lang="uk-UA" sz="1600" b="1" smtClean="0">
                <a:ea typeface="LilyUPC"/>
                <a:cs typeface="LilyUPC"/>
              </a:rPr>
              <a:t>С</a:t>
            </a:r>
            <a:r>
              <a:rPr lang="en-US" sz="1600" b="1" smtClean="0">
                <a:ea typeface="LilyUPC"/>
                <a:cs typeface="LilyUPC"/>
              </a:rPr>
              <a:t>H</a:t>
            </a:r>
            <a:r>
              <a:rPr lang="en-US" sz="1600" b="1" baseline="-25000" smtClean="0">
                <a:ea typeface="LilyUPC"/>
                <a:cs typeface="LilyUPC"/>
              </a:rPr>
              <a:t>3       </a:t>
            </a:r>
            <a:r>
              <a:rPr lang="en-US" sz="1600" b="1" smtClean="0">
                <a:ea typeface="LilyUPC"/>
                <a:cs typeface="LilyUPC"/>
              </a:rPr>
              <a:t>CH</a:t>
            </a:r>
            <a:r>
              <a:rPr lang="ru-RU" sz="1600" b="1" baseline="-25000" smtClean="0">
                <a:ea typeface="LilyUPC"/>
                <a:cs typeface="LilyUPC"/>
              </a:rPr>
              <a:t>2</a:t>
            </a:r>
            <a:r>
              <a:rPr lang="ru-RU" sz="1600" b="1" smtClean="0">
                <a:ea typeface="LilyUPC"/>
                <a:cs typeface="LilyUPC"/>
              </a:rPr>
              <a:t>    </a:t>
            </a:r>
            <a:r>
              <a:rPr lang="en-US" sz="1600" b="1" smtClean="0">
                <a:ea typeface="LilyUPC"/>
                <a:cs typeface="LilyUPC"/>
              </a:rPr>
              <a:t>CH</a:t>
            </a:r>
            <a:r>
              <a:rPr lang="ru-RU" sz="1600" b="1" baseline="-25000" smtClean="0">
                <a:ea typeface="LilyUPC"/>
                <a:cs typeface="LilyUPC"/>
              </a:rPr>
              <a:t>2       </a:t>
            </a:r>
            <a:r>
              <a:rPr lang="uk-UA" sz="1600" b="1" smtClean="0">
                <a:ea typeface="LilyUPC"/>
                <a:cs typeface="LilyUPC"/>
              </a:rPr>
              <a:t>С</a:t>
            </a:r>
            <a:r>
              <a:rPr lang="en-US" sz="1600" b="1" smtClean="0">
                <a:ea typeface="LilyUPC"/>
                <a:cs typeface="LilyUPC"/>
              </a:rPr>
              <a:t>H</a:t>
            </a:r>
            <a:r>
              <a:rPr lang="uk-UA" sz="1600" b="1" baseline="-25000" smtClean="0">
                <a:ea typeface="LilyUPC"/>
                <a:cs typeface="LilyUPC"/>
              </a:rPr>
              <a:t>2  </a:t>
            </a:r>
            <a:r>
              <a:rPr lang="en-US" sz="1600" b="1" smtClean="0">
                <a:ea typeface="LilyUPC"/>
                <a:cs typeface="LilyUPC"/>
              </a:rPr>
              <a:t> CH</a:t>
            </a:r>
            <a:r>
              <a:rPr lang="en-US" sz="1600" b="1" baseline="-25000" smtClean="0">
                <a:ea typeface="LilyUPC"/>
                <a:cs typeface="LilyUPC"/>
              </a:rPr>
              <a:t>3</a:t>
            </a:r>
            <a:r>
              <a:rPr lang="uk-UA" sz="1600" b="1" baseline="-25000" smtClean="0">
                <a:ea typeface="LilyUPC"/>
                <a:cs typeface="LilyUPC"/>
              </a:rPr>
              <a:t>               </a:t>
            </a:r>
            <a:r>
              <a:rPr lang="uk-UA" sz="1600" b="1" smtClean="0">
                <a:ea typeface="LilyUPC"/>
                <a:cs typeface="LilyUPC"/>
              </a:rPr>
              <a:t> С</a:t>
            </a:r>
            <a:r>
              <a:rPr lang="en-US" sz="1600" b="1" smtClean="0">
                <a:ea typeface="LilyUPC"/>
                <a:cs typeface="LilyUPC"/>
              </a:rPr>
              <a:t>H</a:t>
            </a:r>
            <a:r>
              <a:rPr lang="en-US" sz="1600" b="1" baseline="-25000" smtClean="0">
                <a:ea typeface="LilyUPC"/>
                <a:cs typeface="LilyUPC"/>
              </a:rPr>
              <a:t>3      </a:t>
            </a:r>
            <a:r>
              <a:rPr lang="en-US" sz="1600" b="1" smtClean="0">
                <a:ea typeface="LilyUPC"/>
                <a:cs typeface="LilyUPC"/>
              </a:rPr>
              <a:t>CH</a:t>
            </a:r>
            <a:r>
              <a:rPr lang="ru-RU" sz="1600" b="1" baseline="-25000" smtClean="0">
                <a:ea typeface="LilyUPC"/>
                <a:cs typeface="LilyUPC"/>
              </a:rPr>
              <a:t>2</a:t>
            </a:r>
            <a:r>
              <a:rPr lang="ru-RU" sz="1600" b="1" smtClean="0">
                <a:ea typeface="LilyUPC"/>
                <a:cs typeface="LilyUPC"/>
              </a:rPr>
              <a:t>     </a:t>
            </a:r>
            <a:r>
              <a:rPr lang="en-US" sz="1600" b="1" smtClean="0">
                <a:ea typeface="LilyUPC"/>
                <a:cs typeface="LilyUPC"/>
              </a:rPr>
              <a:t>CH</a:t>
            </a:r>
            <a:r>
              <a:rPr lang="ru-RU" sz="1600" b="1" baseline="-25000" smtClean="0">
                <a:ea typeface="LilyUPC"/>
                <a:cs typeface="LilyUPC"/>
              </a:rPr>
              <a:t>       </a:t>
            </a:r>
            <a:r>
              <a:rPr lang="uk-UA" sz="1600" b="1" smtClean="0">
                <a:ea typeface="LilyUPC"/>
                <a:cs typeface="LilyUPC"/>
              </a:rPr>
              <a:t>С</a:t>
            </a:r>
            <a:r>
              <a:rPr lang="en-US" sz="1600" b="1" smtClean="0">
                <a:ea typeface="LilyUPC"/>
                <a:cs typeface="LilyUPC"/>
              </a:rPr>
              <a:t>H</a:t>
            </a:r>
            <a:r>
              <a:rPr lang="en-US" sz="1600" b="1" baseline="-25000" smtClean="0">
                <a:ea typeface="LilyUPC"/>
                <a:cs typeface="LilyUPC"/>
              </a:rPr>
              <a:t>3</a:t>
            </a:r>
          </a:p>
          <a:p>
            <a:pPr eaLnBrk="1" hangingPunct="1">
              <a:buFont typeface="Arial" charset="0"/>
              <a:buNone/>
            </a:pPr>
            <a:r>
              <a:rPr lang="en-US" sz="1600" b="1" i="1" baseline="-25000" smtClean="0">
                <a:ea typeface="LilyUPC"/>
                <a:cs typeface="LilyUPC"/>
              </a:rPr>
              <a:t>                               </a:t>
            </a:r>
          </a:p>
          <a:p>
            <a:pPr eaLnBrk="1" hangingPunct="1">
              <a:buFont typeface="Arial" charset="0"/>
              <a:buNone/>
            </a:pPr>
            <a:r>
              <a:rPr lang="en-US" sz="1600" b="1" i="1" smtClean="0">
                <a:ea typeface="LilyUPC"/>
                <a:cs typeface="LilyUPC"/>
              </a:rPr>
              <a:t>                     </a:t>
            </a:r>
            <a:r>
              <a:rPr lang="en-US" sz="1600" b="1" smtClean="0">
                <a:ea typeface="LilyUPC"/>
                <a:cs typeface="LilyUPC"/>
              </a:rPr>
              <a:t>CH</a:t>
            </a:r>
            <a:r>
              <a:rPr lang="en-US" sz="1600" b="1" baseline="-25000" smtClean="0">
                <a:ea typeface="LilyUPC"/>
                <a:cs typeface="LilyUPC"/>
              </a:rPr>
              <a:t>3</a:t>
            </a:r>
            <a:r>
              <a:rPr lang="uk-UA" sz="1600" b="1" baseline="-25000" smtClean="0">
                <a:ea typeface="LilyUPC"/>
                <a:cs typeface="LilyUPC"/>
              </a:rPr>
              <a:t>                                                                                                                                                      </a:t>
            </a:r>
            <a:r>
              <a:rPr lang="uk-UA" sz="1600" b="1" smtClean="0">
                <a:ea typeface="LilyUPC"/>
                <a:cs typeface="LilyUPC"/>
              </a:rPr>
              <a:t>С</a:t>
            </a:r>
            <a:r>
              <a:rPr lang="en-US" sz="1600" b="1" smtClean="0">
                <a:ea typeface="LilyUPC"/>
                <a:cs typeface="LilyUPC"/>
              </a:rPr>
              <a:t>H</a:t>
            </a:r>
            <a:r>
              <a:rPr lang="en-US" sz="1600" b="1" baseline="-25000" smtClean="0">
                <a:ea typeface="LilyUPC"/>
                <a:cs typeface="LilyUPC"/>
              </a:rPr>
              <a:t>3</a:t>
            </a:r>
            <a:r>
              <a:rPr lang="uk-UA" sz="1600" b="1" baseline="-25000" smtClean="0">
                <a:ea typeface="LilyUPC"/>
                <a:cs typeface="LilyUPC"/>
              </a:rPr>
              <a:t>                    </a:t>
            </a:r>
            <a:endParaRPr lang="en-US" sz="1600" b="1" baseline="-25000" smtClean="0">
              <a:ea typeface="LilyUPC"/>
              <a:cs typeface="LilyUPC"/>
            </a:endParaRPr>
          </a:p>
          <a:p>
            <a:pPr eaLnBrk="1" hangingPunct="1">
              <a:buFont typeface="Arial" charset="0"/>
              <a:buNone/>
            </a:pPr>
            <a:r>
              <a:rPr lang="en-US" sz="1600" b="1" baseline="-25000" smtClean="0">
                <a:ea typeface="LilyUPC"/>
                <a:cs typeface="LilyUPC"/>
              </a:rPr>
              <a:t>           </a:t>
            </a:r>
            <a:r>
              <a:rPr lang="uk-UA" sz="1600" i="1" smtClean="0">
                <a:ea typeface="LilyUPC"/>
                <a:cs typeface="LilyUPC"/>
              </a:rPr>
              <a:t>4б) ізомер бутану             </a:t>
            </a:r>
            <a:r>
              <a:rPr lang="en-US" sz="1600" i="1" smtClean="0">
                <a:ea typeface="LilyUPC"/>
                <a:cs typeface="LilyUPC"/>
              </a:rPr>
              <a:t>5</a:t>
            </a:r>
            <a:r>
              <a:rPr lang="uk-UA" sz="1600" i="1" smtClean="0">
                <a:ea typeface="LilyUPC"/>
                <a:cs typeface="LilyUPC"/>
              </a:rPr>
              <a:t>а) ізомер пентану                      5б)</a:t>
            </a:r>
            <a:r>
              <a:rPr lang="en-US" sz="1600" i="1" smtClean="0">
                <a:ea typeface="LilyUPC"/>
                <a:cs typeface="LilyUPC"/>
              </a:rPr>
              <a:t> </a:t>
            </a:r>
            <a:r>
              <a:rPr lang="uk-UA" sz="1600" i="1" smtClean="0">
                <a:ea typeface="LilyUPC"/>
                <a:cs typeface="LilyUPC"/>
              </a:rPr>
              <a:t>ізомер пентану       </a:t>
            </a:r>
            <a:endParaRPr lang="en-US" sz="1600" i="1" smtClean="0">
              <a:ea typeface="LilyUPC"/>
              <a:cs typeface="LilyUPC"/>
            </a:endParaRPr>
          </a:p>
          <a:p>
            <a:pPr eaLnBrk="1" hangingPunct="1">
              <a:buFont typeface="Arial" charset="0"/>
              <a:buNone/>
            </a:pPr>
            <a:endParaRPr lang="en-US" sz="1600" b="1" i="1" smtClean="0">
              <a:ea typeface="LilyUPC"/>
              <a:cs typeface="LilyUPC"/>
            </a:endParaRPr>
          </a:p>
          <a:p>
            <a:pPr algn="ctr" eaLnBrk="1" hangingPunct="1">
              <a:buFont typeface="Arial" charset="0"/>
              <a:buNone/>
            </a:pPr>
            <a:r>
              <a:rPr lang="en-US" sz="1600" b="1" smtClean="0">
                <a:ea typeface="LilyUPC"/>
                <a:cs typeface="LilyUPC"/>
              </a:rPr>
              <a:t>CH</a:t>
            </a:r>
            <a:r>
              <a:rPr lang="en-US" sz="1600" b="1" baseline="-25000" smtClean="0">
                <a:ea typeface="LilyUPC"/>
                <a:cs typeface="LilyUPC"/>
              </a:rPr>
              <a:t>3</a:t>
            </a:r>
            <a:endParaRPr lang="en-US" sz="1600" i="1" smtClean="0">
              <a:ea typeface="LilyUPC"/>
              <a:cs typeface="LilyUPC"/>
            </a:endParaRPr>
          </a:p>
          <a:p>
            <a:pPr eaLnBrk="1" hangingPunct="1">
              <a:buFont typeface="Arial" charset="0"/>
              <a:buNone/>
            </a:pPr>
            <a:r>
              <a:rPr lang="en-US" sz="1600" i="1" smtClean="0">
                <a:ea typeface="LilyUPC"/>
                <a:cs typeface="LilyUPC"/>
              </a:rPr>
              <a:t>                                                                           </a:t>
            </a:r>
          </a:p>
          <a:p>
            <a:pPr eaLnBrk="1" hangingPunct="1">
              <a:buFont typeface="Arial" charset="0"/>
              <a:buNone/>
            </a:pPr>
            <a:r>
              <a:rPr lang="en-US" sz="1600" b="1" i="1" smtClean="0">
                <a:ea typeface="LilyUPC"/>
                <a:cs typeface="LilyUPC"/>
              </a:rPr>
              <a:t>                                                              </a:t>
            </a:r>
            <a:r>
              <a:rPr lang="en-US" sz="1600" b="1" smtClean="0">
                <a:ea typeface="LilyUPC"/>
                <a:cs typeface="LilyUPC"/>
              </a:rPr>
              <a:t>CH</a:t>
            </a:r>
            <a:r>
              <a:rPr lang="en-US" sz="1600" b="1" baseline="-25000" smtClean="0">
                <a:ea typeface="LilyUPC"/>
                <a:cs typeface="LilyUPC"/>
              </a:rPr>
              <a:t>3</a:t>
            </a:r>
            <a:r>
              <a:rPr lang="en-US" sz="1600" b="1" i="1" smtClean="0">
                <a:ea typeface="LilyUPC"/>
                <a:cs typeface="LilyUPC"/>
              </a:rPr>
              <a:t>    </a:t>
            </a:r>
            <a:r>
              <a:rPr lang="en-US" sz="1600" b="1" smtClean="0">
                <a:ea typeface="LilyUPC"/>
                <a:cs typeface="LilyUPC"/>
              </a:rPr>
              <a:t>C</a:t>
            </a:r>
            <a:r>
              <a:rPr lang="uk-UA" sz="1600" i="1" smtClean="0">
                <a:ea typeface="LilyUPC"/>
                <a:cs typeface="LilyUPC"/>
              </a:rPr>
              <a:t> </a:t>
            </a:r>
            <a:r>
              <a:rPr lang="en-US" sz="1600" i="1" smtClean="0">
                <a:ea typeface="LilyUPC"/>
                <a:cs typeface="LilyUPC"/>
              </a:rPr>
              <a:t>    </a:t>
            </a:r>
            <a:r>
              <a:rPr lang="en-US" sz="1600" b="1" smtClean="0">
                <a:ea typeface="LilyUPC"/>
                <a:cs typeface="LilyUPC"/>
              </a:rPr>
              <a:t>CH</a:t>
            </a:r>
            <a:r>
              <a:rPr lang="en-US" sz="1600" b="1" baseline="-25000" smtClean="0">
                <a:ea typeface="LilyUPC"/>
                <a:cs typeface="LilyUPC"/>
              </a:rPr>
              <a:t>3</a:t>
            </a:r>
          </a:p>
          <a:p>
            <a:pPr eaLnBrk="1" hangingPunct="1">
              <a:buFont typeface="Arial" charset="0"/>
              <a:buNone/>
            </a:pPr>
            <a:endParaRPr lang="en-US" sz="1600" b="1" baseline="-25000" smtClean="0">
              <a:ea typeface="LilyUPC"/>
              <a:cs typeface="LilyUPC"/>
            </a:endParaRPr>
          </a:p>
          <a:p>
            <a:pPr eaLnBrk="1" hangingPunct="1">
              <a:buFont typeface="Arial" charset="0"/>
              <a:buNone/>
            </a:pPr>
            <a:r>
              <a:rPr lang="en-US" sz="1600" b="1" baseline="-25000" smtClean="0">
                <a:ea typeface="LilyUPC"/>
                <a:cs typeface="LilyUPC"/>
              </a:rPr>
              <a:t> </a:t>
            </a:r>
            <a:r>
              <a:rPr lang="en-US" sz="1600" b="1" smtClean="0">
                <a:ea typeface="LilyUPC"/>
                <a:cs typeface="LilyUPC"/>
              </a:rPr>
              <a:t>                                                                       CH</a:t>
            </a:r>
            <a:r>
              <a:rPr lang="en-US" sz="1600" b="1" baseline="-25000" smtClean="0">
                <a:ea typeface="LilyUPC"/>
                <a:cs typeface="LilyUPC"/>
              </a:rPr>
              <a:t>3</a:t>
            </a:r>
          </a:p>
          <a:p>
            <a:pPr eaLnBrk="1" hangingPunct="1">
              <a:buFont typeface="Arial" charset="0"/>
              <a:buNone/>
            </a:pPr>
            <a:r>
              <a:rPr lang="en-US" sz="1600" b="1" i="1" baseline="-25000" smtClean="0">
                <a:ea typeface="LilyUPC"/>
                <a:cs typeface="LilyUPC"/>
              </a:rPr>
              <a:t>                                                                                       </a:t>
            </a:r>
            <a:r>
              <a:rPr lang="ru-RU" sz="1600" i="1" smtClean="0">
                <a:ea typeface="LilyUPC"/>
                <a:cs typeface="LilyUPC"/>
              </a:rPr>
              <a:t>5в) </a:t>
            </a:r>
            <a:r>
              <a:rPr lang="uk-UA" sz="1600" i="1" smtClean="0">
                <a:ea typeface="LilyUPC"/>
                <a:cs typeface="LilyUPC"/>
              </a:rPr>
              <a:t>ізомер пентану</a:t>
            </a:r>
          </a:p>
          <a:p>
            <a:pPr algn="ctr" eaLnBrk="1" hangingPunct="1">
              <a:buFont typeface="Arial" charset="0"/>
              <a:buNone/>
            </a:pPr>
            <a:endParaRPr lang="uk-UA" sz="1200" i="1" smtClean="0">
              <a:ea typeface="LilyUPC"/>
              <a:cs typeface="LilyUPC"/>
            </a:endParaRPr>
          </a:p>
          <a:p>
            <a:pPr algn="ctr" eaLnBrk="1" hangingPunct="1">
              <a:buFont typeface="Arial" charset="0"/>
              <a:buNone/>
            </a:pPr>
            <a:r>
              <a:rPr lang="uk-UA" sz="1200" i="1" smtClean="0">
                <a:ea typeface="LilyUPC"/>
                <a:cs typeface="LilyUPC"/>
              </a:rPr>
              <a:t>Структурні формули алканів із вмістом Карбону від 1 до 5 атомів</a:t>
            </a:r>
            <a:endParaRPr lang="en-US" sz="1200" i="1" smtClean="0">
              <a:ea typeface="LilyUPC"/>
              <a:cs typeface="LilyUPC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955925" y="2373313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999038" y="2349500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6877050" y="2373313"/>
            <a:ext cx="2174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7488238" y="2373313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8115300" y="2373313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730375" y="3216275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211263" y="3216275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1511300" y="3479800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661150" y="3244850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7272338" y="3244850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7877175" y="3244850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7586663" y="3479800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276600" y="3232150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924300" y="3244850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572000" y="3251200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5106988" y="3251200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4405313" y="4864100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608513" y="5157788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4211638" y="5157788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4405313" y="5383213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260350"/>
            <a:ext cx="8135937" cy="61214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2000" i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Структурна ізомерія </a:t>
            </a:r>
            <a:r>
              <a:rPr lang="uk-UA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– </a:t>
            </a:r>
            <a:r>
              <a:rPr lang="uk-UA" sz="2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ізомерія</a:t>
            </a:r>
            <a:r>
              <a:rPr lang="uk-UA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зумовлена різною послідовністю сполучення атомів Карбону</a:t>
            </a:r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uk-UA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в </a:t>
            </a:r>
            <a:r>
              <a:rPr lang="uk-UA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молекулі.</a:t>
            </a:r>
            <a:endParaRPr lang="uk-UA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Кулестрижневі моделі молекул</a:t>
            </a:r>
            <a:endParaRPr lang="uk-UA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9700" y="1454150"/>
            <a:ext cx="297180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4625" y="3860800"/>
            <a:ext cx="2160588" cy="162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913" y="1408113"/>
            <a:ext cx="2278062" cy="2532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08700" y="4221163"/>
            <a:ext cx="2106613" cy="112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188913"/>
            <a:ext cx="8713788" cy="6553200"/>
          </a:xfrm>
        </p:spPr>
        <p:txBody>
          <a:bodyPr/>
          <a:lstStyle/>
          <a:p>
            <a:pPr eaLnBrk="1" hangingPunct="1"/>
            <a:r>
              <a:rPr lang="uk-UA" sz="1400" b="1" u="sng" smtClean="0"/>
              <a:t>Гомологи </a:t>
            </a:r>
            <a:r>
              <a:rPr lang="uk-UA" sz="1400" smtClean="0"/>
              <a:t>- речовини з однаковим якісним складом,подібні за будовою і хімічними властивостями. За кількісним складом вони відрізняються один від одного на певну кількість груп –</a:t>
            </a:r>
            <a:r>
              <a:rPr lang="en-US" sz="1400" smtClean="0"/>
              <a:t>CH</a:t>
            </a:r>
            <a:r>
              <a:rPr lang="en-US" sz="1400" baseline="-25000" smtClean="0"/>
              <a:t>2</a:t>
            </a:r>
            <a:r>
              <a:rPr lang="uk-UA" sz="1400" smtClean="0"/>
              <a:t> –</a:t>
            </a:r>
            <a:r>
              <a:rPr lang="en-US" sz="1400" smtClean="0"/>
              <a:t>.</a:t>
            </a:r>
            <a:r>
              <a:rPr lang="uk-UA" sz="1400" smtClean="0"/>
              <a:t> Цю групу називають </a:t>
            </a:r>
            <a:r>
              <a:rPr lang="uk-UA" sz="1400" i="1" u="sng" smtClean="0"/>
              <a:t>гомологічною різницею. </a:t>
            </a:r>
            <a:r>
              <a:rPr lang="uk-UA" sz="1400" smtClean="0"/>
              <a:t>Гомологи, розташовані за зростанням їхньої відносної молекулярної маси, утворюють гомологічний ряд.</a:t>
            </a:r>
            <a:endParaRPr lang="uk-UA" sz="1400" i="1" u="sng" smtClean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42925" y="1125538"/>
          <a:ext cx="7992888" cy="5447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1210"/>
                <a:gridCol w="1402996"/>
                <a:gridCol w="4218522"/>
                <a:gridCol w="1440160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Назва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Молекулярна</a:t>
                      </a:r>
                      <a:r>
                        <a:rPr lang="uk-UA" sz="1400" baseline="0" dirty="0" smtClean="0"/>
                        <a:t> формула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Повна</a:t>
                      </a:r>
                      <a:r>
                        <a:rPr lang="uk-UA" sz="1400" baseline="0" dirty="0" smtClean="0"/>
                        <a:t> структурна формула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Число ізомерів</a:t>
                      </a:r>
                      <a:endParaRPr lang="uk-UA" sz="1400" dirty="0"/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Метан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CH</a:t>
                      </a:r>
                      <a:r>
                        <a:rPr lang="en-US" sz="1400" baseline="-25000" dirty="0" smtClean="0"/>
                        <a:t>4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H</a:t>
                      </a:r>
                      <a:br>
                        <a:rPr lang="en-US" sz="1000" dirty="0" smtClean="0"/>
                      </a:br>
                      <a:r>
                        <a:rPr lang="en-US" sz="1000" dirty="0" smtClean="0"/>
                        <a:t>|</a:t>
                      </a:r>
                      <a:br>
                        <a:rPr lang="en-US" sz="1000" dirty="0" smtClean="0"/>
                      </a:br>
                      <a:r>
                        <a:rPr lang="en-US" sz="1000" dirty="0" smtClean="0"/>
                        <a:t>H–C–H</a:t>
                      </a:r>
                      <a:br>
                        <a:rPr lang="en-US" sz="1000" dirty="0" smtClean="0"/>
                      </a:br>
                      <a:r>
                        <a:rPr lang="en-US" sz="1000" dirty="0" smtClean="0"/>
                        <a:t>|</a:t>
                      </a:r>
                      <a:br>
                        <a:rPr lang="en-US" sz="1000" dirty="0" smtClean="0"/>
                      </a:br>
                      <a:r>
                        <a:rPr lang="en-US" sz="1000" dirty="0" smtClean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uk-UA" sz="1400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Етан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C</a:t>
                      </a:r>
                      <a:r>
                        <a:rPr lang="en-US" sz="1400" baseline="-25000" dirty="0" smtClean="0"/>
                        <a:t>2</a:t>
                      </a:r>
                      <a:r>
                        <a:rPr lang="en-US" sz="1400" baseline="0" dirty="0" smtClean="0"/>
                        <a:t>H</a:t>
                      </a:r>
                      <a:r>
                        <a:rPr lang="en-US" sz="1400" baseline="-25000" dirty="0" smtClean="0"/>
                        <a:t>6</a:t>
                      </a:r>
                      <a:endParaRPr lang="uk-UA" sz="1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uk-UA" sz="1400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Пропан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r>
                        <a:rPr lang="en-US" sz="1400" baseline="-25000" dirty="0" smtClean="0"/>
                        <a:t>3</a:t>
                      </a:r>
                      <a:r>
                        <a:rPr lang="en-US" sz="1400" baseline="0" dirty="0" smtClean="0"/>
                        <a:t>H</a:t>
                      </a:r>
                      <a:r>
                        <a:rPr lang="en-US" sz="1400" baseline="-25000" dirty="0" smtClean="0"/>
                        <a:t>8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uk-UA" sz="1400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Бутан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r>
                        <a:rPr lang="en-US" sz="1400" baseline="-25000" dirty="0" smtClean="0"/>
                        <a:t>4</a:t>
                      </a:r>
                      <a:r>
                        <a:rPr lang="en-US" sz="1400" baseline="0" dirty="0" smtClean="0"/>
                        <a:t>H</a:t>
                      </a:r>
                      <a:r>
                        <a:rPr lang="en-US" sz="1400" baseline="-25000" dirty="0" smtClean="0"/>
                        <a:t>10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uk-UA" sz="1400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Пентан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r>
                        <a:rPr lang="en-US" sz="1400" baseline="-25000" dirty="0" smtClean="0"/>
                        <a:t>5</a:t>
                      </a:r>
                      <a:r>
                        <a:rPr lang="en-US" sz="1400" baseline="0" dirty="0" smtClean="0"/>
                        <a:t>H</a:t>
                      </a:r>
                      <a:r>
                        <a:rPr lang="en-US" sz="1400" baseline="-25000" dirty="0" smtClean="0"/>
                        <a:t>12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/>
                        <a:t>H  </a:t>
                      </a:r>
                      <a:r>
                        <a:rPr lang="en-US" sz="900" dirty="0" err="1" smtClean="0"/>
                        <a:t>H</a:t>
                      </a:r>
                      <a:r>
                        <a:rPr lang="en-US" sz="900" baseline="0" dirty="0" smtClean="0"/>
                        <a:t>  </a:t>
                      </a:r>
                      <a:r>
                        <a:rPr lang="en-US" sz="900" baseline="0" dirty="0" err="1" smtClean="0"/>
                        <a:t>H</a:t>
                      </a:r>
                      <a:r>
                        <a:rPr lang="en-US" sz="900" baseline="0" dirty="0" smtClean="0"/>
                        <a:t>  </a:t>
                      </a:r>
                      <a:r>
                        <a:rPr lang="en-US" sz="900" baseline="0" dirty="0" err="1" smtClean="0"/>
                        <a:t>H</a:t>
                      </a:r>
                      <a:r>
                        <a:rPr lang="en-US" sz="900" baseline="0" dirty="0" smtClean="0"/>
                        <a:t>  </a:t>
                      </a:r>
                      <a:r>
                        <a:rPr lang="en-US" sz="900" baseline="0" dirty="0" err="1" smtClean="0"/>
                        <a:t>H</a:t>
                      </a:r>
                      <a:endParaRPr lang="en-US" sz="9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/>
                        <a:t>|    |    |  |</a:t>
                      </a:r>
                      <a:r>
                        <a:rPr lang="en-US" sz="900" baseline="0" dirty="0" smtClean="0"/>
                        <a:t>   </a:t>
                      </a:r>
                      <a:r>
                        <a:rPr lang="en-US" sz="900" dirty="0" smtClean="0"/>
                        <a:t>|</a:t>
                      </a:r>
                      <a:br>
                        <a:rPr lang="en-US" sz="900" dirty="0" smtClean="0"/>
                      </a:br>
                      <a:r>
                        <a:rPr lang="en-US" sz="900" dirty="0" smtClean="0"/>
                        <a:t>H - C–C– C</a:t>
                      </a:r>
                      <a:r>
                        <a:rPr lang="en-US" sz="900" baseline="0" dirty="0" smtClean="0"/>
                        <a:t> - </a:t>
                      </a:r>
                      <a:r>
                        <a:rPr lang="en-US" sz="900" dirty="0" smtClean="0"/>
                        <a:t>C-</a:t>
                      </a:r>
                      <a:r>
                        <a:rPr lang="en-US" sz="900" baseline="0" dirty="0" smtClean="0"/>
                        <a:t> C - H</a:t>
                      </a:r>
                      <a:r>
                        <a:rPr lang="en-US" sz="900" dirty="0" smtClean="0"/>
                        <a:t/>
                      </a:r>
                      <a:br>
                        <a:rPr lang="en-US" sz="900" dirty="0" smtClean="0"/>
                      </a:br>
                      <a:r>
                        <a:rPr lang="en-US" sz="900" dirty="0" smtClean="0"/>
                        <a:t>  |     |    |   |  |</a:t>
                      </a:r>
                      <a:br>
                        <a:rPr lang="en-US" sz="900" dirty="0" smtClean="0"/>
                      </a:br>
                      <a:r>
                        <a:rPr lang="en-US" sz="900" dirty="0" smtClean="0"/>
                        <a:t>H   </a:t>
                      </a:r>
                      <a:r>
                        <a:rPr lang="en-US" sz="900" dirty="0" err="1" smtClean="0"/>
                        <a:t>H</a:t>
                      </a:r>
                      <a:r>
                        <a:rPr lang="en-US" sz="900" dirty="0" smtClean="0"/>
                        <a:t>  </a:t>
                      </a:r>
                      <a:r>
                        <a:rPr lang="en-US" sz="900" baseline="0" dirty="0" smtClean="0"/>
                        <a:t> </a:t>
                      </a:r>
                      <a:r>
                        <a:rPr lang="en-US" sz="900" dirty="0" err="1" smtClean="0"/>
                        <a:t>H</a:t>
                      </a:r>
                      <a:r>
                        <a:rPr lang="en-US" sz="900" dirty="0" smtClean="0"/>
                        <a:t> </a:t>
                      </a:r>
                      <a:r>
                        <a:rPr lang="en-US" sz="900" dirty="0" err="1" smtClean="0"/>
                        <a:t>H</a:t>
                      </a:r>
                      <a:r>
                        <a:rPr lang="en-US" sz="900" dirty="0" smtClean="0"/>
                        <a:t> </a:t>
                      </a:r>
                      <a:r>
                        <a:rPr lang="en-US" sz="900" dirty="0" err="1" smtClean="0"/>
                        <a:t>H</a:t>
                      </a:r>
                      <a:endParaRPr lang="en-US" sz="9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uk-UA" sz="1400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Гексан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r>
                        <a:rPr lang="en-US" sz="1400" baseline="-25000" dirty="0" smtClean="0"/>
                        <a:t>6</a:t>
                      </a:r>
                      <a:r>
                        <a:rPr lang="en-US" sz="1400" baseline="0" dirty="0" smtClean="0"/>
                        <a:t>H</a:t>
                      </a:r>
                      <a:r>
                        <a:rPr lang="en-US" sz="1400" baseline="-25000" dirty="0" smtClean="0"/>
                        <a:t>14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/>
                        <a:t>                                      </a:t>
                      </a:r>
                      <a:r>
                        <a:rPr lang="en-US" sz="900" dirty="0" smtClean="0"/>
                        <a:t>H  </a:t>
                      </a:r>
                      <a:r>
                        <a:rPr lang="en-US" sz="900" dirty="0" err="1" smtClean="0"/>
                        <a:t>H</a:t>
                      </a:r>
                      <a:r>
                        <a:rPr lang="en-US" sz="900" baseline="0" dirty="0" smtClean="0"/>
                        <a:t>  </a:t>
                      </a:r>
                      <a:r>
                        <a:rPr lang="en-US" sz="900" baseline="0" dirty="0" err="1" smtClean="0"/>
                        <a:t>H</a:t>
                      </a:r>
                      <a:r>
                        <a:rPr lang="en-US" sz="900" baseline="0" dirty="0" smtClean="0"/>
                        <a:t>  </a:t>
                      </a:r>
                      <a:r>
                        <a:rPr lang="en-US" sz="900" baseline="0" dirty="0" err="1" smtClean="0"/>
                        <a:t>H</a:t>
                      </a:r>
                      <a:r>
                        <a:rPr lang="en-US" sz="900" baseline="0" dirty="0" smtClean="0"/>
                        <a:t>  </a:t>
                      </a:r>
                      <a:r>
                        <a:rPr lang="en-US" sz="900" baseline="0" dirty="0" err="1" smtClean="0"/>
                        <a:t>H</a:t>
                      </a:r>
                      <a:r>
                        <a:rPr lang="en-US" sz="900" baseline="0" dirty="0" smtClean="0"/>
                        <a:t> </a:t>
                      </a:r>
                      <a:r>
                        <a:rPr lang="en-US" sz="900" baseline="0" dirty="0" err="1" smtClean="0"/>
                        <a:t>H</a:t>
                      </a:r>
                      <a:endParaRPr lang="en-US" sz="9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/>
                        <a:t>       |   |    |  |</a:t>
                      </a:r>
                      <a:r>
                        <a:rPr lang="en-US" sz="900" baseline="0" dirty="0" smtClean="0"/>
                        <a:t>   </a:t>
                      </a:r>
                      <a:r>
                        <a:rPr lang="en-US" sz="900" dirty="0" smtClean="0"/>
                        <a:t>|   |</a:t>
                      </a:r>
                      <a:br>
                        <a:rPr lang="en-US" sz="900" dirty="0" smtClean="0"/>
                      </a:br>
                      <a:r>
                        <a:rPr lang="en-US" sz="900" dirty="0" smtClean="0"/>
                        <a:t>      H - C-C–C-C</a:t>
                      </a:r>
                      <a:r>
                        <a:rPr lang="en-US" sz="900" baseline="0" dirty="0" smtClean="0"/>
                        <a:t> - </a:t>
                      </a:r>
                      <a:r>
                        <a:rPr lang="en-US" sz="900" dirty="0" smtClean="0"/>
                        <a:t>C-</a:t>
                      </a:r>
                      <a:r>
                        <a:rPr lang="en-US" sz="900" baseline="0" dirty="0" smtClean="0"/>
                        <a:t>C - H</a:t>
                      </a:r>
                      <a:r>
                        <a:rPr lang="en-US" sz="900" dirty="0" smtClean="0"/>
                        <a:t/>
                      </a:r>
                      <a:br>
                        <a:rPr lang="en-US" sz="900" dirty="0" smtClean="0"/>
                      </a:br>
                      <a:r>
                        <a:rPr lang="en-US" sz="900" dirty="0" smtClean="0"/>
                        <a:t>        |  |    |   |  |  |</a:t>
                      </a:r>
                      <a:br>
                        <a:rPr lang="en-US" sz="900" dirty="0" smtClean="0"/>
                      </a:br>
                      <a:r>
                        <a:rPr lang="en-US" sz="900" dirty="0" smtClean="0"/>
                        <a:t>         H </a:t>
                      </a:r>
                      <a:r>
                        <a:rPr lang="en-US" sz="900" dirty="0" err="1" smtClean="0"/>
                        <a:t>H</a:t>
                      </a:r>
                      <a:r>
                        <a:rPr lang="en-US" sz="900" dirty="0" smtClean="0"/>
                        <a:t>  </a:t>
                      </a:r>
                      <a:r>
                        <a:rPr lang="en-US" sz="900" dirty="0" err="1" smtClean="0"/>
                        <a:t>H</a:t>
                      </a:r>
                      <a:r>
                        <a:rPr lang="en-US" sz="900" dirty="0" smtClean="0"/>
                        <a:t> </a:t>
                      </a:r>
                      <a:r>
                        <a:rPr lang="en-US" sz="900" dirty="0" err="1" smtClean="0"/>
                        <a:t>H</a:t>
                      </a:r>
                      <a:r>
                        <a:rPr lang="en-US" sz="900" dirty="0" smtClean="0"/>
                        <a:t> </a:t>
                      </a:r>
                      <a:r>
                        <a:rPr lang="en-US" sz="900" dirty="0" err="1" smtClean="0"/>
                        <a:t>H</a:t>
                      </a:r>
                      <a:r>
                        <a:rPr lang="en-US" sz="900" baseline="0" dirty="0" smtClean="0"/>
                        <a:t> </a:t>
                      </a:r>
                      <a:r>
                        <a:rPr lang="en-US" sz="900" baseline="0" dirty="0" err="1" smtClean="0"/>
                        <a:t>H</a:t>
                      </a:r>
                      <a:endParaRPr lang="en-US" sz="9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</a:t>
                      </a:r>
                      <a:endParaRPr lang="uk-UA" sz="1400" dirty="0"/>
                    </a:p>
                  </a:txBody>
                  <a:tcPr/>
                </a:tc>
              </a:tr>
              <a:tr h="566440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Гептан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r>
                        <a:rPr lang="en-US" sz="1400" baseline="-25000" dirty="0" smtClean="0"/>
                        <a:t>7</a:t>
                      </a:r>
                      <a:r>
                        <a:rPr lang="en-US" sz="1400" baseline="0" dirty="0" smtClean="0"/>
                        <a:t>H</a:t>
                      </a:r>
                      <a:r>
                        <a:rPr lang="en-US" sz="1400" baseline="-25000" dirty="0" smtClean="0"/>
                        <a:t>16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aseline="0" dirty="0" smtClean="0"/>
                        <a:t>                                                            </a:t>
                      </a:r>
                      <a:r>
                        <a:rPr lang="en-US" sz="900" dirty="0" smtClean="0"/>
                        <a:t>H  </a:t>
                      </a:r>
                      <a:r>
                        <a:rPr lang="en-US" sz="900" dirty="0" err="1" smtClean="0"/>
                        <a:t>H</a:t>
                      </a:r>
                      <a:r>
                        <a:rPr lang="en-US" sz="900" baseline="0" dirty="0" smtClean="0"/>
                        <a:t>  </a:t>
                      </a:r>
                      <a:r>
                        <a:rPr lang="en-US" sz="900" baseline="0" dirty="0" err="1" smtClean="0"/>
                        <a:t>H</a:t>
                      </a:r>
                      <a:r>
                        <a:rPr lang="en-US" sz="900" baseline="0" dirty="0" smtClean="0"/>
                        <a:t>  </a:t>
                      </a:r>
                      <a:r>
                        <a:rPr lang="en-US" sz="900" baseline="0" dirty="0" err="1" smtClean="0"/>
                        <a:t>H</a:t>
                      </a:r>
                      <a:r>
                        <a:rPr lang="en-US" sz="900" baseline="0" dirty="0" smtClean="0"/>
                        <a:t>  </a:t>
                      </a:r>
                      <a:r>
                        <a:rPr lang="en-US" sz="900" baseline="0" dirty="0" err="1" smtClean="0"/>
                        <a:t>H</a:t>
                      </a:r>
                      <a:r>
                        <a:rPr lang="en-US" sz="900" baseline="0" dirty="0" smtClean="0"/>
                        <a:t> </a:t>
                      </a:r>
                      <a:r>
                        <a:rPr lang="en-US" sz="900" baseline="0" dirty="0" err="1" smtClean="0"/>
                        <a:t>H</a:t>
                      </a:r>
                      <a:r>
                        <a:rPr lang="en-US" sz="900" baseline="0" dirty="0" smtClean="0"/>
                        <a:t>  </a:t>
                      </a:r>
                      <a:r>
                        <a:rPr lang="en-US" sz="900" baseline="0" dirty="0" err="1" smtClean="0"/>
                        <a:t>H</a:t>
                      </a:r>
                      <a:endParaRPr lang="en-US" sz="9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/>
                        <a:t>             |   |    |  |</a:t>
                      </a:r>
                      <a:r>
                        <a:rPr lang="en-US" sz="900" baseline="0" dirty="0" smtClean="0"/>
                        <a:t>   </a:t>
                      </a:r>
                      <a:r>
                        <a:rPr lang="en-US" sz="900" dirty="0" smtClean="0"/>
                        <a:t>|   |     |</a:t>
                      </a:r>
                      <a:br>
                        <a:rPr lang="en-US" sz="900" dirty="0" smtClean="0"/>
                      </a:br>
                      <a:r>
                        <a:rPr lang="en-US" sz="900" dirty="0" smtClean="0"/>
                        <a:t>       </a:t>
                      </a:r>
                      <a:r>
                        <a:rPr lang="en-US" sz="900" baseline="0" dirty="0" smtClean="0"/>
                        <a:t> </a:t>
                      </a:r>
                      <a:r>
                        <a:rPr lang="en-US" sz="900" dirty="0" smtClean="0"/>
                        <a:t>   H - C-C– C-C</a:t>
                      </a:r>
                      <a:r>
                        <a:rPr lang="en-US" sz="900" baseline="0" dirty="0" smtClean="0"/>
                        <a:t> - </a:t>
                      </a:r>
                      <a:r>
                        <a:rPr lang="en-US" sz="900" dirty="0" smtClean="0"/>
                        <a:t>C- </a:t>
                      </a:r>
                      <a:r>
                        <a:rPr lang="en-US" sz="900" baseline="0" dirty="0" smtClean="0"/>
                        <a:t>C -C -H</a:t>
                      </a:r>
                      <a:r>
                        <a:rPr lang="en-US" sz="900" dirty="0" smtClean="0"/>
                        <a:t/>
                      </a:r>
                      <a:br>
                        <a:rPr lang="en-US" sz="900" dirty="0" smtClean="0"/>
                      </a:br>
                      <a:r>
                        <a:rPr lang="en-US" sz="900" dirty="0" smtClean="0"/>
                        <a:t>             |  |    |   |    |   |    |</a:t>
                      </a:r>
                      <a:br>
                        <a:rPr lang="en-US" sz="900" dirty="0" smtClean="0"/>
                      </a:br>
                      <a:r>
                        <a:rPr lang="en-US" sz="900" dirty="0" smtClean="0"/>
                        <a:t>             H </a:t>
                      </a:r>
                      <a:r>
                        <a:rPr lang="en-US" sz="900" dirty="0" err="1" smtClean="0"/>
                        <a:t>H</a:t>
                      </a:r>
                      <a:r>
                        <a:rPr lang="en-US" sz="900" dirty="0" smtClean="0"/>
                        <a:t>  </a:t>
                      </a:r>
                      <a:r>
                        <a:rPr lang="en-US" sz="900" dirty="0" err="1" smtClean="0"/>
                        <a:t>H</a:t>
                      </a:r>
                      <a:r>
                        <a:rPr lang="en-US" sz="900" dirty="0" smtClean="0"/>
                        <a:t>  </a:t>
                      </a:r>
                      <a:r>
                        <a:rPr lang="en-US" sz="900" dirty="0" err="1" smtClean="0"/>
                        <a:t>H</a:t>
                      </a:r>
                      <a:r>
                        <a:rPr lang="en-US" sz="900" dirty="0" smtClean="0"/>
                        <a:t>   </a:t>
                      </a:r>
                      <a:r>
                        <a:rPr lang="en-US" sz="900" dirty="0" err="1" smtClean="0"/>
                        <a:t>H</a:t>
                      </a:r>
                      <a:r>
                        <a:rPr lang="en-US" sz="900" baseline="0" dirty="0" smtClean="0"/>
                        <a:t> </a:t>
                      </a:r>
                      <a:r>
                        <a:rPr lang="en-US" sz="900" baseline="0" dirty="0" err="1" smtClean="0"/>
                        <a:t>H</a:t>
                      </a:r>
                      <a:r>
                        <a:rPr lang="en-US" sz="900" baseline="0" dirty="0" smtClean="0"/>
                        <a:t>   </a:t>
                      </a:r>
                      <a:r>
                        <a:rPr lang="en-US" sz="900" baseline="0" dirty="0" err="1" smtClean="0"/>
                        <a:t>H</a:t>
                      </a:r>
                      <a:endParaRPr lang="uk-UA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</a:t>
                      </a:r>
                      <a:endParaRPr lang="uk-UA" sz="1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5345" name="Рисунок 10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89438" y="3681413"/>
            <a:ext cx="1295400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46" name="Рисунок 1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92638" y="2620963"/>
            <a:ext cx="8890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47" name="Рисунок 13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1038" y="3175000"/>
            <a:ext cx="10922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320</TotalTime>
  <Words>460</Words>
  <Application>Microsoft Office PowerPoint</Application>
  <PresentationFormat>Экран (4:3)</PresentationFormat>
  <Paragraphs>84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Базовая</vt:lpstr>
      <vt:lpstr>Аптека</vt:lpstr>
      <vt:lpstr>Исполнительная</vt:lpstr>
      <vt:lpstr>Тема уроку. Теорія як вища форма наукових знань. Теорія хімічної будови органічних сполук О.М. Бутлерова. Явище ізомерії. Структурна ізомерія. </vt:lpstr>
      <vt:lpstr>Слайд 2</vt:lpstr>
      <vt:lpstr>Явище ізомерії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уроку. Теорія як вища форма наукових знань. Теорія хімічної будови органічних сполук О.М. Бутлерова. Явище ізомерії. Структурна ізомерія.</dc:title>
  <dc:creator>Валик</dc:creator>
  <cp:lastModifiedBy>Оксана</cp:lastModifiedBy>
  <cp:revision>35</cp:revision>
  <dcterms:created xsi:type="dcterms:W3CDTF">2011-11-03T14:59:44Z</dcterms:created>
  <dcterms:modified xsi:type="dcterms:W3CDTF">2014-11-09T17:33:55Z</dcterms:modified>
</cp:coreProperties>
</file>