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984" r:id="rId2"/>
    <p:sldMasterId id="2147484008" r:id="rId3"/>
  </p:sldMasterIdLst>
  <p:sldIdLst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54" autoAdjust="0"/>
    <p:restoredTop sz="93742" autoAdjust="0"/>
  </p:normalViewPr>
  <p:slideViewPr>
    <p:cSldViewPr>
      <p:cViewPr varScale="1">
        <p:scale>
          <a:sx n="68" d="100"/>
          <a:sy n="68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2F20-07DE-445F-93EC-B3E67A39A634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88F34-72DE-41EB-9148-9A3106061C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035C-B85E-4A95-826A-0DE8A334ABE3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9039-1C68-469A-A342-8E94615DB2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B7BE-7979-480B-AB61-E4A5A9104C63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FF793-AF53-4F7A-8943-7B3D286858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5337-BBE1-41DF-B468-B4D9D99587AE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688535B-2B8B-4F54-A5EC-6962ADC6AA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A4BA-BB81-46C9-BF55-80CBE70B0579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F87C-4DA3-45D0-A966-2260C513C2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F5C2B-DA5D-481C-A141-4C95E00AD879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823D1-A162-435F-BF09-6BEAA48A6B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3BF2-5ADB-4A23-82CA-4BE2E0231A78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76C7-B3F6-4E10-BA06-766FA188ED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3E8D-1750-4390-80CD-87CCADC047A8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C6BB-4AC9-47D4-85C0-E021798C7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C6B8-CEDA-4778-A08F-608417426342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7336-F4F9-47B4-8D00-FB094CB3D1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6686-134A-4940-AB1C-2351DECB891E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4601B-AD4E-47EE-84D5-519891537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CDD2-3FB1-4862-81DC-D1999C3BB44B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4410-D176-4F1E-AEF3-8F78D921E3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FE0BC-DF6F-414E-94FD-CA7CB2DCD2F1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79E9-0F2B-49E6-A5DB-4061A91A45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A3408-406F-4D13-98DB-4679D8EBBD2F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01B9-3785-4C88-ABF3-CC6795F6EE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954E4-F1FE-4445-AC98-944D488D4589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69D5-656F-4EB3-B1E1-E78BD1361F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D9CF-0816-4FA2-AD80-9FB06698927D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995FC-CD1E-4AD6-8F1B-8EA167EF9C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094E7-6547-4BFA-B9AB-1A2C2CF72596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916C3-231A-4087-B9A2-58D2D09F9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0420-BD87-4BFD-9654-6BB976A93D7C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496F-F27D-47E6-B179-11A95CE0A5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8F29-3E7E-4DDE-AA56-2A1246616D98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4248-4A25-4B3D-A6D6-2A96C53948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F846-EBE4-4AF6-9451-8EEF92C47E0F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54B2-5C9D-4EBA-B2C3-6351A01697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8890-CDDA-44B9-BF95-DB98BAD21B92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F1A8-5827-46E2-971B-707970E9A4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B3764-5C45-4848-BCD6-AC0211C85206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A7ED-A480-4AE9-A191-46F6DF1D56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CA6DA-CB25-4D30-9711-6AFDC1A39B57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AB0C-2819-4527-B393-93032FD11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2023-BC7A-4797-A546-00EE968BBC91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83C89-B4ED-4BD2-A7EF-C324B2BC4F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C0DC-EFD4-4665-96BF-9E866BC4EAA8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7FA3-A2D8-44F5-BBA8-13612C133D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B1C1-FF61-45E3-9B3C-E0154623086D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B9DB2-870E-4EDA-8808-E3CE2E0475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EC01-B6DE-4F27-87DD-28965BA65993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240E3-B563-457B-9C56-68DD4BE792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B2BF-5164-451E-B99C-0137928B2675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B4FA-B31C-46FD-ABBC-2CC2F8CC71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52F7B-0E41-419E-A671-0B702859CA68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FACD0-E8A7-414B-9764-711481E6E3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CEDB-E590-4561-A8D1-761ADEB3896B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12CC-8801-4AA6-A5E4-910DD29159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FCB8-1ADF-480B-915E-3368572A442C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17C5-CFF8-461C-B876-FDF70D128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D2B0-B8D7-493A-B972-699881E0E4D2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63E4-D6E9-4952-B462-1580B80363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A694C-BCD8-46E6-8AA9-C722872CB726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24E23-F269-42E4-A285-20023FBA8D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892F-2932-4325-8A78-197294B1E46C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7497-A158-4E6B-834B-3DA2101490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9B75B32-77EF-4CEF-AFD7-4CF355D786EF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0794D85-2415-4DA2-8383-A4D5738927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3" r:id="rId1"/>
    <p:sldLayoutId id="2147484029" r:id="rId2"/>
    <p:sldLayoutId id="2147484054" r:id="rId3"/>
    <p:sldLayoutId id="2147484028" r:id="rId4"/>
    <p:sldLayoutId id="2147484055" r:id="rId5"/>
    <p:sldLayoutId id="2147484027" r:id="rId6"/>
    <p:sldLayoutId id="2147484026" r:id="rId7"/>
    <p:sldLayoutId id="2147484056" r:id="rId8"/>
    <p:sldLayoutId id="2147484057" r:id="rId9"/>
    <p:sldLayoutId id="2147484025" r:id="rId10"/>
    <p:sldLayoutId id="21474840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565B650-F96D-4CB2-80D9-B33F0BA6E699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1DFFDA1-BCB2-4B30-80B5-220B83407E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42" r:id="rId2"/>
    <p:sldLayoutId id="2147484062" r:id="rId3"/>
    <p:sldLayoutId id="2147484041" r:id="rId4"/>
    <p:sldLayoutId id="2147484040" r:id="rId5"/>
    <p:sldLayoutId id="2147484039" r:id="rId6"/>
    <p:sldLayoutId id="2147484063" r:id="rId7"/>
    <p:sldLayoutId id="2147484064" r:id="rId8"/>
    <p:sldLayoutId id="2147484065" r:id="rId9"/>
    <p:sldLayoutId id="2147484038" r:id="rId10"/>
    <p:sldLayoutId id="21474840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B98B0B1-B2C7-4E94-9390-06430462222E}" type="datetimeFigureOut">
              <a:rPr lang="ru-RU"/>
              <a:pPr>
                <a:defRPr/>
              </a:pPr>
              <a:t>09.11.2014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42A7FC6-8AF1-4D27-9B6E-FB508F4DBD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1" r:id="rId2"/>
    <p:sldLayoutId id="2147484067" r:id="rId3"/>
    <p:sldLayoutId id="2147484050" r:id="rId4"/>
    <p:sldLayoutId id="2147484049" r:id="rId5"/>
    <p:sldLayoutId id="2147484048" r:id="rId6"/>
    <p:sldLayoutId id="2147484047" r:id="rId7"/>
    <p:sldLayoutId id="2147484046" r:id="rId8"/>
    <p:sldLayoutId id="2147484045" r:id="rId9"/>
    <p:sldLayoutId id="2147484044" r:id="rId10"/>
    <p:sldLayoutId id="2147484043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736"/>
            <a:ext cx="7543800" cy="31432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 уроку.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Теор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ія як вища форма наукових знань. Теорія хімічної будови органічних сполук О.М. Бутлерова. Явище </a:t>
            </a:r>
            <a:r>
              <a:rPr lang="uk-UA" sz="2700" i="1" u="sng" dirty="0" smtClean="0">
                <a:latin typeface="Times New Roman" pitchFamily="18" charset="0"/>
                <a:cs typeface="Times New Roman" pitchFamily="18" charset="0"/>
              </a:rPr>
              <a:t>ізомерії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700" i="1" u="sng" dirty="0" smtClean="0">
                <a:latin typeface="Times New Roman" pitchFamily="18" charset="0"/>
                <a:cs typeface="Times New Roman" pitchFamily="18" charset="0"/>
              </a:rPr>
              <a:t>Структурна ізомерія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27088" y="5229225"/>
            <a:ext cx="5184775" cy="13684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ъект 2"/>
          <p:cNvSpPr>
            <a:spLocks noGrp="1"/>
          </p:cNvSpPr>
          <p:nvPr>
            <p:ph idx="1"/>
          </p:nvPr>
        </p:nvSpPr>
        <p:spPr>
          <a:xfrm>
            <a:off x="250825" y="404813"/>
            <a:ext cx="7772400" cy="5302250"/>
          </a:xfrm>
        </p:spPr>
        <p:txBody>
          <a:bodyPr/>
          <a:lstStyle/>
          <a:p>
            <a:pPr eaLnBrk="1" hangingPunct="1"/>
            <a:r>
              <a:rPr lang="uk-UA" sz="2400" smtClean="0"/>
              <a:t>Основні положення теорії хімічної будови: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57563" y="1233488"/>
            <a:ext cx="5788025" cy="6011862"/>
          </a:xfrm>
        </p:spPr>
        <p:txBody>
          <a:bodyPr>
            <a:normAutofit/>
          </a:bodyPr>
          <a:lstStyle/>
          <a:p>
            <a:pPr eaLnBrk="1" hangingPunct="1"/>
            <a:r>
              <a:rPr lang="uk-UA" b="1" smtClean="0">
                <a:solidFill>
                  <a:srgbClr val="47534C"/>
                </a:solidFill>
              </a:rPr>
              <a:t>1.Атоми в молекулах органічних речовин  сполучені не безладно, а в певній послідовності, згідно їх валентності.</a:t>
            </a:r>
          </a:p>
          <a:p>
            <a:pPr eaLnBrk="1" hangingPunct="1"/>
            <a:r>
              <a:rPr lang="uk-UA" b="1" smtClean="0">
                <a:solidFill>
                  <a:srgbClr val="47534C"/>
                </a:solidFill>
              </a:rPr>
              <a:t>2.Властивості органічних сполук залежить не лише від якісного і кількісного складу, але й від послідовності сполучення атомів в молекулах та їх взаємного впливу один на одного.</a:t>
            </a:r>
          </a:p>
          <a:p>
            <a:pPr eaLnBrk="1" hangingPunct="1"/>
            <a:endParaRPr lang="uk-UA" smtClean="0">
              <a:solidFill>
                <a:srgbClr val="47534C"/>
              </a:solidFill>
            </a:endParaRPr>
          </a:p>
          <a:p>
            <a:pPr eaLnBrk="1" hangingPunct="1"/>
            <a:endParaRPr lang="uk-UA" smtClean="0">
              <a:solidFill>
                <a:srgbClr val="47534C"/>
              </a:solidFill>
            </a:endParaRPr>
          </a:p>
          <a:p>
            <a:pPr eaLnBrk="1" hangingPunct="1"/>
            <a:r>
              <a:rPr lang="uk-UA" smtClean="0">
                <a:solidFill>
                  <a:srgbClr val="47534C"/>
                </a:solidFill>
              </a:rPr>
              <a:t>Опираючись на ці положення, О.М. Бутлеров наголошував, що кожній речовині властива лише одна хімічна будова, а отже, тільки одна структурна формула.</a:t>
            </a:r>
          </a:p>
          <a:p>
            <a:pPr eaLnBrk="1" hangingPunct="1"/>
            <a:r>
              <a:rPr lang="uk-UA" b="1" smtClean="0">
                <a:solidFill>
                  <a:srgbClr val="47534C"/>
                </a:solidFill>
              </a:rPr>
              <a:t>Структурна формула </a:t>
            </a:r>
            <a:r>
              <a:rPr lang="uk-UA" smtClean="0">
                <a:solidFill>
                  <a:srgbClr val="47534C"/>
                </a:solidFill>
              </a:rPr>
              <a:t>– формула речовини, що відображає послідовність сполучення атомів у її молекулі.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uk-UA" b="1" smtClean="0">
                <a:solidFill>
                  <a:srgbClr val="47534C"/>
                </a:solidFill>
              </a:rPr>
              <a:t>Формули ідентичні для </a:t>
            </a:r>
            <a:r>
              <a:rPr lang="en-US" b="1" smtClean="0">
                <a:solidFill>
                  <a:srgbClr val="47534C"/>
                </a:solidFill>
              </a:rPr>
              <a:t>C</a:t>
            </a:r>
            <a:r>
              <a:rPr lang="en-US" b="1" baseline="-25000" smtClean="0">
                <a:solidFill>
                  <a:srgbClr val="47534C"/>
                </a:solidFill>
              </a:rPr>
              <a:t>5</a:t>
            </a:r>
            <a:r>
              <a:rPr lang="en-US" b="1" smtClean="0">
                <a:solidFill>
                  <a:srgbClr val="47534C"/>
                </a:solidFill>
              </a:rPr>
              <a:t>H</a:t>
            </a:r>
            <a:r>
              <a:rPr lang="en-US" b="1" baseline="-25000" smtClean="0">
                <a:solidFill>
                  <a:srgbClr val="47534C"/>
                </a:solidFill>
              </a:rPr>
              <a:t>12</a:t>
            </a:r>
            <a:r>
              <a:rPr lang="uk-UA" b="1" baseline="-25000" smtClean="0">
                <a:solidFill>
                  <a:srgbClr val="47534C"/>
                </a:solidFill>
              </a:rPr>
              <a:t> </a:t>
            </a:r>
            <a:r>
              <a:rPr lang="uk-UA" b="1" smtClean="0">
                <a:solidFill>
                  <a:srgbClr val="47534C"/>
                </a:solidFill>
              </a:rPr>
              <a:t> - пентану</a:t>
            </a:r>
          </a:p>
          <a:p>
            <a:pPr eaLnBrk="1" hangingPunct="1"/>
            <a:r>
              <a:rPr lang="en-US" b="1" smtClean="0">
                <a:solidFill>
                  <a:srgbClr val="47534C"/>
                </a:solidFill>
              </a:rPr>
              <a:t>                       CH</a:t>
            </a:r>
            <a:r>
              <a:rPr lang="en-US" b="1" baseline="-25000" smtClean="0">
                <a:solidFill>
                  <a:srgbClr val="47534C"/>
                </a:solidFill>
              </a:rPr>
              <a:t>3                                    </a:t>
            </a:r>
            <a:r>
              <a:rPr lang="uk-UA" b="1" smtClean="0">
                <a:solidFill>
                  <a:srgbClr val="47534C"/>
                </a:solidFill>
              </a:rPr>
              <a:t> </a:t>
            </a:r>
            <a:r>
              <a:rPr lang="en-US" b="1" smtClean="0">
                <a:solidFill>
                  <a:srgbClr val="47534C"/>
                </a:solidFill>
              </a:rPr>
              <a:t>CH</a:t>
            </a:r>
            <a:r>
              <a:rPr lang="en-US" b="1" baseline="-25000" smtClean="0">
                <a:solidFill>
                  <a:srgbClr val="47534C"/>
                </a:solidFill>
              </a:rPr>
              <a:t>2</a:t>
            </a:r>
            <a:r>
              <a:rPr lang="en-US" b="1" smtClean="0">
                <a:solidFill>
                  <a:srgbClr val="47534C"/>
                </a:solidFill>
              </a:rPr>
              <a:t>    </a:t>
            </a:r>
            <a:r>
              <a:rPr lang="uk-UA" b="1" smtClean="0">
                <a:solidFill>
                  <a:srgbClr val="47534C"/>
                </a:solidFill>
              </a:rPr>
              <a:t> </a:t>
            </a:r>
            <a:r>
              <a:rPr lang="en-US" b="1" smtClean="0">
                <a:solidFill>
                  <a:srgbClr val="47534C"/>
                </a:solidFill>
              </a:rPr>
              <a:t>CH</a:t>
            </a:r>
            <a:r>
              <a:rPr lang="en-US" b="1" baseline="-25000" smtClean="0">
                <a:solidFill>
                  <a:srgbClr val="47534C"/>
                </a:solidFill>
              </a:rPr>
              <a:t>2</a:t>
            </a:r>
          </a:p>
          <a:p>
            <a:pPr eaLnBrk="1" hangingPunct="1"/>
            <a:r>
              <a:rPr lang="en-US" b="1" baseline="-25000" smtClean="0">
                <a:solidFill>
                  <a:srgbClr val="47534C"/>
                </a:solidFill>
              </a:rPr>
              <a:t>                                                                  </a:t>
            </a:r>
            <a:r>
              <a:rPr lang="en-US" b="1" smtClean="0">
                <a:solidFill>
                  <a:srgbClr val="47534C"/>
                </a:solidFill>
              </a:rPr>
              <a:t>CH</a:t>
            </a:r>
            <a:r>
              <a:rPr lang="en-US" b="1" baseline="-25000" smtClean="0">
                <a:solidFill>
                  <a:srgbClr val="47534C"/>
                </a:solidFill>
              </a:rPr>
              <a:t>3      </a:t>
            </a:r>
            <a:r>
              <a:rPr lang="en-US" b="1" smtClean="0">
                <a:solidFill>
                  <a:srgbClr val="47534C"/>
                </a:solidFill>
              </a:rPr>
              <a:t>CH</a:t>
            </a:r>
            <a:r>
              <a:rPr lang="en-US" b="1" baseline="-25000" smtClean="0">
                <a:solidFill>
                  <a:srgbClr val="47534C"/>
                </a:solidFill>
              </a:rPr>
              <a:t>2      </a:t>
            </a:r>
            <a:r>
              <a:rPr lang="en-US" b="1" smtClean="0">
                <a:solidFill>
                  <a:srgbClr val="47534C"/>
                </a:solidFill>
              </a:rPr>
              <a:t>CH</a:t>
            </a:r>
            <a:r>
              <a:rPr lang="en-US" b="1" baseline="-25000" smtClean="0">
                <a:solidFill>
                  <a:srgbClr val="47534C"/>
                </a:solidFill>
              </a:rPr>
              <a:t>3</a:t>
            </a:r>
          </a:p>
          <a:p>
            <a:pPr eaLnBrk="1" hangingPunct="1"/>
            <a:r>
              <a:rPr lang="en-US" b="1" smtClean="0">
                <a:solidFill>
                  <a:srgbClr val="47534C"/>
                </a:solidFill>
              </a:rPr>
              <a:t>          CH</a:t>
            </a:r>
            <a:r>
              <a:rPr lang="en-US" b="1" baseline="-25000" smtClean="0">
                <a:solidFill>
                  <a:srgbClr val="47534C"/>
                </a:solidFill>
              </a:rPr>
              <a:t>2</a:t>
            </a:r>
            <a:r>
              <a:rPr lang="en-US" b="1" smtClean="0">
                <a:solidFill>
                  <a:srgbClr val="47534C"/>
                </a:solidFill>
              </a:rPr>
              <a:t>      CH</a:t>
            </a:r>
            <a:r>
              <a:rPr lang="en-US" b="1" baseline="-25000" smtClean="0">
                <a:solidFill>
                  <a:srgbClr val="47534C"/>
                </a:solidFill>
              </a:rPr>
              <a:t>2</a:t>
            </a:r>
            <a:endParaRPr lang="en-US" b="1" smtClean="0">
              <a:solidFill>
                <a:srgbClr val="47534C"/>
              </a:solidFill>
            </a:endParaRPr>
          </a:p>
          <a:p>
            <a:pPr eaLnBrk="1" hangingPunct="1"/>
            <a:endParaRPr lang="en-US" b="1" smtClean="0">
              <a:solidFill>
                <a:srgbClr val="47534C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47534C"/>
                </a:solidFill>
              </a:rPr>
              <a:t> CH</a:t>
            </a:r>
            <a:r>
              <a:rPr lang="en-US" b="1" baseline="-25000" smtClean="0">
                <a:solidFill>
                  <a:srgbClr val="47534C"/>
                </a:solidFill>
              </a:rPr>
              <a:t>3     </a:t>
            </a:r>
            <a:r>
              <a:rPr lang="en-US" b="1" smtClean="0">
                <a:solidFill>
                  <a:srgbClr val="47534C"/>
                </a:solidFill>
              </a:rPr>
              <a:t>CH</a:t>
            </a:r>
            <a:r>
              <a:rPr lang="en-US" b="1" baseline="-25000" smtClean="0">
                <a:solidFill>
                  <a:srgbClr val="47534C"/>
                </a:solidFill>
              </a:rPr>
              <a:t>2</a:t>
            </a:r>
          </a:p>
          <a:p>
            <a:pPr eaLnBrk="1" hangingPunct="1"/>
            <a:r>
              <a:rPr lang="ru-RU" i="1" smtClean="0">
                <a:solidFill>
                  <a:srgbClr val="47534C"/>
                </a:solidFill>
              </a:rPr>
              <a:t>У розробленій Бутлеровим Теорії </a:t>
            </a:r>
            <a:r>
              <a:rPr lang="uk-UA" i="1" smtClean="0">
                <a:solidFill>
                  <a:srgbClr val="47534C"/>
                </a:solidFill>
              </a:rPr>
              <a:t>пояснюється</a:t>
            </a:r>
            <a:r>
              <a:rPr lang="ru-RU" i="1" smtClean="0">
                <a:solidFill>
                  <a:srgbClr val="47534C"/>
                </a:solidFill>
              </a:rPr>
              <a:t> й таке важливе хімічне явище, як вплив атомів чи груп атомів на властивості речовин. Це положення й на неорганічні реч.</a:t>
            </a:r>
            <a:endParaRPr lang="en-US" i="1" smtClean="0">
              <a:solidFill>
                <a:srgbClr val="47534C"/>
              </a:solidFill>
            </a:endParaRPr>
          </a:p>
        </p:txBody>
      </p:sp>
      <p:pic>
        <p:nvPicPr>
          <p:cNvPr id="52227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1477963"/>
            <a:ext cx="274161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4457700" y="2492375"/>
            <a:ext cx="431800" cy="661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22813" y="4889500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297363" y="5286375"/>
            <a:ext cx="233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71938" y="5362575"/>
            <a:ext cx="0" cy="215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789363" y="5788025"/>
            <a:ext cx="1857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>
            <a:off x="6751638" y="4886325"/>
            <a:ext cx="17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5980113" y="5010150"/>
            <a:ext cx="180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300788" y="4803775"/>
            <a:ext cx="0" cy="171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465888" y="4724400"/>
            <a:ext cx="215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2"/>
          <p:cNvSpPr txBox="1">
            <a:spLocks/>
          </p:cNvSpPr>
          <p:nvPr/>
        </p:nvSpPr>
        <p:spPr bwMode="auto">
          <a:xfrm>
            <a:off x="468313" y="260350"/>
            <a:ext cx="64801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uk-UA" sz="3200">
              <a:solidFill>
                <a:schemeClr val="tx2"/>
              </a:solidFill>
              <a:latin typeface="Century Gothic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033963"/>
            <a:ext cx="20161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71775" y="-100013"/>
            <a:ext cx="3024188" cy="5762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Явище</a:t>
            </a:r>
            <a:r>
              <a:rPr lang="ru-RU" dirty="0" smtClean="0"/>
              <a:t> </a:t>
            </a:r>
            <a:r>
              <a:rPr lang="uk-UA" dirty="0" smtClean="0"/>
              <a:t>ізомерії</a:t>
            </a:r>
            <a:endParaRPr lang="ru-RU" dirty="0"/>
          </a:p>
        </p:txBody>
      </p:sp>
      <p:sp>
        <p:nvSpPr>
          <p:cNvPr id="53250" name="Объект 1"/>
          <p:cNvSpPr>
            <a:spLocks noGrp="1"/>
          </p:cNvSpPr>
          <p:nvPr>
            <p:ph idx="1"/>
          </p:nvPr>
        </p:nvSpPr>
        <p:spPr>
          <a:xfrm>
            <a:off x="179388" y="455613"/>
            <a:ext cx="8858250" cy="6264275"/>
          </a:xfrm>
        </p:spPr>
        <p:txBody>
          <a:bodyPr/>
          <a:lstStyle/>
          <a:p>
            <a:pPr eaLnBrk="1" hangingPunct="1"/>
            <a:r>
              <a:rPr lang="ru-RU" sz="1800" i="1" u="sng" smtClean="0">
                <a:ea typeface="LilyUPC"/>
                <a:cs typeface="LilyUPC"/>
              </a:rPr>
              <a:t>Ізомерія</a:t>
            </a:r>
            <a:r>
              <a:rPr lang="ru-RU" sz="1800" i="1" smtClean="0">
                <a:ea typeface="LilyUPC"/>
                <a:cs typeface="LilyUPC"/>
              </a:rPr>
              <a:t>- існування сполук, однакових за хімічним складом, але різних за будовою і властивостями</a:t>
            </a:r>
            <a:r>
              <a:rPr lang="ru-RU" sz="2000" i="1" smtClean="0">
                <a:ea typeface="LilyUPC"/>
                <a:cs typeface="LilyUPC"/>
              </a:rPr>
              <a:t>.</a:t>
            </a:r>
          </a:p>
          <a:p>
            <a:pPr eaLnBrk="1" hangingPunct="1"/>
            <a:r>
              <a:rPr lang="ru-RU" sz="1600" b="1" smtClean="0">
                <a:ea typeface="LilyUPC"/>
                <a:cs typeface="LilyUPC"/>
              </a:rPr>
              <a:t>Тут зображено структурні формули всіх можливих ізомерів перших п</a:t>
            </a:r>
            <a:r>
              <a:rPr lang="en-US" sz="1600" b="1" smtClean="0">
                <a:ea typeface="LilyUPC"/>
                <a:cs typeface="LilyUPC"/>
              </a:rPr>
              <a:t>’</a:t>
            </a:r>
            <a:r>
              <a:rPr lang="ru-RU" sz="1600" b="1" smtClean="0">
                <a:ea typeface="LilyUPC"/>
                <a:cs typeface="LilyUPC"/>
              </a:rPr>
              <a:t>яти представників гомологічного ряду насичених вуглеводнів: 1) метану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4 </a:t>
            </a:r>
            <a:r>
              <a:rPr lang="ru-RU" sz="1600" b="1" smtClean="0">
                <a:ea typeface="LilyUPC"/>
                <a:cs typeface="LilyUPC"/>
              </a:rPr>
              <a:t>, </a:t>
            </a:r>
            <a:r>
              <a:rPr lang="uk-UA" sz="1600" b="1" smtClean="0">
                <a:ea typeface="LilyUPC"/>
                <a:cs typeface="LilyUPC"/>
              </a:rPr>
              <a:t>2) етану </a:t>
            </a:r>
            <a:r>
              <a:rPr lang="en-US" sz="1600" b="1" smtClean="0">
                <a:ea typeface="LilyUPC"/>
                <a:cs typeface="LilyUPC"/>
              </a:rPr>
              <a:t>C</a:t>
            </a:r>
            <a:r>
              <a:rPr lang="en-US" sz="1600" b="1" baseline="-25000" smtClean="0">
                <a:ea typeface="LilyUPC"/>
                <a:cs typeface="LilyUPC"/>
              </a:rPr>
              <a:t>2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6</a:t>
            </a:r>
            <a:r>
              <a:rPr lang="en-US" sz="1600" b="1" smtClean="0">
                <a:ea typeface="LilyUPC"/>
                <a:cs typeface="LilyUPC"/>
              </a:rPr>
              <a:t> </a:t>
            </a:r>
            <a:r>
              <a:rPr lang="ru-RU" sz="1600" b="1" smtClean="0">
                <a:ea typeface="LilyUPC"/>
                <a:cs typeface="LilyUPC"/>
              </a:rPr>
              <a:t>, 3) пропану </a:t>
            </a:r>
            <a:r>
              <a:rPr lang="en-US" sz="1600" b="1" smtClean="0">
                <a:ea typeface="LilyUPC"/>
                <a:cs typeface="LilyUPC"/>
              </a:rPr>
              <a:t>C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8</a:t>
            </a:r>
            <a:r>
              <a:rPr lang="en-US" sz="1600" b="1" smtClean="0">
                <a:ea typeface="LilyUPC"/>
                <a:cs typeface="LilyUPC"/>
              </a:rPr>
              <a:t> , 4</a:t>
            </a:r>
            <a:r>
              <a:rPr lang="ru-RU" sz="1600" b="1" smtClean="0">
                <a:ea typeface="LilyUPC"/>
                <a:cs typeface="LilyUPC"/>
              </a:rPr>
              <a:t>) бутану </a:t>
            </a:r>
            <a:r>
              <a:rPr lang="en-US" sz="1600" b="1" smtClean="0">
                <a:ea typeface="LilyUPC"/>
                <a:cs typeface="LilyUPC"/>
              </a:rPr>
              <a:t>C</a:t>
            </a:r>
            <a:r>
              <a:rPr lang="en-US" sz="1600" b="1" baseline="-25000" smtClean="0">
                <a:ea typeface="LilyUPC"/>
                <a:cs typeface="LilyUPC"/>
              </a:rPr>
              <a:t>4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10</a:t>
            </a:r>
            <a:r>
              <a:rPr lang="en-US" sz="1600" b="1" smtClean="0">
                <a:ea typeface="LilyUPC"/>
                <a:cs typeface="LilyUPC"/>
              </a:rPr>
              <a:t> , 5) </a:t>
            </a:r>
            <a:r>
              <a:rPr lang="ru-RU" sz="1600" b="1" smtClean="0">
                <a:ea typeface="LilyUPC"/>
                <a:cs typeface="LilyUPC"/>
              </a:rPr>
              <a:t>пентану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uk-UA" sz="1600" b="1" baseline="-25000" smtClean="0">
                <a:ea typeface="LilyUPC"/>
                <a:cs typeface="LilyUPC"/>
              </a:rPr>
              <a:t>5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12</a:t>
            </a:r>
            <a:endParaRPr lang="en-US" sz="1600" b="1" smtClean="0">
              <a:ea typeface="LilyUPC"/>
              <a:cs typeface="LilyUPC"/>
            </a:endParaRPr>
          </a:p>
          <a:p>
            <a:pPr eaLnBrk="1" hangingPunct="1">
              <a:buFont typeface="Arial" charset="0"/>
              <a:buNone/>
            </a:pPr>
            <a:r>
              <a:rPr lang="ru-RU" sz="1600" b="1" smtClean="0">
                <a:ea typeface="LilyUPC"/>
                <a:cs typeface="LilyUPC"/>
              </a:rPr>
              <a:t>              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>
                <a:ea typeface="LilyUPC"/>
                <a:cs typeface="LilyUPC"/>
              </a:rPr>
              <a:t>     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4                           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 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r>
              <a:rPr lang="ru-RU" sz="1600" b="1" baseline="-25000" smtClean="0">
                <a:ea typeface="LilyUPC"/>
                <a:cs typeface="LilyUPC"/>
              </a:rPr>
              <a:t>                         </a:t>
            </a:r>
            <a:r>
              <a:rPr lang="ru-RU" sz="1600" b="1" smtClean="0">
                <a:ea typeface="LilyUPC"/>
                <a:cs typeface="LilyUPC"/>
              </a:rPr>
              <a:t>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 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2                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 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2</a:t>
            </a:r>
            <a:r>
              <a:rPr lang="ru-RU" sz="1600" b="1" smtClean="0">
                <a:ea typeface="LilyUPC"/>
                <a:cs typeface="LilyUPC"/>
              </a:rPr>
              <a:t>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2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</a:p>
          <a:p>
            <a:pPr eaLnBrk="1" hangingPunct="1">
              <a:buFont typeface="Arial" charset="0"/>
              <a:buNone/>
            </a:pPr>
            <a:r>
              <a:rPr lang="ru-RU" sz="1600" i="1" smtClean="0">
                <a:ea typeface="LilyUPC"/>
                <a:cs typeface="LilyUPC"/>
              </a:rPr>
              <a:t>       1)метан</a:t>
            </a:r>
            <a:r>
              <a:rPr lang="en-US" sz="1600" i="1" smtClean="0">
                <a:ea typeface="LilyUPC"/>
                <a:cs typeface="LilyUPC"/>
              </a:rPr>
              <a:t>                       </a:t>
            </a:r>
            <a:r>
              <a:rPr lang="ru-RU" sz="1600" i="1" smtClean="0">
                <a:ea typeface="LilyUPC"/>
                <a:cs typeface="LilyUPC"/>
              </a:rPr>
              <a:t>2)етан                      3) пропан                  4а) </a:t>
            </a:r>
            <a:r>
              <a:rPr lang="uk-UA" sz="1600" i="1" smtClean="0">
                <a:ea typeface="LilyUPC"/>
                <a:cs typeface="LilyUPC"/>
              </a:rPr>
              <a:t>ізомер бутану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ea typeface="LilyUPC"/>
                <a:cs typeface="LilyUPC"/>
              </a:rPr>
              <a:t>        </a:t>
            </a:r>
          </a:p>
          <a:p>
            <a:pPr eaLnBrk="1" hangingPunct="1">
              <a:buFont typeface="Arial" charset="0"/>
              <a:buNone/>
            </a:pPr>
            <a:r>
              <a:rPr lang="uk-UA" sz="1600" i="1" smtClean="0">
                <a:ea typeface="LilyUPC"/>
                <a:cs typeface="LilyUPC"/>
              </a:rPr>
              <a:t>    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     </a:t>
            </a:r>
            <a:r>
              <a:rPr lang="en-US" sz="1600" b="1" smtClean="0">
                <a:ea typeface="LilyUPC"/>
                <a:cs typeface="LilyUPC"/>
              </a:rPr>
              <a:t>CH </a:t>
            </a:r>
            <a:r>
              <a:rPr lang="en-US" sz="1600" b="1" baseline="-25000" smtClean="0">
                <a:ea typeface="LilyUPC"/>
                <a:cs typeface="LilyUPC"/>
              </a:rPr>
              <a:t> </a:t>
            </a:r>
            <a:r>
              <a:rPr lang="en-US" sz="1600" b="1" smtClean="0">
                <a:ea typeface="LilyUPC"/>
                <a:cs typeface="LilyUPC"/>
              </a:rPr>
              <a:t>   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r>
              <a:rPr lang="uk-UA" sz="1600" b="1" baseline="-25000" smtClean="0">
                <a:ea typeface="LilyUPC"/>
                <a:cs typeface="LilyUPC"/>
              </a:rPr>
              <a:t>       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 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2</a:t>
            </a:r>
            <a:r>
              <a:rPr lang="ru-RU" sz="1600" b="1" smtClean="0">
                <a:ea typeface="LilyUPC"/>
                <a:cs typeface="LilyUPC"/>
              </a:rPr>
              <a:t>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2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uk-UA" sz="1600" b="1" baseline="-25000" smtClean="0">
                <a:ea typeface="LilyUPC"/>
                <a:cs typeface="LilyUPC"/>
              </a:rPr>
              <a:t>2  </a:t>
            </a:r>
            <a:r>
              <a:rPr lang="en-US" sz="1600" b="1" smtClean="0">
                <a:ea typeface="LilyUPC"/>
                <a:cs typeface="LilyUPC"/>
              </a:rPr>
              <a:t> 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r>
              <a:rPr lang="uk-UA" sz="1600" b="1" baseline="-25000" smtClean="0">
                <a:ea typeface="LilyUPC"/>
                <a:cs typeface="LilyUPC"/>
              </a:rPr>
              <a:t>               </a:t>
            </a:r>
            <a:r>
              <a:rPr lang="uk-UA" sz="1600" b="1" smtClean="0">
                <a:ea typeface="LilyUPC"/>
                <a:cs typeface="LilyUPC"/>
              </a:rPr>
              <a:t> 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2</a:t>
            </a:r>
            <a:r>
              <a:rPr lang="ru-RU" sz="1600" b="1" smtClean="0">
                <a:ea typeface="LilyUPC"/>
                <a:cs typeface="LilyUPC"/>
              </a:rPr>
              <a:t>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ru-RU" sz="1600" b="1" baseline="-25000" smtClean="0">
                <a:ea typeface="LilyUPC"/>
                <a:cs typeface="LilyUPC"/>
              </a:rPr>
              <a:t>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</a:p>
          <a:p>
            <a:pPr eaLnBrk="1" hangingPunct="1">
              <a:buFont typeface="Arial" charset="0"/>
              <a:buNone/>
            </a:pPr>
            <a:r>
              <a:rPr lang="en-US" sz="1600" b="1" i="1" baseline="-25000" smtClean="0">
                <a:ea typeface="LilyUPC"/>
                <a:cs typeface="LilyUPC"/>
              </a:rPr>
              <a:t>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1600" b="1" i="1" smtClean="0">
                <a:ea typeface="LilyUPC"/>
                <a:cs typeface="LilyUPC"/>
              </a:rPr>
              <a:t>               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r>
              <a:rPr lang="uk-UA" sz="1600" b="1" baseline="-25000" smtClean="0">
                <a:ea typeface="LilyUPC"/>
                <a:cs typeface="LilyUPC"/>
              </a:rPr>
              <a:t>                                                                                                                                                      </a:t>
            </a:r>
            <a:r>
              <a:rPr lang="uk-UA" sz="1600" b="1" smtClean="0">
                <a:ea typeface="LilyUPC"/>
                <a:cs typeface="LilyUPC"/>
              </a:rPr>
              <a:t>С</a:t>
            </a:r>
            <a:r>
              <a:rPr lang="en-US" sz="1600" b="1" smtClean="0">
                <a:ea typeface="LilyUPC"/>
                <a:cs typeface="LilyUPC"/>
              </a:rPr>
              <a:t>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r>
              <a:rPr lang="uk-UA" sz="1600" b="1" baseline="-25000" smtClean="0">
                <a:ea typeface="LilyUPC"/>
                <a:cs typeface="LilyUPC"/>
              </a:rPr>
              <a:t>                    </a:t>
            </a:r>
            <a:endParaRPr lang="en-US" sz="1600" b="1" baseline="-25000" smtClean="0">
              <a:ea typeface="LilyUPC"/>
              <a:cs typeface="LilyUPC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baseline="-25000" smtClean="0">
                <a:ea typeface="LilyUPC"/>
                <a:cs typeface="LilyUPC"/>
              </a:rPr>
              <a:t>           </a:t>
            </a:r>
            <a:r>
              <a:rPr lang="uk-UA" sz="1600" i="1" smtClean="0">
                <a:ea typeface="LilyUPC"/>
                <a:cs typeface="LilyUPC"/>
              </a:rPr>
              <a:t>4б) ізомер бутану             </a:t>
            </a:r>
            <a:r>
              <a:rPr lang="en-US" sz="1600" i="1" smtClean="0">
                <a:ea typeface="LilyUPC"/>
                <a:cs typeface="LilyUPC"/>
              </a:rPr>
              <a:t>5</a:t>
            </a:r>
            <a:r>
              <a:rPr lang="uk-UA" sz="1600" i="1" smtClean="0">
                <a:ea typeface="LilyUPC"/>
                <a:cs typeface="LilyUPC"/>
              </a:rPr>
              <a:t>а) ізомер пентану                      5б)</a:t>
            </a:r>
            <a:r>
              <a:rPr lang="en-US" sz="1600" i="1" smtClean="0">
                <a:ea typeface="LilyUPC"/>
                <a:cs typeface="LilyUPC"/>
              </a:rPr>
              <a:t> </a:t>
            </a:r>
            <a:r>
              <a:rPr lang="uk-UA" sz="1600" i="1" smtClean="0">
                <a:ea typeface="LilyUPC"/>
                <a:cs typeface="LilyUPC"/>
              </a:rPr>
              <a:t>ізомер пентану       </a:t>
            </a:r>
            <a:endParaRPr lang="en-US" sz="1600" i="1" smtClean="0">
              <a:ea typeface="LilyUPC"/>
              <a:cs typeface="LilyUPC"/>
            </a:endParaRPr>
          </a:p>
          <a:p>
            <a:pPr eaLnBrk="1" hangingPunct="1">
              <a:buFont typeface="Arial" charset="0"/>
              <a:buNone/>
            </a:pPr>
            <a:endParaRPr lang="en-US" sz="1600" b="1" i="1" smtClean="0">
              <a:ea typeface="LilyUPC"/>
              <a:cs typeface="LilyUPC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endParaRPr lang="en-US" sz="1600" i="1" smtClean="0">
              <a:ea typeface="LilyUPC"/>
              <a:cs typeface="LilyUPC"/>
            </a:endParaRPr>
          </a:p>
          <a:p>
            <a:pPr eaLnBrk="1" hangingPunct="1">
              <a:buFont typeface="Arial" charset="0"/>
              <a:buNone/>
            </a:pPr>
            <a:r>
              <a:rPr lang="en-US" sz="1600" i="1" smtClean="0">
                <a:ea typeface="LilyUPC"/>
                <a:cs typeface="LilyUPC"/>
              </a:rPr>
              <a:t>                          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z="1600" b="1" i="1" smtClean="0">
                <a:ea typeface="LilyUPC"/>
                <a:cs typeface="LilyUPC"/>
              </a:rPr>
              <a:t>                                                          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  <a:r>
              <a:rPr lang="en-US" sz="1600" b="1" i="1" smtClean="0">
                <a:ea typeface="LilyUPC"/>
                <a:cs typeface="LilyUPC"/>
              </a:rPr>
              <a:t>    </a:t>
            </a:r>
            <a:r>
              <a:rPr lang="en-US" sz="1600" b="1" smtClean="0">
                <a:ea typeface="LilyUPC"/>
                <a:cs typeface="LilyUPC"/>
              </a:rPr>
              <a:t>C</a:t>
            </a:r>
            <a:r>
              <a:rPr lang="uk-UA" sz="1600" i="1" smtClean="0">
                <a:ea typeface="LilyUPC"/>
                <a:cs typeface="LilyUPC"/>
              </a:rPr>
              <a:t> </a:t>
            </a:r>
            <a:r>
              <a:rPr lang="en-US" sz="1600" i="1" smtClean="0">
                <a:ea typeface="LilyUPC"/>
                <a:cs typeface="LilyUPC"/>
              </a:rPr>
              <a:t>    </a:t>
            </a:r>
            <a:r>
              <a:rPr lang="en-US" sz="1600" b="1" smtClean="0">
                <a:ea typeface="LilyUPC"/>
                <a:cs typeface="LilyUPC"/>
              </a:rPr>
              <a:t>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</a:p>
          <a:p>
            <a:pPr eaLnBrk="1" hangingPunct="1">
              <a:buFont typeface="Arial" charset="0"/>
              <a:buNone/>
            </a:pPr>
            <a:endParaRPr lang="en-US" sz="1600" b="1" baseline="-25000" smtClean="0">
              <a:ea typeface="LilyUPC"/>
              <a:cs typeface="LilyUPC"/>
            </a:endParaRPr>
          </a:p>
          <a:p>
            <a:pPr eaLnBrk="1" hangingPunct="1">
              <a:buFont typeface="Arial" charset="0"/>
              <a:buNone/>
            </a:pPr>
            <a:r>
              <a:rPr lang="en-US" sz="1600" b="1" baseline="-25000" smtClean="0">
                <a:ea typeface="LilyUPC"/>
                <a:cs typeface="LilyUPC"/>
              </a:rPr>
              <a:t> </a:t>
            </a:r>
            <a:r>
              <a:rPr lang="en-US" sz="1600" b="1" smtClean="0">
                <a:ea typeface="LilyUPC"/>
                <a:cs typeface="LilyUPC"/>
              </a:rPr>
              <a:t>                                                                       CH</a:t>
            </a:r>
            <a:r>
              <a:rPr lang="en-US" sz="1600" b="1" baseline="-25000" smtClean="0">
                <a:ea typeface="LilyUPC"/>
                <a:cs typeface="LilyUPC"/>
              </a:rPr>
              <a:t>3</a:t>
            </a:r>
          </a:p>
          <a:p>
            <a:pPr eaLnBrk="1" hangingPunct="1">
              <a:buFont typeface="Arial" charset="0"/>
              <a:buNone/>
            </a:pPr>
            <a:r>
              <a:rPr lang="en-US" sz="1600" b="1" i="1" baseline="-25000" smtClean="0">
                <a:ea typeface="LilyUPC"/>
                <a:cs typeface="LilyUPC"/>
              </a:rPr>
              <a:t>                                                                                       </a:t>
            </a:r>
            <a:r>
              <a:rPr lang="ru-RU" sz="1600" i="1" smtClean="0">
                <a:ea typeface="LilyUPC"/>
                <a:cs typeface="LilyUPC"/>
              </a:rPr>
              <a:t>5в) </a:t>
            </a:r>
            <a:r>
              <a:rPr lang="uk-UA" sz="1600" i="1" smtClean="0">
                <a:ea typeface="LilyUPC"/>
                <a:cs typeface="LilyUPC"/>
              </a:rPr>
              <a:t>ізомер пентану</a:t>
            </a:r>
          </a:p>
          <a:p>
            <a:pPr algn="ctr" eaLnBrk="1" hangingPunct="1">
              <a:buFont typeface="Arial" charset="0"/>
              <a:buNone/>
            </a:pPr>
            <a:endParaRPr lang="uk-UA" sz="1200" i="1" smtClean="0">
              <a:ea typeface="LilyUPC"/>
              <a:cs typeface="LilyUPC"/>
            </a:endParaRPr>
          </a:p>
          <a:p>
            <a:pPr algn="ctr" eaLnBrk="1" hangingPunct="1">
              <a:buFont typeface="Arial" charset="0"/>
              <a:buNone/>
            </a:pPr>
            <a:r>
              <a:rPr lang="uk-UA" sz="1200" i="1" smtClean="0">
                <a:ea typeface="LilyUPC"/>
                <a:cs typeface="LilyUPC"/>
              </a:rPr>
              <a:t>Структурні формули алканів із вмістом Карбону від 1 до 5 атомів</a:t>
            </a:r>
            <a:endParaRPr lang="en-US" sz="1200" i="1" smtClean="0">
              <a:ea typeface="LilyUPC"/>
              <a:cs typeface="LilyUPC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955925" y="2373313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99038" y="23495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877050" y="2373313"/>
            <a:ext cx="217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488238" y="2373313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115300" y="2373313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30375" y="3216275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211263" y="3216275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511300" y="34798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61150" y="32448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272338" y="32448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877175" y="32448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586663" y="34798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76600" y="32321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24300" y="32448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72000" y="32512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106988" y="32512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405313" y="48641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08513" y="51577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11638" y="51577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405313" y="5383213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135937" cy="6121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Структурна ізомерія </a:t>
            </a:r>
            <a:r>
              <a:rPr lang="uk-UA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uk-UA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ізомерія</a:t>
            </a:r>
            <a:r>
              <a:rPr lang="uk-UA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зумовлена різною послідовністю сполучення атомів Карбону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uk-UA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uk-UA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молекулі.</a:t>
            </a: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Кулестрижневі моделі молекул</a:t>
            </a:r>
            <a:endParaRPr lang="uk-UA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454150"/>
            <a:ext cx="2971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25" y="3860800"/>
            <a:ext cx="2160588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1408113"/>
            <a:ext cx="2278062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8700" y="4221163"/>
            <a:ext cx="2106613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88913"/>
            <a:ext cx="8713788" cy="6553200"/>
          </a:xfrm>
        </p:spPr>
        <p:txBody>
          <a:bodyPr/>
          <a:lstStyle/>
          <a:p>
            <a:pPr eaLnBrk="1" hangingPunct="1"/>
            <a:r>
              <a:rPr lang="uk-UA" sz="1400" b="1" u="sng" smtClean="0"/>
              <a:t>Гомологи </a:t>
            </a:r>
            <a:r>
              <a:rPr lang="uk-UA" sz="1400" smtClean="0"/>
              <a:t>- речовини з однаковим якісним складом,подібні за будовою і хімічними властивостями. За кількісним складом вони відрізняються один від одного на певну кількість груп –</a:t>
            </a:r>
            <a:r>
              <a:rPr lang="en-US" sz="1400" smtClean="0"/>
              <a:t>CH</a:t>
            </a:r>
            <a:r>
              <a:rPr lang="en-US" sz="1400" baseline="-25000" smtClean="0"/>
              <a:t>2</a:t>
            </a:r>
            <a:r>
              <a:rPr lang="uk-UA" sz="1400" smtClean="0"/>
              <a:t> –</a:t>
            </a:r>
            <a:r>
              <a:rPr lang="en-US" sz="1400" smtClean="0"/>
              <a:t>.</a:t>
            </a:r>
            <a:r>
              <a:rPr lang="uk-UA" sz="1400" smtClean="0"/>
              <a:t> Цю групу називають </a:t>
            </a:r>
            <a:r>
              <a:rPr lang="uk-UA" sz="1400" i="1" u="sng" smtClean="0"/>
              <a:t>гомологічною різницею. </a:t>
            </a:r>
            <a:r>
              <a:rPr lang="uk-UA" sz="1400" smtClean="0"/>
              <a:t>Гомологи, розташовані за зростанням їхньої відносної молекулярної маси, утворюють гомологічний ряд.</a:t>
            </a:r>
            <a:endParaRPr lang="uk-UA" sz="1400" i="1" u="sng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42925" y="1125538"/>
          <a:ext cx="7992888" cy="544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10"/>
                <a:gridCol w="1402996"/>
                <a:gridCol w="4218522"/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Назва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Молекулярна</a:t>
                      </a:r>
                      <a:r>
                        <a:rPr lang="uk-UA" sz="1400" baseline="0" dirty="0" smtClean="0"/>
                        <a:t> формула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Повна</a:t>
                      </a:r>
                      <a:r>
                        <a:rPr lang="uk-UA" sz="1400" baseline="0" dirty="0" smtClean="0"/>
                        <a:t> структурна формула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Число ізомерів</a:t>
                      </a:r>
                      <a:endParaRPr lang="uk-UA" sz="14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Метан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</a:t>
                      </a:r>
                      <a:r>
                        <a:rPr lang="en-US" sz="1400" baseline="-25000" dirty="0" smtClean="0"/>
                        <a:t>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|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H–C–H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|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uk-UA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Етан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C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baseline="0" dirty="0" smtClean="0"/>
                        <a:t>H</a:t>
                      </a:r>
                      <a:r>
                        <a:rPr lang="en-US" sz="1400" baseline="-25000" dirty="0" smtClean="0"/>
                        <a:t>6</a:t>
                      </a:r>
                      <a:endParaRPr lang="uk-UA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uk-UA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Пропан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r>
                        <a:rPr lang="en-US" sz="1400" baseline="-25000" dirty="0" smtClean="0"/>
                        <a:t>3</a:t>
                      </a:r>
                      <a:r>
                        <a:rPr lang="en-US" sz="1400" baseline="0" dirty="0" smtClean="0"/>
                        <a:t>H</a:t>
                      </a:r>
                      <a:r>
                        <a:rPr lang="en-US" sz="1400" baseline="-25000" dirty="0" smtClean="0"/>
                        <a:t>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uk-UA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Бутан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r>
                        <a:rPr lang="en-US" sz="1400" baseline="-25000" dirty="0" smtClean="0"/>
                        <a:t>4</a:t>
                      </a:r>
                      <a:r>
                        <a:rPr lang="en-US" sz="1400" baseline="0" dirty="0" smtClean="0"/>
                        <a:t>H</a:t>
                      </a:r>
                      <a:r>
                        <a:rPr lang="en-US" sz="1400" baseline="-25000" dirty="0" smtClean="0"/>
                        <a:t>10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uk-UA" sz="14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Пентан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r>
                        <a:rPr lang="en-US" sz="1400" baseline="-25000" dirty="0" smtClean="0"/>
                        <a:t>5</a:t>
                      </a:r>
                      <a:r>
                        <a:rPr lang="en-US" sz="1400" baseline="0" dirty="0" smtClean="0"/>
                        <a:t>H</a:t>
                      </a:r>
                      <a:r>
                        <a:rPr lang="en-US" sz="1400" baseline="-25000" dirty="0" smtClean="0"/>
                        <a:t>12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H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endParaRPr lang="en-US" sz="9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|    |    |  |</a:t>
                      </a:r>
                      <a:r>
                        <a:rPr lang="en-US" sz="900" baseline="0" dirty="0" smtClean="0"/>
                        <a:t>   </a:t>
                      </a:r>
                      <a:r>
                        <a:rPr lang="en-US" sz="900" dirty="0" smtClean="0"/>
                        <a:t>|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H - C–C– C</a:t>
                      </a:r>
                      <a:r>
                        <a:rPr lang="en-US" sz="900" baseline="0" dirty="0" smtClean="0"/>
                        <a:t> - </a:t>
                      </a:r>
                      <a:r>
                        <a:rPr lang="en-US" sz="900" dirty="0" smtClean="0"/>
                        <a:t>C-</a:t>
                      </a:r>
                      <a:r>
                        <a:rPr lang="en-US" sz="900" baseline="0" dirty="0" smtClean="0"/>
                        <a:t> C - H</a:t>
                      </a:r>
                      <a:r>
                        <a:rPr lang="en-US" sz="900" dirty="0" smtClean="0"/>
                        <a:t/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  |     |    |   |  |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H 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 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H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uk-UA" sz="14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Гексан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r>
                        <a:rPr lang="en-US" sz="1400" baseline="-25000" dirty="0" smtClean="0"/>
                        <a:t>6</a:t>
                      </a:r>
                      <a:r>
                        <a:rPr lang="en-US" sz="1400" baseline="0" dirty="0" smtClean="0"/>
                        <a:t>H</a:t>
                      </a:r>
                      <a:r>
                        <a:rPr lang="en-US" sz="1400" baseline="-25000" dirty="0" smtClean="0"/>
                        <a:t>14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                                     </a:t>
                      </a:r>
                      <a:r>
                        <a:rPr lang="en-US" sz="900" dirty="0" smtClean="0"/>
                        <a:t>H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H</a:t>
                      </a:r>
                      <a:endParaRPr lang="en-US" sz="9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       |   |    |  |</a:t>
                      </a:r>
                      <a:r>
                        <a:rPr lang="en-US" sz="900" baseline="0" dirty="0" smtClean="0"/>
                        <a:t>   </a:t>
                      </a:r>
                      <a:r>
                        <a:rPr lang="en-US" sz="900" dirty="0" smtClean="0"/>
                        <a:t>|   |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      H - C-C–C-C</a:t>
                      </a:r>
                      <a:r>
                        <a:rPr lang="en-US" sz="900" baseline="0" dirty="0" smtClean="0"/>
                        <a:t> - </a:t>
                      </a:r>
                      <a:r>
                        <a:rPr lang="en-US" sz="900" dirty="0" smtClean="0"/>
                        <a:t>C-</a:t>
                      </a:r>
                      <a:r>
                        <a:rPr lang="en-US" sz="900" baseline="0" dirty="0" smtClean="0"/>
                        <a:t>C - H</a:t>
                      </a:r>
                      <a:r>
                        <a:rPr lang="en-US" sz="900" dirty="0" smtClean="0"/>
                        <a:t/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        |  |    |   |  |  |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         H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H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uk-UA" sz="1400" dirty="0"/>
                    </a:p>
                  </a:txBody>
                  <a:tcPr/>
                </a:tc>
              </a:tr>
              <a:tr h="56644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Гептан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r>
                        <a:rPr lang="en-US" sz="1400" baseline="-25000" dirty="0" smtClean="0"/>
                        <a:t>7</a:t>
                      </a:r>
                      <a:r>
                        <a:rPr lang="en-US" sz="1400" baseline="0" dirty="0" smtClean="0"/>
                        <a:t>H</a:t>
                      </a:r>
                      <a:r>
                        <a:rPr lang="en-US" sz="1400" baseline="-25000" dirty="0" smtClean="0"/>
                        <a:t>16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                                                            </a:t>
                      </a:r>
                      <a:r>
                        <a:rPr lang="en-US" sz="900" dirty="0" smtClean="0"/>
                        <a:t>H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</a:t>
                      </a:r>
                      <a:r>
                        <a:rPr lang="en-US" sz="900" baseline="0" dirty="0" err="1" smtClean="0"/>
                        <a:t>H</a:t>
                      </a:r>
                      <a:endParaRPr lang="en-US" sz="9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             |   |    |  |</a:t>
                      </a:r>
                      <a:r>
                        <a:rPr lang="en-US" sz="900" baseline="0" dirty="0" smtClean="0"/>
                        <a:t>   </a:t>
                      </a:r>
                      <a:r>
                        <a:rPr lang="en-US" sz="900" dirty="0" smtClean="0"/>
                        <a:t>|   |     |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       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   H - C-C– C-C</a:t>
                      </a:r>
                      <a:r>
                        <a:rPr lang="en-US" sz="900" baseline="0" dirty="0" smtClean="0"/>
                        <a:t> - </a:t>
                      </a:r>
                      <a:r>
                        <a:rPr lang="en-US" sz="900" dirty="0" smtClean="0"/>
                        <a:t>C- </a:t>
                      </a:r>
                      <a:r>
                        <a:rPr lang="en-US" sz="900" baseline="0" dirty="0" smtClean="0"/>
                        <a:t>C -C -H</a:t>
                      </a:r>
                      <a:r>
                        <a:rPr lang="en-US" sz="900" dirty="0" smtClean="0"/>
                        <a:t/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             |  |    |   |    |   |    |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             H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dirty="0" smtClean="0"/>
                        <a:t>   </a:t>
                      </a:r>
                      <a:r>
                        <a:rPr lang="en-US" sz="900" dirty="0" err="1" smtClean="0"/>
                        <a:t>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H</a:t>
                      </a:r>
                      <a:r>
                        <a:rPr lang="en-US" sz="900" baseline="0" dirty="0" smtClean="0"/>
                        <a:t>   </a:t>
                      </a:r>
                      <a:r>
                        <a:rPr lang="en-US" sz="900" baseline="0" dirty="0" err="1" smtClean="0"/>
                        <a:t>H</a:t>
                      </a:r>
                      <a:endParaRPr lang="uk-U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uk-UA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5345" name="Рисунок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9438" y="3681413"/>
            <a:ext cx="12954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46" name="Рисунок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2638" y="2620963"/>
            <a:ext cx="88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47" name="Рисунок 1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1038" y="3175000"/>
            <a:ext cx="10922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320</TotalTime>
  <Words>460</Words>
  <Application>Microsoft Office PowerPoint</Application>
  <PresentationFormat>Экран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Базовая</vt:lpstr>
      <vt:lpstr>Аптека</vt:lpstr>
      <vt:lpstr>Исполнительная</vt:lpstr>
      <vt:lpstr>Тема уроку. Теорія як вища форма наукових знань. Теорія хімічної будови органічних сполук О.М. Бутлерова. Явище ізомерії. Структурна ізомерія. </vt:lpstr>
      <vt:lpstr>Слайд 2</vt:lpstr>
      <vt:lpstr>Явище ізомерії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уроку. Теорія як вища форма наукових знань. Теорія хімічної будови органічних сполук О.М. Бутлерова. Явище ізомерії. Структурна ізомерія.</dc:title>
  <dc:creator>Валик</dc:creator>
  <cp:lastModifiedBy>Оксана</cp:lastModifiedBy>
  <cp:revision>35</cp:revision>
  <dcterms:created xsi:type="dcterms:W3CDTF">2011-11-03T14:59:44Z</dcterms:created>
  <dcterms:modified xsi:type="dcterms:W3CDTF">2014-11-09T17:33:55Z</dcterms:modified>
</cp:coreProperties>
</file>