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11"/>
  </p:notesMasterIdLst>
  <p:sldIdLst>
    <p:sldId id="257" r:id="rId2"/>
    <p:sldId id="262" r:id="rId3"/>
    <p:sldId id="263" r:id="rId4"/>
    <p:sldId id="264" r:id="rId5"/>
    <p:sldId id="265" r:id="rId6"/>
    <p:sldId id="266" r:id="rId7"/>
    <p:sldId id="267" r:id="rId8"/>
    <p:sldId id="282" r:id="rId9"/>
    <p:sldId id="286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82" autoAdjust="0"/>
    <p:restoredTop sz="90929"/>
  </p:normalViewPr>
  <p:slideViewPr>
    <p:cSldViewPr>
      <p:cViewPr varScale="1">
        <p:scale>
          <a:sx n="100" d="100"/>
          <a:sy n="100" d="100"/>
        </p:scale>
        <p:origin x="-102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4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747D97F-B99B-4BC0-9FBD-6C78A3A80D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61C93D-ADDE-4763-B06B-40E521737B3C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15362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uk-U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7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12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13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ACF4A-A7F2-46EF-A524-D77DA6E2B6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slow" advClick="0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">
            <a:hlinkClick r:id="" action="ppaction://hlinkshowjump?jump=lastslideviewed" highlightClick="1"/>
          </p:cNvPr>
          <p:cNvSpPr>
            <a:spLocks noChangeArrowheads="1"/>
          </p:cNvSpPr>
          <p:nvPr userDrawn="1"/>
        </p:nvSpPr>
        <p:spPr bwMode="auto">
          <a:xfrm>
            <a:off x="7956550" y="5949950"/>
            <a:ext cx="714375" cy="536575"/>
          </a:xfrm>
          <a:prstGeom prst="actionButtonReturn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AD097CA8-3D0A-48F4-B443-D2394D7EB8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1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slow" advClick="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6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E749C-0CC3-470C-A377-3B42B80D74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9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6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03C8B-06E9-4DCD-B287-377A6824F1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slow" advClick="0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3">
            <a:hlinkClick r:id="" action="ppaction://hlinkshowjump?jump=lastslideviewed" highlightClick="1"/>
          </p:cNvPr>
          <p:cNvSpPr>
            <a:spLocks noChangeArrowheads="1"/>
          </p:cNvSpPr>
          <p:nvPr userDrawn="1"/>
        </p:nvSpPr>
        <p:spPr bwMode="auto">
          <a:xfrm>
            <a:off x="7667625" y="5589588"/>
            <a:ext cx="1003300" cy="823912"/>
          </a:xfrm>
          <a:prstGeom prst="actionButtonReturn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AC951-3D72-4D73-938D-232731C768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BFCCA-6616-4E12-B5F3-87815410A2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slow" advClick="0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90A38-AA5F-4A67-8488-B759E2C28B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slow" advClick="0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7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8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</p:spPr>
        <p:txBody>
          <a:bodyPr vert="horz" lIns="0" tIns="0" rIns="0" bIns="0" anchor="ctr" anchorCtr="0">
            <a:noAutofit/>
          </a:bodyPr>
          <a:lstStyle>
            <a:lvl1pPr algn="ctr">
              <a:defRPr sz="16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79F8F49-9A85-484C-A4EE-B95F1471D2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</p:sldLayoutIdLst>
  <p:transition spd="slow" advClick="0">
    <p:wipe dir="r"/>
  </p:transition>
  <p:txStyles>
    <p:titleStyle>
      <a:lvl1pPr algn="l" rtl="0" fontAlgn="base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584" y="260648"/>
            <a:ext cx="7772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/>
              <a:t>Формула корней квадратного уравнения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1628800"/>
            <a:ext cx="9144000" cy="86409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b="1" dirty="0" err="1"/>
              <a:t>Квадра́тное</a:t>
            </a:r>
            <a:r>
              <a:rPr lang="ru-RU" b="1" dirty="0"/>
              <a:t> </a:t>
            </a:r>
            <a:r>
              <a:rPr lang="ru-RU" b="1" dirty="0" err="1"/>
              <a:t>уравне́ние</a:t>
            </a:r>
            <a:r>
              <a:rPr lang="ru-RU" dirty="0"/>
              <a:t> — алгебраическое </a:t>
            </a:r>
            <a:r>
              <a:rPr lang="ru-RU" dirty="0" err="1"/>
              <a:t>уровнение</a:t>
            </a:r>
            <a:r>
              <a:rPr lang="ru-RU" dirty="0"/>
              <a:t> общего вида</a:t>
            </a:r>
            <a:endParaRPr lang="uk-UA" dirty="0"/>
          </a:p>
        </p:txBody>
      </p:sp>
      <p:pic>
        <p:nvPicPr>
          <p:cNvPr id="8" name="Picture 11" descr="ax^2 + bx + c = 0, \quad a \ne 0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2492375"/>
            <a:ext cx="482123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0" y="3212976"/>
            <a:ext cx="9144000" cy="156966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dirty="0"/>
              <a:t>Коэффициент </a:t>
            </a:r>
            <a:r>
              <a:rPr lang="ru-RU" i="1" dirty="0"/>
              <a:t>с</a:t>
            </a:r>
            <a:r>
              <a:rPr lang="ru-RU" dirty="0"/>
              <a:t> называется </a:t>
            </a:r>
            <a:r>
              <a:rPr lang="ru-RU" i="1" dirty="0"/>
              <a:t>свободным членом</a:t>
            </a:r>
            <a:r>
              <a:rPr lang="ru-RU" dirty="0"/>
              <a:t> этого уравнения.</a:t>
            </a:r>
          </a:p>
          <a:p>
            <a:pPr>
              <a:defRPr/>
            </a:pPr>
            <a:r>
              <a:rPr lang="ru-RU" dirty="0"/>
              <a:t>Поделив уравнение общего вида на </a:t>
            </a:r>
            <a:r>
              <a:rPr lang="ru-RU" i="1" dirty="0" err="1"/>
              <a:t>a</a:t>
            </a:r>
            <a:r>
              <a:rPr lang="ru-RU" dirty="0"/>
              <a:t>, можно получить так называемое </a:t>
            </a:r>
            <a:r>
              <a:rPr lang="ru-RU" i="1" dirty="0"/>
              <a:t>приведённое квадратное уравнение</a:t>
            </a:r>
            <a:r>
              <a:rPr lang="ru-RU" dirty="0"/>
              <a:t>:</a:t>
            </a:r>
            <a:endParaRPr lang="ru-RU" dirty="0"/>
          </a:p>
        </p:txBody>
      </p:sp>
      <p:pic>
        <p:nvPicPr>
          <p:cNvPr id="10" name="Picture 13" descr="x^2 + px + q = 0, \quad p=\frac{b}{a}, \quad q=\frac{c}{a}.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013325"/>
            <a:ext cx="669607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387350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ru-RU" sz="2400" dirty="0" smtClean="0"/>
              <a:t>Опр. 1. </a:t>
            </a:r>
            <a:r>
              <a:rPr lang="ru-RU" sz="2400" dirty="0" smtClean="0">
                <a:sym typeface="Symbol" pitchFamily="18" charset="2"/>
              </a:rPr>
              <a:t>Квадратным уравнением</a:t>
            </a:r>
            <a:r>
              <a:rPr lang="ru-RU" sz="2400" dirty="0" smtClean="0"/>
              <a:t> </a:t>
            </a:r>
            <a:r>
              <a:rPr lang="ru-RU" sz="2400" dirty="0" smtClean="0">
                <a:sym typeface="Symbol" pitchFamily="18" charset="2"/>
              </a:rPr>
              <a:t>называется</a:t>
            </a:r>
            <a:r>
              <a:rPr lang="ru-RU" sz="2400" dirty="0" smtClean="0"/>
              <a:t> уравнение вида </a:t>
            </a:r>
            <a:r>
              <a:rPr lang="ru-RU" sz="2400" b="1" i="1" dirty="0" smtClean="0"/>
              <a:t>ах</a:t>
            </a:r>
            <a:r>
              <a:rPr lang="ru-RU" sz="2400" b="1" i="1" baseline="30000" dirty="0" smtClean="0"/>
              <a:t>2 </a:t>
            </a:r>
            <a:r>
              <a:rPr lang="ru-RU" sz="2400" b="1" i="1" dirty="0" smtClean="0"/>
              <a:t>+ </a:t>
            </a:r>
            <a:r>
              <a:rPr lang="en-US" sz="2400" b="1" i="1" dirty="0" smtClean="0"/>
              <a:t>b</a:t>
            </a:r>
            <a:r>
              <a:rPr lang="ru-RU" sz="2400" b="1" i="1" dirty="0" err="1" smtClean="0"/>
              <a:t>х</a:t>
            </a:r>
            <a:r>
              <a:rPr lang="ru-RU" sz="2400" b="1" i="1" dirty="0" smtClean="0"/>
              <a:t> + с = 0</a:t>
            </a:r>
            <a:r>
              <a:rPr lang="ru-RU" sz="2400" dirty="0" smtClean="0"/>
              <a:t>, где</a:t>
            </a:r>
            <a:r>
              <a:rPr lang="ru-RU" sz="2400" i="1" dirty="0" smtClean="0"/>
              <a:t> </a:t>
            </a:r>
            <a:r>
              <a:rPr lang="ru-RU" sz="2400" b="1" i="1" dirty="0" err="1" smtClean="0"/>
              <a:t>х</a:t>
            </a:r>
            <a:r>
              <a:rPr lang="ru-RU" sz="2400" i="1" dirty="0" smtClean="0"/>
              <a:t> </a:t>
            </a:r>
            <a:r>
              <a:rPr lang="ru-RU" sz="2400" dirty="0" smtClean="0"/>
              <a:t>–переменная, </a:t>
            </a:r>
            <a:r>
              <a:rPr lang="ru-RU" sz="2400" b="1" i="1" dirty="0" smtClean="0"/>
              <a:t>а</a:t>
            </a:r>
            <a:r>
              <a:rPr lang="ru-RU" sz="2400" i="1" dirty="0" smtClean="0"/>
              <a:t>, </a:t>
            </a:r>
            <a:r>
              <a:rPr lang="en-US" sz="2400" b="1" i="1" dirty="0" smtClean="0"/>
              <a:t>b</a:t>
            </a:r>
            <a:r>
              <a:rPr lang="ru-RU" sz="2400" dirty="0" smtClean="0"/>
              <a:t> и </a:t>
            </a:r>
            <a:r>
              <a:rPr lang="ru-RU" sz="2400" b="1" i="1" dirty="0" smtClean="0"/>
              <a:t>с</a:t>
            </a:r>
            <a:r>
              <a:rPr lang="ru-RU" sz="2400" i="1" dirty="0" smtClean="0"/>
              <a:t> </a:t>
            </a:r>
            <a:r>
              <a:rPr lang="ru-RU" sz="2400" dirty="0" smtClean="0"/>
              <a:t>- некоторые числа, причем </a:t>
            </a:r>
            <a:r>
              <a:rPr lang="ru-RU" sz="2400" b="1" i="1" dirty="0" smtClean="0"/>
              <a:t>а </a:t>
            </a:r>
            <a:r>
              <a:rPr lang="ru-RU" sz="2400" b="1" i="1" dirty="0" smtClean="0">
                <a:sym typeface="Symbol" pitchFamily="18" charset="2"/>
              </a:rPr>
              <a:t> 0</a:t>
            </a:r>
            <a:r>
              <a:rPr lang="ru-RU" sz="2400" i="1" dirty="0" smtClean="0">
                <a:sym typeface="Symbol" pitchFamily="18" charset="2"/>
              </a:rPr>
              <a:t>.</a:t>
            </a:r>
          </a:p>
          <a:p>
            <a:pPr marL="0" indent="387350" algn="just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ru-RU" sz="2400" dirty="0" smtClean="0">
                <a:sym typeface="Symbol" pitchFamily="18" charset="2"/>
              </a:rPr>
              <a:t>Числа </a:t>
            </a:r>
            <a:r>
              <a:rPr lang="ru-RU" sz="2400" b="1" i="1" dirty="0" smtClean="0">
                <a:sym typeface="Symbol" pitchFamily="18" charset="2"/>
              </a:rPr>
              <a:t>а</a:t>
            </a:r>
            <a:r>
              <a:rPr lang="ru-RU" sz="2400" dirty="0" smtClean="0">
                <a:sym typeface="Symbol" pitchFamily="18" charset="2"/>
              </a:rPr>
              <a:t>, </a:t>
            </a:r>
            <a:r>
              <a:rPr lang="en-US" sz="2400" b="1" i="1" dirty="0" smtClean="0">
                <a:sym typeface="Symbol" pitchFamily="18" charset="2"/>
              </a:rPr>
              <a:t>b</a:t>
            </a:r>
            <a:r>
              <a:rPr lang="ru-RU" sz="2400" dirty="0" smtClean="0">
                <a:sym typeface="Symbol" pitchFamily="18" charset="2"/>
              </a:rPr>
              <a:t> и </a:t>
            </a:r>
            <a:r>
              <a:rPr lang="ru-RU" sz="2400" b="1" i="1" dirty="0" smtClean="0">
                <a:sym typeface="Symbol" pitchFamily="18" charset="2"/>
              </a:rPr>
              <a:t>с</a:t>
            </a:r>
            <a:r>
              <a:rPr lang="ru-RU" sz="2400" b="1" dirty="0" smtClean="0">
                <a:sym typeface="Symbol" pitchFamily="18" charset="2"/>
              </a:rPr>
              <a:t> - </a:t>
            </a:r>
            <a:r>
              <a:rPr lang="ru-RU" sz="2400" dirty="0" smtClean="0">
                <a:sym typeface="Symbol" pitchFamily="18" charset="2"/>
              </a:rPr>
              <a:t>коэффициенты квадратного уравнения. Число </a:t>
            </a:r>
            <a:r>
              <a:rPr lang="ru-RU" sz="2400" b="1" i="1" dirty="0" smtClean="0">
                <a:sym typeface="Symbol" pitchFamily="18" charset="2"/>
              </a:rPr>
              <a:t>а</a:t>
            </a:r>
            <a:r>
              <a:rPr lang="ru-RU" sz="2400" b="1" dirty="0" smtClean="0">
                <a:sym typeface="Symbol" pitchFamily="18" charset="2"/>
              </a:rPr>
              <a:t> </a:t>
            </a:r>
            <a:r>
              <a:rPr lang="ru-RU" sz="2400" dirty="0" smtClean="0">
                <a:sym typeface="Symbol" pitchFamily="18" charset="2"/>
              </a:rPr>
              <a:t>называют первым коэффициентом, </a:t>
            </a:r>
            <a:r>
              <a:rPr lang="en-US" sz="2400" b="1" i="1" dirty="0" smtClean="0">
                <a:sym typeface="Symbol" pitchFamily="18" charset="2"/>
              </a:rPr>
              <a:t>b</a:t>
            </a:r>
            <a:r>
              <a:rPr lang="ru-RU" sz="2400" dirty="0" smtClean="0">
                <a:sym typeface="Symbol" pitchFamily="18" charset="2"/>
              </a:rPr>
              <a:t> – вторым коэффициентом и </a:t>
            </a:r>
            <a:r>
              <a:rPr lang="ru-RU" sz="2400" b="1" i="1" dirty="0" smtClean="0">
                <a:sym typeface="Symbol" pitchFamily="18" charset="2"/>
              </a:rPr>
              <a:t>с</a:t>
            </a:r>
            <a:r>
              <a:rPr lang="ru-RU" sz="2400" dirty="0" smtClean="0">
                <a:sym typeface="Symbol" pitchFamily="18" charset="2"/>
              </a:rPr>
              <a:t> – свободным членом.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uk-UA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772400" cy="1066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/>
              <a:t>Определение квадратного уравнения.</a:t>
            </a:r>
          </a:p>
        </p:txBody>
      </p:sp>
      <p:pic>
        <p:nvPicPr>
          <p:cNvPr id="8196" name="Picture 4" descr="C:\Program Files\Common Files\Microsoft Shared\Clipart\cagcat50\BS00554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8263" y="5300663"/>
            <a:ext cx="2209800" cy="123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27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848600" cy="4267200"/>
          </a:xfrm>
        </p:spPr>
        <p:txBody>
          <a:bodyPr/>
          <a:lstStyle/>
          <a:p>
            <a:pPr marL="0" indent="387350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smtClean="0">
                <a:latin typeface="Constantia" pitchFamily="18" charset="0"/>
              </a:rPr>
              <a:t>Опр. 2.</a:t>
            </a:r>
            <a:r>
              <a:rPr lang="ru-RU" sz="2800" smtClean="0">
                <a:latin typeface="Constantia" pitchFamily="18" charset="0"/>
              </a:rPr>
              <a:t> Дискриминантом квадратного уравнения </a:t>
            </a:r>
            <a:r>
              <a:rPr lang="ru-RU" sz="2800" b="1" i="1" smtClean="0">
                <a:latin typeface="Constantia" pitchFamily="18" charset="0"/>
              </a:rPr>
              <a:t>ах</a:t>
            </a:r>
            <a:r>
              <a:rPr lang="ru-RU" sz="2800" b="1" i="1" baseline="30000" smtClean="0">
                <a:latin typeface="Constantia" pitchFamily="18" charset="0"/>
              </a:rPr>
              <a:t>2 </a:t>
            </a:r>
            <a:r>
              <a:rPr lang="ru-RU" sz="2800" b="1" i="1" smtClean="0">
                <a:latin typeface="Constantia" pitchFamily="18" charset="0"/>
              </a:rPr>
              <a:t>+ </a:t>
            </a:r>
            <a:r>
              <a:rPr lang="en-US" sz="2800" b="1" i="1" smtClean="0">
                <a:latin typeface="Constantia" pitchFamily="18" charset="0"/>
              </a:rPr>
              <a:t>b</a:t>
            </a:r>
            <a:r>
              <a:rPr lang="ru-RU" sz="2800" b="1" i="1" smtClean="0">
                <a:latin typeface="Constantia" pitchFamily="18" charset="0"/>
              </a:rPr>
              <a:t>х + с = 0 </a:t>
            </a:r>
            <a:r>
              <a:rPr lang="ru-RU" sz="2800" smtClean="0">
                <a:latin typeface="Constantia" pitchFamily="18" charset="0"/>
              </a:rPr>
              <a:t>называется выражение </a:t>
            </a:r>
            <a:r>
              <a:rPr lang="en-US" sz="2800" b="1" i="1" smtClean="0">
                <a:latin typeface="Constantia" pitchFamily="18" charset="0"/>
                <a:sym typeface="Symbol" pitchFamily="18" charset="2"/>
              </a:rPr>
              <a:t>b</a:t>
            </a:r>
            <a:r>
              <a:rPr lang="en-US" sz="2800" b="1" i="1" baseline="30000" smtClean="0">
                <a:latin typeface="Constantia" pitchFamily="18" charset="0"/>
                <a:sym typeface="Symbol" pitchFamily="18" charset="2"/>
              </a:rPr>
              <a:t>2 </a:t>
            </a:r>
            <a:r>
              <a:rPr lang="en-US" sz="2800" b="1" i="1" smtClean="0">
                <a:latin typeface="Constantia" pitchFamily="18" charset="0"/>
                <a:sym typeface="Symbol" pitchFamily="18" charset="2"/>
              </a:rPr>
              <a:t>– 4ac</a:t>
            </a:r>
            <a:r>
              <a:rPr lang="ru-RU" sz="2800" i="1" smtClean="0">
                <a:latin typeface="Constantia" pitchFamily="18" charset="0"/>
                <a:sym typeface="Symbol" pitchFamily="18" charset="2"/>
              </a:rPr>
              <a:t>.</a:t>
            </a:r>
            <a:br>
              <a:rPr lang="ru-RU" sz="2800" i="1" smtClean="0">
                <a:latin typeface="Constantia" pitchFamily="18" charset="0"/>
                <a:sym typeface="Symbol" pitchFamily="18" charset="2"/>
              </a:rPr>
            </a:br>
            <a:r>
              <a:rPr lang="ru-RU" sz="2800" smtClean="0">
                <a:latin typeface="Constantia" pitchFamily="18" charset="0"/>
                <a:sym typeface="Symbol" pitchFamily="18" charset="2"/>
              </a:rPr>
              <a:t>Его обозначают буквой</a:t>
            </a:r>
            <a:r>
              <a:rPr lang="ru-RU" sz="2800" i="1" smtClean="0">
                <a:latin typeface="Constantia" pitchFamily="18" charset="0"/>
                <a:sym typeface="Symbol" pitchFamily="18" charset="2"/>
              </a:rPr>
              <a:t> </a:t>
            </a:r>
            <a:r>
              <a:rPr lang="en-US" sz="2800" b="1" i="1" smtClean="0">
                <a:latin typeface="Constantia" pitchFamily="18" charset="0"/>
                <a:sym typeface="Symbol" pitchFamily="18" charset="2"/>
              </a:rPr>
              <a:t>D</a:t>
            </a:r>
            <a:r>
              <a:rPr lang="ru-RU" sz="2800" i="1" smtClean="0">
                <a:latin typeface="Constantia" pitchFamily="18" charset="0"/>
                <a:sym typeface="Symbol" pitchFamily="18" charset="2"/>
              </a:rPr>
              <a:t>, </a:t>
            </a:r>
            <a:r>
              <a:rPr lang="ru-RU" sz="2800" smtClean="0">
                <a:latin typeface="Constantia" pitchFamily="18" charset="0"/>
                <a:sym typeface="Symbol" pitchFamily="18" charset="2"/>
              </a:rPr>
              <a:t>т.е.</a:t>
            </a:r>
            <a:r>
              <a:rPr lang="ru-RU" sz="2800" i="1" smtClean="0">
                <a:latin typeface="Constantia" pitchFamily="18" charset="0"/>
                <a:sym typeface="Symbol" pitchFamily="18" charset="2"/>
              </a:rPr>
              <a:t> </a:t>
            </a:r>
            <a:r>
              <a:rPr lang="en-US" sz="2800" b="1" i="1" smtClean="0">
                <a:latin typeface="Constantia" pitchFamily="18" charset="0"/>
                <a:sym typeface="Symbol" pitchFamily="18" charset="2"/>
              </a:rPr>
              <a:t>D= b</a:t>
            </a:r>
            <a:r>
              <a:rPr lang="en-US" sz="2800" b="1" i="1" baseline="30000" smtClean="0">
                <a:latin typeface="Constantia" pitchFamily="18" charset="0"/>
                <a:sym typeface="Symbol" pitchFamily="18" charset="2"/>
              </a:rPr>
              <a:t>2 </a:t>
            </a:r>
            <a:r>
              <a:rPr lang="en-US" sz="2800" b="1" i="1" smtClean="0">
                <a:latin typeface="Constantia" pitchFamily="18" charset="0"/>
                <a:sym typeface="Symbol" pitchFamily="18" charset="2"/>
              </a:rPr>
              <a:t>– 4ac</a:t>
            </a:r>
            <a:r>
              <a:rPr lang="ru-RU" sz="2800" i="1" smtClean="0">
                <a:latin typeface="Constantia" pitchFamily="18" charset="0"/>
                <a:sym typeface="Symbol" pitchFamily="18" charset="2"/>
              </a:rPr>
              <a:t>.</a:t>
            </a:r>
            <a:br>
              <a:rPr lang="ru-RU" sz="2800" i="1" smtClean="0">
                <a:latin typeface="Constantia" pitchFamily="18" charset="0"/>
                <a:sym typeface="Symbol" pitchFamily="18" charset="2"/>
              </a:rPr>
            </a:br>
            <a:endParaRPr lang="ru-RU" sz="2800" i="1" smtClean="0">
              <a:latin typeface="Constantia" pitchFamily="18" charset="0"/>
              <a:sym typeface="Symbol" pitchFamily="18" charset="2"/>
            </a:endParaRPr>
          </a:p>
          <a:p>
            <a:pPr marL="0" indent="387350">
              <a:lnSpc>
                <a:spcPct val="90000"/>
              </a:lnSpc>
              <a:buFont typeface="Wingdings" pitchFamily="2" charset="2"/>
              <a:buNone/>
            </a:pPr>
            <a:r>
              <a:rPr lang="ru-RU" sz="2800" smtClean="0">
                <a:latin typeface="Constantia" pitchFamily="18" charset="0"/>
                <a:sym typeface="Symbol" pitchFamily="18" charset="2"/>
              </a:rPr>
              <a:t>Возможны три случая:</a:t>
            </a:r>
          </a:p>
          <a:p>
            <a:pPr marL="0" indent="387350" algn="ctr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US" b="1" i="1" smtClean="0">
                <a:latin typeface="Constantia" pitchFamily="18" charset="0"/>
                <a:sym typeface="Symbol" pitchFamily="18" charset="2"/>
              </a:rPr>
              <a:t>D  0</a:t>
            </a:r>
          </a:p>
          <a:p>
            <a:pPr marL="0" indent="387350" algn="ctr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US" b="1" i="1" smtClean="0">
                <a:latin typeface="Constantia" pitchFamily="18" charset="0"/>
                <a:sym typeface="Symbol" pitchFamily="18" charset="2"/>
              </a:rPr>
              <a:t>D  0</a:t>
            </a:r>
          </a:p>
          <a:p>
            <a:pPr marL="0" indent="387350" algn="ctr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US" b="1" i="1" smtClean="0">
                <a:latin typeface="Constantia" pitchFamily="18" charset="0"/>
                <a:sym typeface="Symbol" pitchFamily="18" charset="2"/>
              </a:rPr>
              <a:t>D  0</a:t>
            </a:r>
            <a:endParaRPr lang="ru-RU" b="1" i="1" smtClean="0">
              <a:latin typeface="Constantia" pitchFamily="18" charset="0"/>
              <a:sym typeface="Symbol" pitchFamily="18" charset="2"/>
            </a:endParaRPr>
          </a:p>
          <a:p>
            <a:pPr marL="0" indent="387350">
              <a:lnSpc>
                <a:spcPct val="90000"/>
              </a:lnSpc>
              <a:buFont typeface="Wingdings" pitchFamily="2" charset="2"/>
              <a:buNone/>
            </a:pPr>
            <a:endParaRPr lang="ru-RU" sz="2800" smtClean="0">
              <a:latin typeface="Constantia" pitchFamily="18" charset="0"/>
              <a:sym typeface="Symbol" pitchFamily="18" charset="2"/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/>
              <a:t>Дискриминант квадратного уравнения</a:t>
            </a:r>
          </a:p>
        </p:txBody>
      </p:sp>
    </p:spTree>
  </p:cSld>
  <p:clrMapOvr>
    <a:masterClrMapping/>
  </p:clrMapOvr>
  <p:transition spd="slow" advClick="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 advAuto="100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7772400" cy="11430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dirty="0"/>
              <a:t>В этом случае уравнение </a:t>
            </a:r>
            <a:r>
              <a:rPr lang="ru-RU" sz="2800" b="1" i="1" dirty="0"/>
              <a:t>ах</a:t>
            </a:r>
            <a:r>
              <a:rPr lang="ru-RU" sz="2800" b="1" i="1" baseline="30000" dirty="0"/>
              <a:t>2 </a:t>
            </a:r>
            <a:r>
              <a:rPr lang="ru-RU" sz="2800" b="1" i="1" dirty="0"/>
              <a:t>+ </a:t>
            </a:r>
            <a:r>
              <a:rPr lang="en-US" sz="2800" b="1" i="1" dirty="0"/>
              <a:t>b</a:t>
            </a:r>
            <a:r>
              <a:rPr lang="ru-RU" sz="2800" b="1" i="1" dirty="0" err="1"/>
              <a:t>х</a:t>
            </a:r>
            <a:r>
              <a:rPr lang="ru-RU" sz="2800" b="1" i="1" dirty="0"/>
              <a:t> + с = 0 </a:t>
            </a:r>
            <a:r>
              <a:rPr lang="ru-RU" sz="2800" dirty="0"/>
              <a:t>имеет два действительных корня: 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/>
              <a:t>Если </a:t>
            </a:r>
            <a:r>
              <a:rPr sz="3600" b="1" i="1">
                <a:sym typeface="Symbol" pitchFamily="18" charset="2"/>
              </a:rPr>
              <a:t>D  0</a:t>
            </a:r>
            <a:endParaRPr lang="ru-RU" sz="3600" b="1" i="1">
              <a:sym typeface="Symbol" pitchFamily="18" charset="2"/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990600" y="3200400"/>
          <a:ext cx="7337425" cy="1219200"/>
        </p:xfrm>
        <a:graphic>
          <a:graphicData uri="http://schemas.openxmlformats.org/presentationml/2006/ole">
            <p:oleObj spid="_x0000_s10244" name="Формула" r:id="rId3" imgW="3708360" imgH="698400" progId="">
              <p:embed/>
            </p:oleObj>
          </a:graphicData>
        </a:graphic>
      </p:graphicFrame>
    </p:spTree>
  </p:cSld>
  <p:clrMapOvr>
    <a:masterClrMapping/>
  </p:clrMapOvr>
  <p:transition spd="slow" advClick="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7772400" cy="1371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 smtClean="0">
                <a:latin typeface="Constantia" pitchFamily="18" charset="0"/>
              </a:rPr>
              <a:t>В этом случае уравнение </a:t>
            </a:r>
            <a:r>
              <a:rPr lang="ru-RU" sz="2800" b="1" i="1" smtClean="0">
                <a:latin typeface="Constantia" pitchFamily="18" charset="0"/>
              </a:rPr>
              <a:t>ах</a:t>
            </a:r>
            <a:r>
              <a:rPr lang="ru-RU" sz="2800" b="1" i="1" baseline="30000" smtClean="0">
                <a:latin typeface="Constantia" pitchFamily="18" charset="0"/>
              </a:rPr>
              <a:t>2 </a:t>
            </a:r>
            <a:r>
              <a:rPr lang="ru-RU" sz="2800" b="1" i="1" smtClean="0">
                <a:latin typeface="Constantia" pitchFamily="18" charset="0"/>
              </a:rPr>
              <a:t>+ </a:t>
            </a:r>
            <a:r>
              <a:rPr lang="en-US" sz="2800" b="1" i="1" smtClean="0">
                <a:latin typeface="Constantia" pitchFamily="18" charset="0"/>
              </a:rPr>
              <a:t>b</a:t>
            </a:r>
            <a:r>
              <a:rPr lang="ru-RU" sz="2800" b="1" i="1" smtClean="0">
                <a:latin typeface="Constantia" pitchFamily="18" charset="0"/>
              </a:rPr>
              <a:t>х + с = 0 </a:t>
            </a:r>
            <a:endParaRPr lang="ru-RU" sz="2800" smtClean="0">
              <a:latin typeface="Constantia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ru-RU" sz="2800" smtClean="0">
                <a:latin typeface="Constantia" pitchFamily="18" charset="0"/>
              </a:rPr>
              <a:t> имеет один действительный корень:</a:t>
            </a:r>
          </a:p>
          <a:p>
            <a:pPr>
              <a:buFont typeface="Wingdings" pitchFamily="2" charset="2"/>
              <a:buNone/>
            </a:pPr>
            <a:endParaRPr lang="ru-RU" sz="2800" smtClean="0">
              <a:latin typeface="Constantia" pitchFamily="18" charset="0"/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mtClean="0"/>
              <a:t>Если </a:t>
            </a:r>
            <a:r>
              <a:rPr sz="3600" b="1" i="1" smtClean="0">
                <a:sym typeface="Symbol" pitchFamily="18" charset="2"/>
              </a:rPr>
              <a:t>D </a:t>
            </a:r>
            <a:r>
              <a:rPr lang="ru-RU" sz="3600" b="1" i="1" smtClean="0">
                <a:sym typeface="Symbol" pitchFamily="18" charset="2"/>
              </a:rPr>
              <a:t>=</a:t>
            </a:r>
            <a:r>
              <a:rPr sz="3600" b="1" i="1" smtClean="0">
                <a:sym typeface="Symbol" pitchFamily="18" charset="2"/>
              </a:rPr>
              <a:t> 0</a:t>
            </a:r>
            <a:endParaRPr lang="ru-RU" sz="3600" b="1" i="1">
              <a:sym typeface="Symbol" pitchFamily="18" charset="2"/>
            </a:endParaRP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741363" y="3429000"/>
          <a:ext cx="7319962" cy="2671763"/>
        </p:xfrm>
        <a:graphic>
          <a:graphicData uri="http://schemas.openxmlformats.org/presentationml/2006/ole">
            <p:oleObj spid="_x0000_s11268" name="Формула" r:id="rId3" imgW="2616120" imgH="1447560" progId="">
              <p:embed/>
            </p:oleObj>
          </a:graphicData>
        </a:graphic>
      </p:graphicFrame>
    </p:spTree>
  </p:cSld>
  <p:clrMapOvr>
    <a:masterClrMapping/>
  </p:clrMapOvr>
  <p:transition spd="slow" advClick="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7772400" cy="1066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 smtClean="0">
                <a:latin typeface="Constantia" pitchFamily="18" charset="0"/>
              </a:rPr>
              <a:t>Уравнение </a:t>
            </a:r>
            <a:r>
              <a:rPr lang="ru-RU" sz="2800" b="1" i="1" smtClean="0">
                <a:latin typeface="Constantia" pitchFamily="18" charset="0"/>
              </a:rPr>
              <a:t>ах</a:t>
            </a:r>
            <a:r>
              <a:rPr lang="ru-RU" sz="2800" b="1" i="1" baseline="30000" smtClean="0">
                <a:latin typeface="Constantia" pitchFamily="18" charset="0"/>
              </a:rPr>
              <a:t>2 </a:t>
            </a:r>
            <a:r>
              <a:rPr lang="ru-RU" sz="2800" b="1" i="1" smtClean="0">
                <a:latin typeface="Constantia" pitchFamily="18" charset="0"/>
              </a:rPr>
              <a:t>+ </a:t>
            </a:r>
            <a:r>
              <a:rPr lang="en-US" sz="2800" b="1" i="1" smtClean="0">
                <a:latin typeface="Constantia" pitchFamily="18" charset="0"/>
              </a:rPr>
              <a:t>b</a:t>
            </a:r>
            <a:r>
              <a:rPr lang="ru-RU" sz="2800" b="1" i="1" smtClean="0">
                <a:latin typeface="Constantia" pitchFamily="18" charset="0"/>
              </a:rPr>
              <a:t>х + с = 0 </a:t>
            </a:r>
            <a:r>
              <a:rPr lang="ru-RU" sz="2800" smtClean="0">
                <a:latin typeface="Constantia" pitchFamily="18" charset="0"/>
              </a:rPr>
              <a:t> не имеет</a:t>
            </a:r>
            <a:r>
              <a:rPr lang="en-US" sz="2800" smtClean="0">
                <a:latin typeface="Constantia" pitchFamily="18" charset="0"/>
              </a:rPr>
              <a:t> </a:t>
            </a:r>
            <a:r>
              <a:rPr lang="ru-RU" sz="2800" smtClean="0">
                <a:latin typeface="Constantia" pitchFamily="18" charset="0"/>
              </a:rPr>
              <a:t>действительных корней.</a:t>
            </a:r>
          </a:p>
          <a:p>
            <a:pPr>
              <a:buFont typeface="Wingdings" pitchFamily="2" charset="2"/>
              <a:buNone/>
            </a:pPr>
            <a:endParaRPr lang="ru-RU" sz="2800" smtClean="0">
              <a:latin typeface="Constantia" pitchFamily="18" charset="0"/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mtClean="0">
                <a:sym typeface="Symbol" pitchFamily="18" charset="2"/>
              </a:rPr>
              <a:t>Если</a:t>
            </a:r>
            <a:r>
              <a:rPr lang="ru-RU" sz="3600" b="1" i="1" smtClean="0">
                <a:sym typeface="Symbol" pitchFamily="18" charset="2"/>
              </a:rPr>
              <a:t> </a:t>
            </a:r>
            <a:r>
              <a:rPr sz="3600" b="1" i="1" smtClean="0">
                <a:sym typeface="Symbol" pitchFamily="18" charset="2"/>
              </a:rPr>
              <a:t>D  0</a:t>
            </a:r>
            <a:endParaRPr lang="ru-RU" sz="3600" b="1" i="1">
              <a:sym typeface="Symbol" pitchFamily="18" charset="2"/>
            </a:endParaRPr>
          </a:p>
        </p:txBody>
      </p:sp>
      <p:pic>
        <p:nvPicPr>
          <p:cNvPr id="12296" name="Picture 8" descr="C:\fla\b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3429000"/>
            <a:ext cx="4419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7924800" cy="1981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 smtClean="0">
                <a:latin typeface="Constantia" pitchFamily="18" charset="0"/>
              </a:rPr>
              <a:t>Обобщив рассмотренные случаи получаем </a:t>
            </a:r>
          </a:p>
          <a:p>
            <a:pPr>
              <a:buFont typeface="Wingdings" pitchFamily="2" charset="2"/>
              <a:buNone/>
            </a:pPr>
            <a:r>
              <a:rPr lang="ru-RU" sz="2800" b="1" i="1" smtClean="0">
                <a:latin typeface="Constantia" pitchFamily="18" charset="0"/>
              </a:rPr>
              <a:t>формулу корней квадратного уравнения</a:t>
            </a:r>
          </a:p>
          <a:p>
            <a:pPr algn="ctr">
              <a:buFont typeface="Wingdings" pitchFamily="2" charset="2"/>
              <a:buNone/>
            </a:pPr>
            <a:r>
              <a:rPr lang="ru-RU" sz="2800" b="1" i="1" smtClean="0">
                <a:latin typeface="Constantia" pitchFamily="18" charset="0"/>
              </a:rPr>
              <a:t>ах</a:t>
            </a:r>
            <a:r>
              <a:rPr lang="ru-RU" sz="2800" b="1" i="1" baseline="30000" smtClean="0">
                <a:latin typeface="Constantia" pitchFamily="18" charset="0"/>
              </a:rPr>
              <a:t>2 </a:t>
            </a:r>
            <a:r>
              <a:rPr lang="ru-RU" sz="2800" b="1" i="1" smtClean="0">
                <a:latin typeface="Constantia" pitchFamily="18" charset="0"/>
              </a:rPr>
              <a:t>+ </a:t>
            </a:r>
            <a:r>
              <a:rPr lang="en-US" sz="2800" b="1" i="1" smtClean="0">
                <a:latin typeface="Constantia" pitchFamily="18" charset="0"/>
              </a:rPr>
              <a:t>b</a:t>
            </a:r>
            <a:r>
              <a:rPr lang="ru-RU" sz="2800" b="1" i="1" smtClean="0">
                <a:latin typeface="Constantia" pitchFamily="18" charset="0"/>
              </a:rPr>
              <a:t>х + с = 0</a:t>
            </a:r>
            <a:r>
              <a:rPr lang="ru-RU" sz="2800" smtClean="0">
                <a:latin typeface="Constantia" pitchFamily="18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ru-RU" sz="2800" smtClean="0">
              <a:latin typeface="Constantia" pitchFamily="18" charset="0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/>
              <a:t>Формула корней квадратного уравнения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708025" y="3733800"/>
          <a:ext cx="7748588" cy="1447800"/>
        </p:xfrm>
        <a:graphic>
          <a:graphicData uri="http://schemas.openxmlformats.org/presentationml/2006/ole">
            <p:oleObj spid="_x0000_s13316" name="Формула" r:id="rId3" imgW="3797280" imgH="698400" progId="">
              <p:embed/>
            </p:oleObj>
          </a:graphicData>
        </a:graphic>
      </p:graphicFrame>
      <p:pic>
        <p:nvPicPr>
          <p:cNvPr id="13317" name="Picture 5" descr="C:\Documents and Settings\ZHuravlevaLB\Мои документы\Мои рисунки\карандаш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5486400"/>
            <a:ext cx="10287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2286000"/>
            <a:ext cx="7772400" cy="2514600"/>
          </a:xfrm>
        </p:spPr>
        <p:txBody>
          <a:bodyPr/>
          <a:lstStyle/>
          <a:p>
            <a:pPr marL="0" indent="387350">
              <a:buFont typeface="Wingdings" pitchFamily="2" charset="2"/>
              <a:buNone/>
            </a:pPr>
            <a:r>
              <a:rPr lang="ru-RU" sz="2400" b="1" smtClean="0">
                <a:latin typeface="Constantia" pitchFamily="18" charset="0"/>
              </a:rPr>
              <a:t>Опр. 3. </a:t>
            </a:r>
            <a:r>
              <a:rPr lang="ru-RU" sz="2400" smtClean="0">
                <a:latin typeface="Constantia" pitchFamily="18" charset="0"/>
              </a:rPr>
              <a:t>Приведенным квадратным уравнением называется квадратное уравнение, первый коэффициент которого равен 1.</a:t>
            </a:r>
          </a:p>
          <a:p>
            <a:pPr marL="0" indent="387350">
              <a:buFont typeface="Wingdings" pitchFamily="2" charset="2"/>
              <a:buNone/>
            </a:pPr>
            <a:endParaRPr lang="ru-RU" sz="2400" smtClean="0">
              <a:latin typeface="Constantia" pitchFamily="18" charset="0"/>
            </a:endParaRPr>
          </a:p>
          <a:p>
            <a:pPr marL="0" indent="387350" algn="ctr">
              <a:buFont typeface="Wingdings" pitchFamily="2" charset="2"/>
              <a:buNone/>
            </a:pPr>
            <a:r>
              <a:rPr lang="ru-RU" sz="2800" b="1" i="1" smtClean="0">
                <a:latin typeface="Constantia" pitchFamily="18" charset="0"/>
              </a:rPr>
              <a:t>х</a:t>
            </a:r>
            <a:r>
              <a:rPr lang="ru-RU" sz="2800" b="1" i="1" baseline="30000" smtClean="0">
                <a:latin typeface="Constantia" pitchFamily="18" charset="0"/>
              </a:rPr>
              <a:t>2 </a:t>
            </a:r>
            <a:r>
              <a:rPr lang="ru-RU" sz="2800" b="1" i="1" smtClean="0">
                <a:latin typeface="Constantia" pitchFamily="18" charset="0"/>
              </a:rPr>
              <a:t>+ </a:t>
            </a:r>
            <a:r>
              <a:rPr lang="en-US" sz="2800" b="1" i="1" smtClean="0">
                <a:latin typeface="Constantia" pitchFamily="18" charset="0"/>
              </a:rPr>
              <a:t>b</a:t>
            </a:r>
            <a:r>
              <a:rPr lang="ru-RU" sz="2800" b="1" i="1" smtClean="0">
                <a:latin typeface="Constantia" pitchFamily="18" charset="0"/>
              </a:rPr>
              <a:t>х + с = 0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9248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/>
              <a:t>Определение приведенного квадратного уравнения</a:t>
            </a:r>
          </a:p>
        </p:txBody>
      </p:sp>
      <p:pic>
        <p:nvPicPr>
          <p:cNvPr id="30725" name="Picture 5" descr="C:\fla\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114800"/>
            <a:ext cx="4514850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5" descr="C:\Program Files\Common Files\Microsoft Shared\Clipart\cagcat50\PE03166_.wmf">
            <a:hlinkClick r:id="rId2" action="ppaction://hlinksldjump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188913"/>
            <a:ext cx="9144000" cy="6858000"/>
          </a:xfrm>
        </p:spPr>
      </p:pic>
    </p:spTree>
  </p:cSld>
  <p:clrMapOvr>
    <a:masterClrMapping/>
  </p:clrMapOvr>
  <p:transition spd="slow" advClick="0">
    <p:wipe dir="r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581</TotalTime>
  <Words>169</Words>
  <Application>Microsoft Office PowerPoint</Application>
  <PresentationFormat>Экран (4:3)</PresentationFormat>
  <Paragraphs>21</Paragraphs>
  <Slides>9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7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Tahoma</vt:lpstr>
      <vt:lpstr>Arial</vt:lpstr>
      <vt:lpstr>Constantia</vt:lpstr>
      <vt:lpstr>Wingdings 2</vt:lpstr>
      <vt:lpstr>Times New Roman</vt:lpstr>
      <vt:lpstr>Symbol</vt:lpstr>
      <vt:lpstr>Wingdings</vt:lpstr>
      <vt:lpstr>Бумажная</vt:lpstr>
      <vt:lpstr>Бумажная</vt:lpstr>
      <vt:lpstr>Бумажная</vt:lpstr>
      <vt:lpstr>Бумажная</vt:lpstr>
      <vt:lpstr>Бумажная</vt:lpstr>
      <vt:lpstr>Бумажная</vt:lpstr>
      <vt:lpstr>Бумажная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FIO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ZHuravlevaLB</dc:creator>
  <cp:lastModifiedBy>Admin</cp:lastModifiedBy>
  <cp:revision>16</cp:revision>
  <dcterms:created xsi:type="dcterms:W3CDTF">2004-06-19T07:33:10Z</dcterms:created>
  <dcterms:modified xsi:type="dcterms:W3CDTF">2012-03-26T15:11:33Z</dcterms:modified>
</cp:coreProperties>
</file>