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1" r:id="rId3"/>
    <p:sldId id="267" r:id="rId4"/>
    <p:sldId id="266" r:id="rId5"/>
    <p:sldId id="259" r:id="rId6"/>
    <p:sldId id="258" r:id="rId7"/>
    <p:sldId id="260" r:id="rId8"/>
    <p:sldId id="261" r:id="rId9"/>
    <p:sldId id="262" r:id="rId10"/>
    <p:sldId id="263" r:id="rId11"/>
    <p:sldId id="268" r:id="rId12"/>
    <p:sldId id="269" r:id="rId13"/>
    <p:sldId id="27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C4A2"/>
    <a:srgbClr val="3333CC"/>
    <a:srgbClr val="1F9124"/>
    <a:srgbClr val="F62A56"/>
    <a:srgbClr val="6600CC"/>
    <a:srgbClr val="0EB239"/>
    <a:srgbClr val="FF66FF"/>
    <a:srgbClr val="2F2F91"/>
    <a:srgbClr val="097926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0" autoAdjust="0"/>
    <p:restoredTop sz="94660"/>
  </p:normalViewPr>
  <p:slideViewPr>
    <p:cSldViewPr>
      <p:cViewPr>
        <p:scale>
          <a:sx n="70" d="100"/>
          <a:sy n="70" d="100"/>
        </p:scale>
        <p:origin x="-122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image" Target="../media/image39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12" Type="http://schemas.openxmlformats.org/officeDocument/2006/relationships/image" Target="../media/image38.wmf"/><Relationship Id="rId2" Type="http://schemas.openxmlformats.org/officeDocument/2006/relationships/image" Target="../media/image28.wmf"/><Relationship Id="rId16" Type="http://schemas.openxmlformats.org/officeDocument/2006/relationships/image" Target="../media/image42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5" Type="http://schemas.openxmlformats.org/officeDocument/2006/relationships/image" Target="../media/image31.wmf"/><Relationship Id="rId15" Type="http://schemas.openxmlformats.org/officeDocument/2006/relationships/image" Target="../media/image41.wmf"/><Relationship Id="rId10" Type="http://schemas.openxmlformats.org/officeDocument/2006/relationships/image" Target="../media/image36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Relationship Id="rId14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E002CD0-43E4-461A-82EB-7B81982CFC70}" type="datetimeFigureOut">
              <a:rPr lang="ru-RU"/>
              <a:pPr>
                <a:defRPr/>
              </a:pPr>
              <a:t>12.09.2014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A25328C-08ED-449F-8547-0E65221A9C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25328C-08ED-449F-8547-0E65221A9CD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E3023-667A-46EE-9612-BBACDBEFA2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46764-21BB-4D95-AC4E-9E2F0E44F4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AB05C-BB4C-4C97-9A7B-988001FB19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7A2A5-1B1C-4B56-8695-298A0E16A4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29F95-F80A-41B1-B95A-95F54D9654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F3B8D-D193-4F27-9BF8-3B28DCB9E5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F1CFF-0249-4189-8CA2-145E18FE55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AA20B-4D78-4F31-8A19-B09F4832A9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A3E37-00C3-41F7-B299-2884BD4AD9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A4E97-55C8-4FFA-BA8B-F8FBE92653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BF00A-7B5C-4BD7-B873-5A256BD46C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512FA-7956-48A6-8A0F-CBFCD19E6E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A8BC0B-9C81-4C68-B749-C07822C4F3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ople.su/79788" TargetMode="External"/><Relationship Id="rId7" Type="http://schemas.openxmlformats.org/officeDocument/2006/relationships/hyperlink" Target="http://otherreferats.allbest.ru/mathematics/00324840_0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nformat444.narod.ru/museum/1_17_111.htm" TargetMode="External"/><Relationship Id="rId5" Type="http://schemas.openxmlformats.org/officeDocument/2006/relationships/hyperlink" Target="http://sch125-snz.edusite.ru/work2009_11/kireeva/page7.html" TargetMode="External"/><Relationship Id="rId4" Type="http://schemas.openxmlformats.org/officeDocument/2006/relationships/hyperlink" Target="https://ru.wikipedia.org/wiki/%CD%E5%EF%E5%F0,_%C4%E6%EE%ED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image" Target="../media/image19.gif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.jpeg"/><Relationship Id="rId4" Type="http://schemas.openxmlformats.org/officeDocument/2006/relationships/image" Target="../media/image2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gif"/><Relationship Id="rId5" Type="http://schemas.openxmlformats.org/officeDocument/2006/relationships/image" Target="../media/image2.jpeg"/><Relationship Id="rId4" Type="http://schemas.openxmlformats.org/officeDocument/2006/relationships/image" Target="../media/image2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8.bin"/><Relationship Id="rId18" Type="http://schemas.openxmlformats.org/officeDocument/2006/relationships/oleObject" Target="../embeddings/oleObject13.bin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7.bin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5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2.jpeg"/><Relationship Id="rId15" Type="http://schemas.openxmlformats.org/officeDocument/2006/relationships/oleObject" Target="../embeddings/oleObject10.bin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1.jpeg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slide" Target="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slide" Target="slide5.x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палки неппер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7625" y="-24"/>
            <a:ext cx="91916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Box 6"/>
          <p:cNvSpPr txBox="1">
            <a:spLocks noChangeArrowheads="1"/>
          </p:cNvSpPr>
          <p:nvPr/>
        </p:nvSpPr>
        <p:spPr bwMode="auto">
          <a:xfrm rot="21146307">
            <a:off x="1904343" y="1163669"/>
            <a:ext cx="24670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  <a:cs typeface="Aharoni" pitchFamily="2" charset="-79"/>
              </a:rPr>
              <a:t>Логарифмы </a:t>
            </a:r>
          </a:p>
          <a:p>
            <a:pPr algn="ctr"/>
            <a:r>
              <a:rPr lang="ru-RU" sz="26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  <a:cs typeface="Aharoni" pitchFamily="2" charset="-79"/>
              </a:rPr>
              <a:t>и </a:t>
            </a:r>
          </a:p>
          <a:p>
            <a:r>
              <a:rPr lang="ru-RU" sz="26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  <a:cs typeface="Aharoni" pitchFamily="2" charset="-79"/>
              </a:rPr>
              <a:t>их свойства</a:t>
            </a:r>
          </a:p>
        </p:txBody>
      </p:sp>
      <p:sp>
        <p:nvSpPr>
          <p:cNvPr id="5124" name="TextBox 8"/>
          <p:cNvSpPr txBox="1">
            <a:spLocks noChangeArrowheads="1"/>
          </p:cNvSpPr>
          <p:nvPr/>
        </p:nvSpPr>
        <p:spPr bwMode="auto">
          <a:xfrm rot="456496">
            <a:off x="3860143" y="398028"/>
            <a:ext cx="5067413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dirty="0" smtClean="0">
                <a:solidFill>
                  <a:srgbClr val="C4C4A2"/>
                </a:solidFill>
                <a:latin typeface="Segoe Script" pitchFamily="34" charset="0"/>
              </a:rPr>
              <a:t>Государственное бюджетное </a:t>
            </a:r>
          </a:p>
          <a:p>
            <a:pPr algn="ctr"/>
            <a:r>
              <a:rPr lang="ru-RU" sz="1600" dirty="0" smtClean="0">
                <a:solidFill>
                  <a:srgbClr val="C4C4A2"/>
                </a:solidFill>
                <a:latin typeface="Segoe Script" pitchFamily="34" charset="0"/>
              </a:rPr>
              <a:t>образовательное учреждение</a:t>
            </a:r>
          </a:p>
          <a:p>
            <a:pPr algn="ctr"/>
            <a:r>
              <a:rPr lang="ru-RU" sz="1600" dirty="0" smtClean="0">
                <a:solidFill>
                  <a:srgbClr val="C4C4A2"/>
                </a:solidFill>
                <a:latin typeface="Segoe Script" pitchFamily="34" charset="0"/>
              </a:rPr>
              <a:t>среднего профессионального образования</a:t>
            </a:r>
          </a:p>
          <a:p>
            <a:pPr algn="ctr"/>
            <a:r>
              <a:rPr lang="ru-RU" sz="1600" dirty="0" smtClean="0">
                <a:solidFill>
                  <a:srgbClr val="C4C4A2"/>
                </a:solidFill>
                <a:latin typeface="Segoe Script" pitchFamily="34" charset="0"/>
              </a:rPr>
              <a:t> Ростовской области </a:t>
            </a:r>
            <a:endParaRPr lang="ru-RU" sz="1600" dirty="0">
              <a:solidFill>
                <a:srgbClr val="C4C4A2"/>
              </a:solidFill>
              <a:latin typeface="Segoe Script" pitchFamily="34" charset="0"/>
            </a:endParaRPr>
          </a:p>
          <a:p>
            <a:pPr algn="ctr"/>
            <a:r>
              <a:rPr lang="ru-RU" sz="2000" dirty="0">
                <a:solidFill>
                  <a:srgbClr val="C4C4A2"/>
                </a:solidFill>
                <a:latin typeface="Segoe Script" pitchFamily="34" charset="0"/>
              </a:rPr>
              <a:t>«</a:t>
            </a:r>
            <a:r>
              <a:rPr lang="ru-RU" sz="2000" dirty="0" err="1">
                <a:solidFill>
                  <a:srgbClr val="C4C4A2"/>
                </a:solidFill>
                <a:latin typeface="Segoe Script" pitchFamily="34" charset="0"/>
              </a:rPr>
              <a:t>Красносулинский</a:t>
            </a:r>
            <a:r>
              <a:rPr lang="ru-RU" sz="2000" dirty="0">
                <a:solidFill>
                  <a:srgbClr val="C4C4A2"/>
                </a:solidFill>
                <a:latin typeface="Segoe Script" pitchFamily="34" charset="0"/>
              </a:rPr>
              <a:t> </a:t>
            </a:r>
            <a:endParaRPr lang="ru-RU" sz="2000" dirty="0" smtClean="0">
              <a:solidFill>
                <a:srgbClr val="C4C4A2"/>
              </a:solidFill>
              <a:latin typeface="Segoe Script" pitchFamily="34" charset="0"/>
            </a:endParaRPr>
          </a:p>
          <a:p>
            <a:r>
              <a:rPr lang="ru-RU" sz="2000" dirty="0" smtClean="0">
                <a:solidFill>
                  <a:srgbClr val="C4C4A2"/>
                </a:solidFill>
                <a:latin typeface="Segoe Script" pitchFamily="34" charset="0"/>
              </a:rPr>
              <a:t>      металлургический </a:t>
            </a:r>
          </a:p>
          <a:p>
            <a:r>
              <a:rPr lang="ru-RU" sz="2000" dirty="0" smtClean="0">
                <a:solidFill>
                  <a:srgbClr val="C4C4A2"/>
                </a:solidFill>
                <a:latin typeface="Segoe Script" pitchFamily="34" charset="0"/>
              </a:rPr>
              <a:t>                 колледж</a:t>
            </a:r>
            <a:r>
              <a:rPr lang="ru-RU" sz="2000" dirty="0">
                <a:solidFill>
                  <a:srgbClr val="C4C4A2"/>
                </a:solidFill>
                <a:latin typeface="Segoe Script" pitchFamily="34" charset="0"/>
              </a:rPr>
              <a:t>»</a:t>
            </a:r>
          </a:p>
        </p:txBody>
      </p:sp>
      <p:sp>
        <p:nvSpPr>
          <p:cNvPr id="11" name="TextBox 10"/>
          <p:cNvSpPr txBox="1"/>
          <p:nvPr/>
        </p:nvSpPr>
        <p:spPr>
          <a:xfrm rot="506405">
            <a:off x="4290255" y="2375053"/>
            <a:ext cx="431135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chemeClr val="bg1">
                    <a:lumMod val="85000"/>
                  </a:schemeClr>
                </a:solidFill>
                <a:latin typeface="Segoe Script" pitchFamily="34" charset="0"/>
              </a:rPr>
              <a:t>Преподаватель математики: </a:t>
            </a:r>
            <a:endParaRPr lang="ru-RU" b="1" dirty="0" smtClean="0">
              <a:solidFill>
                <a:schemeClr val="bg1">
                  <a:lumMod val="85000"/>
                </a:schemeClr>
              </a:solidFill>
              <a:latin typeface="Segoe Script" pitchFamily="34" charset="0"/>
            </a:endParaRPr>
          </a:p>
          <a:p>
            <a:pPr algn="ctr">
              <a:defRPr/>
            </a:pPr>
            <a:r>
              <a:rPr lang="ru-RU" sz="2400" b="1" dirty="0" err="1" smtClean="0">
                <a:solidFill>
                  <a:schemeClr val="bg1">
                    <a:lumMod val="85000"/>
                  </a:schemeClr>
                </a:solidFill>
                <a:latin typeface="Segoe Script" pitchFamily="34" charset="0"/>
              </a:rPr>
              <a:t>Шкирко</a:t>
            </a:r>
            <a:r>
              <a:rPr lang="ru-RU" sz="2400" b="1" dirty="0" smtClean="0">
                <a:solidFill>
                  <a:schemeClr val="bg1">
                    <a:lumMod val="85000"/>
                  </a:schemeClr>
                </a:solidFill>
                <a:latin typeface="Segoe Script" pitchFamily="34" charset="0"/>
              </a:rPr>
              <a:t> </a:t>
            </a:r>
            <a:r>
              <a:rPr lang="ru-RU" sz="2400" b="1" dirty="0" smtClean="0">
                <a:solidFill>
                  <a:schemeClr val="bg1">
                    <a:lumMod val="85000"/>
                  </a:schemeClr>
                </a:solidFill>
                <a:latin typeface="Segoe Script" pitchFamily="34" charset="0"/>
              </a:rPr>
              <a:t>Наталья Николаевна.</a:t>
            </a:r>
            <a:endParaRPr lang="ru-RU" sz="2400" b="1" dirty="0">
              <a:solidFill>
                <a:schemeClr val="bg1">
                  <a:lumMod val="85000"/>
                </a:schemeClr>
              </a:solidFill>
              <a:latin typeface="Segoe Script" pitchFamily="34" charset="0"/>
            </a:endParaRP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 rot="423687">
            <a:off x="4513311" y="3529638"/>
            <a:ext cx="29008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Segoe Script" pitchFamily="34" charset="0"/>
                <a:cs typeface="Aharoni" pitchFamily="2" charset="-79"/>
              </a:rPr>
              <a:t>г. Красный Сулин</a:t>
            </a:r>
            <a:endParaRPr lang="ru-RU" b="1" dirty="0">
              <a:solidFill>
                <a:schemeClr val="bg2">
                  <a:lumMod val="60000"/>
                  <a:lumOff val="40000"/>
                </a:schemeClr>
              </a:solidFill>
              <a:latin typeface="Segoe Script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6" descr="палки неппера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lum bright="32000" contrast="-69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Свойства логарифмов 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500063" y="3643313"/>
            <a:ext cx="2736850" cy="842962"/>
            <a:chOff x="1655" y="1546"/>
            <a:chExt cx="1724" cy="531"/>
          </a:xfrm>
        </p:grpSpPr>
        <p:sp>
          <p:nvSpPr>
            <p:cNvPr id="10266" name="Text Box 5"/>
            <p:cNvSpPr txBox="1">
              <a:spLocks noChangeArrowheads="1"/>
            </p:cNvSpPr>
            <p:nvPr/>
          </p:nvSpPr>
          <p:spPr bwMode="auto">
            <a:xfrm>
              <a:off x="1655" y="1673"/>
              <a:ext cx="172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>
                  <a:solidFill>
                    <a:srgbClr val="097926"/>
                  </a:solidFill>
                </a:rPr>
                <a:t>(a  )  =a</a:t>
              </a:r>
              <a:endParaRPr lang="ru-RU" sz="3600">
                <a:solidFill>
                  <a:srgbClr val="097926"/>
                </a:solidFill>
              </a:endParaRPr>
            </a:p>
          </p:txBody>
        </p:sp>
        <p:sp>
          <p:nvSpPr>
            <p:cNvPr id="10267" name="Text Box 6"/>
            <p:cNvSpPr txBox="1">
              <a:spLocks noChangeArrowheads="1"/>
            </p:cNvSpPr>
            <p:nvPr/>
          </p:nvSpPr>
          <p:spPr bwMode="auto">
            <a:xfrm>
              <a:off x="2608" y="1546"/>
              <a:ext cx="36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solidFill>
                    <a:srgbClr val="3366FF"/>
                  </a:solidFill>
                </a:rPr>
                <a:t>x</a:t>
              </a:r>
              <a:r>
                <a:rPr lang="ru-RU" sz="4000" b="1" baseline="14000">
                  <a:solidFill>
                    <a:srgbClr val="3366FF"/>
                  </a:solidFill>
                </a:rPr>
                <a:t>.</a:t>
              </a:r>
              <a:r>
                <a:rPr lang="en-US" sz="2400" i="1">
                  <a:solidFill>
                    <a:srgbClr val="3366FF"/>
                  </a:solidFill>
                </a:rPr>
                <a:t>y</a:t>
              </a:r>
              <a:endParaRPr lang="ru-RU" sz="2400" i="1">
                <a:solidFill>
                  <a:srgbClr val="3366FF"/>
                </a:solidFill>
              </a:endParaRPr>
            </a:p>
          </p:txBody>
        </p:sp>
        <p:sp>
          <p:nvSpPr>
            <p:cNvPr id="10268" name="Text Box 7"/>
            <p:cNvSpPr txBox="1">
              <a:spLocks noChangeArrowheads="1"/>
            </p:cNvSpPr>
            <p:nvPr/>
          </p:nvSpPr>
          <p:spPr bwMode="auto">
            <a:xfrm>
              <a:off x="2154" y="157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solidFill>
                    <a:srgbClr val="3366FF"/>
                  </a:solidFill>
                </a:rPr>
                <a:t>y</a:t>
              </a:r>
              <a:endParaRPr lang="ru-RU" sz="2400" i="1">
                <a:solidFill>
                  <a:srgbClr val="3366FF"/>
                </a:solidFill>
              </a:endParaRPr>
            </a:p>
          </p:txBody>
        </p:sp>
        <p:sp>
          <p:nvSpPr>
            <p:cNvPr id="10269" name="Text Box 8"/>
            <p:cNvSpPr txBox="1">
              <a:spLocks noChangeArrowheads="1"/>
            </p:cNvSpPr>
            <p:nvPr/>
          </p:nvSpPr>
          <p:spPr bwMode="auto">
            <a:xfrm>
              <a:off x="1927" y="161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solidFill>
                    <a:srgbClr val="3366FF"/>
                  </a:solidFill>
                </a:rPr>
                <a:t>x</a:t>
              </a:r>
              <a:endParaRPr lang="ru-RU" sz="2400" i="1">
                <a:solidFill>
                  <a:srgbClr val="3366FF"/>
                </a:solidFill>
              </a:endParaRPr>
            </a:p>
          </p:txBody>
        </p:sp>
      </p:grpSp>
      <p:grpSp>
        <p:nvGrpSpPr>
          <p:cNvPr id="10245" name="Group 27"/>
          <p:cNvGrpSpPr>
            <a:grpSpLocks/>
          </p:cNvGrpSpPr>
          <p:nvPr/>
        </p:nvGrpSpPr>
        <p:grpSpPr bwMode="auto">
          <a:xfrm>
            <a:off x="539750" y="1484313"/>
            <a:ext cx="2736850" cy="857250"/>
            <a:chOff x="340" y="1661"/>
            <a:chExt cx="1724" cy="540"/>
          </a:xfrm>
        </p:grpSpPr>
        <p:sp>
          <p:nvSpPr>
            <p:cNvPr id="10262" name="Text Box 10"/>
            <p:cNvSpPr txBox="1">
              <a:spLocks noChangeArrowheads="1"/>
            </p:cNvSpPr>
            <p:nvPr/>
          </p:nvSpPr>
          <p:spPr bwMode="auto">
            <a:xfrm>
              <a:off x="340" y="1797"/>
              <a:ext cx="172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>
                  <a:solidFill>
                    <a:srgbClr val="0EB239"/>
                  </a:solidFill>
                </a:rPr>
                <a:t> </a:t>
              </a:r>
              <a:r>
                <a:rPr lang="en-US" sz="3600">
                  <a:solidFill>
                    <a:srgbClr val="097926"/>
                  </a:solidFill>
                </a:rPr>
                <a:t>a</a:t>
              </a:r>
              <a:r>
                <a:rPr lang="en-US" sz="3600">
                  <a:solidFill>
                    <a:srgbClr val="0EB239"/>
                  </a:solidFill>
                </a:rPr>
                <a:t>  </a:t>
              </a:r>
              <a:r>
                <a:rPr lang="en-US" sz="3600">
                  <a:solidFill>
                    <a:srgbClr val="097926"/>
                  </a:solidFill>
                </a:rPr>
                <a:t>a</a:t>
              </a:r>
              <a:r>
                <a:rPr lang="en-US" sz="3600">
                  <a:solidFill>
                    <a:srgbClr val="0EB239"/>
                  </a:solidFill>
                </a:rPr>
                <a:t>  </a:t>
              </a:r>
              <a:r>
                <a:rPr lang="en-US" sz="3600">
                  <a:solidFill>
                    <a:srgbClr val="097926"/>
                  </a:solidFill>
                </a:rPr>
                <a:t>=a</a:t>
              </a:r>
              <a:endParaRPr lang="ru-RU" sz="3600">
                <a:solidFill>
                  <a:srgbClr val="097926"/>
                </a:solidFill>
              </a:endParaRPr>
            </a:p>
          </p:txBody>
        </p:sp>
        <p:sp>
          <p:nvSpPr>
            <p:cNvPr id="10263" name="Text Box 11"/>
            <p:cNvSpPr txBox="1">
              <a:spLocks noChangeArrowheads="1"/>
            </p:cNvSpPr>
            <p:nvPr/>
          </p:nvSpPr>
          <p:spPr bwMode="auto">
            <a:xfrm>
              <a:off x="1293" y="1661"/>
              <a:ext cx="3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solidFill>
                    <a:srgbClr val="3366FF"/>
                  </a:solidFill>
                </a:rPr>
                <a:t>x</a:t>
              </a:r>
              <a:r>
                <a:rPr lang="en-US" b="1">
                  <a:solidFill>
                    <a:srgbClr val="3366FF"/>
                  </a:solidFill>
                </a:rPr>
                <a:t>+</a:t>
              </a:r>
              <a:r>
                <a:rPr lang="en-US" sz="2400" i="1">
                  <a:solidFill>
                    <a:srgbClr val="3366FF"/>
                  </a:solidFill>
                </a:rPr>
                <a:t>y</a:t>
              </a:r>
              <a:endParaRPr lang="ru-RU" sz="2400" i="1">
                <a:solidFill>
                  <a:srgbClr val="3366FF"/>
                </a:solidFill>
              </a:endParaRPr>
            </a:p>
          </p:txBody>
        </p:sp>
        <p:sp>
          <p:nvSpPr>
            <p:cNvPr id="10264" name="Text Box 12"/>
            <p:cNvSpPr txBox="1">
              <a:spLocks noChangeArrowheads="1"/>
            </p:cNvSpPr>
            <p:nvPr/>
          </p:nvSpPr>
          <p:spPr bwMode="auto">
            <a:xfrm>
              <a:off x="839" y="170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solidFill>
                    <a:srgbClr val="3366FF"/>
                  </a:solidFill>
                </a:rPr>
                <a:t>y</a:t>
              </a:r>
              <a:endParaRPr lang="ru-RU" sz="2400" i="1">
                <a:solidFill>
                  <a:srgbClr val="3366FF"/>
                </a:solidFill>
              </a:endParaRPr>
            </a:p>
          </p:txBody>
        </p:sp>
        <p:sp>
          <p:nvSpPr>
            <p:cNvPr id="10265" name="Text Box 13"/>
            <p:cNvSpPr txBox="1">
              <a:spLocks noChangeArrowheads="1"/>
            </p:cNvSpPr>
            <p:nvPr/>
          </p:nvSpPr>
          <p:spPr bwMode="auto">
            <a:xfrm>
              <a:off x="612" y="170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solidFill>
                    <a:srgbClr val="3366FF"/>
                  </a:solidFill>
                </a:rPr>
                <a:t>x</a:t>
              </a:r>
              <a:endParaRPr lang="ru-RU" sz="2400" i="1">
                <a:solidFill>
                  <a:srgbClr val="3366FF"/>
                </a:solidFill>
              </a:endParaRPr>
            </a:p>
          </p:txBody>
        </p:sp>
      </p:grpSp>
      <p:grpSp>
        <p:nvGrpSpPr>
          <p:cNvPr id="10246" name="Group 19"/>
          <p:cNvGrpSpPr>
            <a:grpSpLocks/>
          </p:cNvGrpSpPr>
          <p:nvPr/>
        </p:nvGrpSpPr>
        <p:grpSpPr bwMode="auto">
          <a:xfrm>
            <a:off x="468313" y="2565400"/>
            <a:ext cx="2736850" cy="804863"/>
            <a:chOff x="340" y="2296"/>
            <a:chExt cx="1724" cy="507"/>
          </a:xfrm>
        </p:grpSpPr>
        <p:sp>
          <p:nvSpPr>
            <p:cNvPr id="10258" name="Text Box 15"/>
            <p:cNvSpPr txBox="1">
              <a:spLocks noChangeArrowheads="1"/>
            </p:cNvSpPr>
            <p:nvPr/>
          </p:nvSpPr>
          <p:spPr bwMode="auto">
            <a:xfrm>
              <a:off x="340" y="2399"/>
              <a:ext cx="172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>
                  <a:solidFill>
                    <a:srgbClr val="0EB239"/>
                  </a:solidFill>
                </a:rPr>
                <a:t> </a:t>
              </a:r>
              <a:r>
                <a:rPr lang="en-US" sz="3600">
                  <a:solidFill>
                    <a:srgbClr val="097926"/>
                  </a:solidFill>
                </a:rPr>
                <a:t>a</a:t>
              </a:r>
              <a:r>
                <a:rPr lang="en-US" sz="3600">
                  <a:solidFill>
                    <a:srgbClr val="0EB239"/>
                  </a:solidFill>
                </a:rPr>
                <a:t> </a:t>
              </a:r>
              <a:r>
                <a:rPr lang="ru-RU" sz="3600">
                  <a:solidFill>
                    <a:srgbClr val="097926"/>
                  </a:solidFill>
                </a:rPr>
                <a:t>:</a:t>
              </a:r>
              <a:r>
                <a:rPr lang="en-US" sz="3600">
                  <a:solidFill>
                    <a:srgbClr val="097926"/>
                  </a:solidFill>
                </a:rPr>
                <a:t>a</a:t>
              </a:r>
              <a:r>
                <a:rPr lang="en-US" sz="3600">
                  <a:solidFill>
                    <a:srgbClr val="0EB239"/>
                  </a:solidFill>
                </a:rPr>
                <a:t>  </a:t>
              </a:r>
              <a:r>
                <a:rPr lang="en-US" sz="3600">
                  <a:solidFill>
                    <a:srgbClr val="097926"/>
                  </a:solidFill>
                </a:rPr>
                <a:t>=a</a:t>
              </a:r>
              <a:endParaRPr lang="ru-RU" sz="3600">
                <a:solidFill>
                  <a:srgbClr val="097926"/>
                </a:solidFill>
              </a:endParaRPr>
            </a:p>
          </p:txBody>
        </p:sp>
        <p:sp>
          <p:nvSpPr>
            <p:cNvPr id="10259" name="Text Box 16"/>
            <p:cNvSpPr txBox="1">
              <a:spLocks noChangeArrowheads="1"/>
            </p:cNvSpPr>
            <p:nvPr/>
          </p:nvSpPr>
          <p:spPr bwMode="auto">
            <a:xfrm>
              <a:off x="1293" y="2296"/>
              <a:ext cx="4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solidFill>
                    <a:srgbClr val="3366FF"/>
                  </a:solidFill>
                </a:rPr>
                <a:t>x</a:t>
              </a:r>
              <a:r>
                <a:rPr lang="ru-RU" sz="2400" i="1">
                  <a:solidFill>
                    <a:srgbClr val="3366FF"/>
                  </a:solidFill>
                </a:rPr>
                <a:t> </a:t>
              </a:r>
              <a:r>
                <a:rPr lang="ru-RU" sz="2400" b="1">
                  <a:solidFill>
                    <a:srgbClr val="3366FF"/>
                  </a:solidFill>
                </a:rPr>
                <a:t>- </a:t>
              </a:r>
              <a:r>
                <a:rPr lang="en-US" sz="2400" i="1">
                  <a:solidFill>
                    <a:srgbClr val="3366FF"/>
                  </a:solidFill>
                </a:rPr>
                <a:t>y</a:t>
              </a:r>
              <a:endParaRPr lang="ru-RU" sz="2400" i="1">
                <a:solidFill>
                  <a:srgbClr val="3366FF"/>
                </a:solidFill>
              </a:endParaRPr>
            </a:p>
          </p:txBody>
        </p:sp>
        <p:sp>
          <p:nvSpPr>
            <p:cNvPr id="10260" name="Text Box 17"/>
            <p:cNvSpPr txBox="1">
              <a:spLocks noChangeArrowheads="1"/>
            </p:cNvSpPr>
            <p:nvPr/>
          </p:nvSpPr>
          <p:spPr bwMode="auto">
            <a:xfrm>
              <a:off x="839" y="234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solidFill>
                    <a:srgbClr val="3366FF"/>
                  </a:solidFill>
                </a:rPr>
                <a:t>y</a:t>
              </a:r>
              <a:endParaRPr lang="ru-RU" sz="2400" i="1">
                <a:solidFill>
                  <a:srgbClr val="3366FF"/>
                </a:solidFill>
              </a:endParaRPr>
            </a:p>
          </p:txBody>
        </p:sp>
        <p:sp>
          <p:nvSpPr>
            <p:cNvPr id="10261" name="Text Box 18"/>
            <p:cNvSpPr txBox="1">
              <a:spLocks noChangeArrowheads="1"/>
            </p:cNvSpPr>
            <p:nvPr/>
          </p:nvSpPr>
          <p:spPr bwMode="auto">
            <a:xfrm>
              <a:off x="567" y="234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solidFill>
                    <a:srgbClr val="3366FF"/>
                  </a:solidFill>
                </a:rPr>
                <a:t>x</a:t>
              </a:r>
              <a:endParaRPr lang="ru-RU" sz="2400" i="1">
                <a:solidFill>
                  <a:srgbClr val="3366FF"/>
                </a:solidFill>
              </a:endParaRPr>
            </a:p>
          </p:txBody>
        </p:sp>
      </p:grpSp>
      <p:sp>
        <p:nvSpPr>
          <p:cNvPr id="10247" name="Rectangle 25"/>
          <p:cNvSpPr>
            <a:spLocks noChangeArrowheads="1"/>
          </p:cNvSpPr>
          <p:nvPr/>
        </p:nvSpPr>
        <p:spPr bwMode="auto">
          <a:xfrm>
            <a:off x="3276600" y="1700213"/>
            <a:ext cx="2398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 </a:t>
            </a:r>
            <a:r>
              <a:rPr lang="en-US" sz="3600" baseline="-300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36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bc</a:t>
            </a:r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=</a:t>
            </a:r>
            <a:endParaRPr lang="ru-RU" sz="36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8" name="Rectangle 26"/>
          <p:cNvSpPr>
            <a:spLocks noChangeArrowheads="1"/>
          </p:cNvSpPr>
          <p:nvPr/>
        </p:nvSpPr>
        <p:spPr bwMode="auto">
          <a:xfrm>
            <a:off x="3276600" y="2781300"/>
            <a:ext cx="2525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 </a:t>
            </a:r>
            <a:r>
              <a:rPr lang="en-US" sz="3600" baseline="-300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(b/c) =</a:t>
            </a:r>
            <a:endParaRPr lang="ru-RU" sz="36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25" name="Rectangle 28"/>
          <p:cNvSpPr>
            <a:spLocks noChangeArrowheads="1"/>
          </p:cNvSpPr>
          <p:nvPr/>
        </p:nvSpPr>
        <p:spPr bwMode="auto">
          <a:xfrm>
            <a:off x="5867400" y="2701925"/>
            <a:ext cx="3013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</a:t>
            </a:r>
            <a:r>
              <a:rPr lang="en-US" sz="3600" baseline="-25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 - log </a:t>
            </a:r>
            <a:r>
              <a:rPr lang="en-US" sz="3600" baseline="-250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u-RU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9226" name="Rectangle 29"/>
          <p:cNvSpPr>
            <a:spLocks noChangeArrowheads="1"/>
          </p:cNvSpPr>
          <p:nvPr/>
        </p:nvSpPr>
        <p:spPr bwMode="auto">
          <a:xfrm>
            <a:off x="5724525" y="1700213"/>
            <a:ext cx="3127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</a:t>
            </a:r>
            <a:r>
              <a:rPr lang="en-US" sz="3600" baseline="-25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 + log </a:t>
            </a:r>
            <a:r>
              <a:rPr lang="en-US" sz="3600" baseline="-250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u-RU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10251" name="Rectangle 26"/>
          <p:cNvSpPr>
            <a:spLocks noChangeArrowheads="1"/>
          </p:cNvSpPr>
          <p:nvPr/>
        </p:nvSpPr>
        <p:spPr bwMode="auto">
          <a:xfrm>
            <a:off x="3357563" y="3714750"/>
            <a:ext cx="22129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</a:t>
            </a:r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 </a:t>
            </a:r>
            <a:r>
              <a:rPr lang="en-US" sz="3600" baseline="-300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 =</a:t>
            </a:r>
            <a:endParaRPr lang="ru-RU" sz="36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Группа 31"/>
          <p:cNvGrpSpPr>
            <a:grpSpLocks/>
          </p:cNvGrpSpPr>
          <p:nvPr/>
        </p:nvGrpSpPr>
        <p:grpSpPr bwMode="auto">
          <a:xfrm>
            <a:off x="5502275" y="3500438"/>
            <a:ext cx="1752600" cy="860425"/>
            <a:chOff x="5501554" y="3500438"/>
            <a:chExt cx="1754006" cy="860645"/>
          </a:xfrm>
        </p:grpSpPr>
        <p:sp>
          <p:nvSpPr>
            <p:cNvPr id="10256" name="Rectangle 28"/>
            <p:cNvSpPr>
              <a:spLocks noChangeArrowheads="1"/>
            </p:cNvSpPr>
            <p:nvPr/>
          </p:nvSpPr>
          <p:spPr bwMode="auto">
            <a:xfrm>
              <a:off x="5501554" y="3714752"/>
              <a:ext cx="175400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 dirty="0" err="1">
                  <a:solidFill>
                    <a:srgbClr val="FF33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log</a:t>
              </a:r>
              <a:r>
                <a:rPr lang="en-US" sz="3600" baseline="-25000" dirty="0" err="1">
                  <a:solidFill>
                    <a:srgbClr val="FF33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</a:t>
              </a:r>
              <a:r>
                <a:rPr lang="en-US" sz="3600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b</a:t>
              </a:r>
              <a:r>
                <a:rPr lang="ru-RU" sz="3600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</a:t>
              </a:r>
            </a:p>
          </p:txBody>
        </p:sp>
        <p:sp>
          <p:nvSpPr>
            <p:cNvPr id="10257" name="Прямоугольник 30"/>
            <p:cNvSpPr>
              <a:spLocks noChangeArrowheads="1"/>
            </p:cNvSpPr>
            <p:nvPr/>
          </p:nvSpPr>
          <p:spPr bwMode="auto">
            <a:xfrm>
              <a:off x="6572264" y="3500438"/>
              <a:ext cx="34176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rgbClr val="FF33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к</a:t>
              </a:r>
              <a:endParaRPr lang="ru-RU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" name="Группа 36"/>
          <p:cNvGrpSpPr>
            <a:grpSpLocks/>
          </p:cNvGrpSpPr>
          <p:nvPr/>
        </p:nvGrpSpPr>
        <p:grpSpPr bwMode="auto">
          <a:xfrm>
            <a:off x="7143750" y="3714750"/>
            <a:ext cx="1612900" cy="646113"/>
            <a:chOff x="6357950" y="5214950"/>
            <a:chExt cx="1612942" cy="646331"/>
          </a:xfrm>
        </p:grpSpPr>
        <p:sp>
          <p:nvSpPr>
            <p:cNvPr id="10254" name="Rectangle 28"/>
            <p:cNvSpPr>
              <a:spLocks noChangeArrowheads="1"/>
            </p:cNvSpPr>
            <p:nvPr/>
          </p:nvSpPr>
          <p:spPr bwMode="auto">
            <a:xfrm>
              <a:off x="6357950" y="5214950"/>
              <a:ext cx="1612942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 dirty="0" err="1">
                  <a:solidFill>
                    <a:srgbClr val="FF3300"/>
                  </a:solidFill>
                </a:rPr>
                <a:t>log</a:t>
              </a:r>
              <a:r>
                <a:rPr lang="en-US" sz="3600" baseline="-25000" dirty="0" err="1">
                  <a:solidFill>
                    <a:srgbClr val="FF3300"/>
                  </a:solidFill>
                </a:rPr>
                <a:t>a</a:t>
              </a:r>
              <a:r>
                <a:rPr lang="en-US" sz="3600" dirty="0">
                  <a:solidFill>
                    <a:srgbClr val="FF3300"/>
                  </a:solidFill>
                </a:rPr>
                <a:t> </a:t>
              </a:r>
              <a:r>
                <a:rPr lang="ru-RU" sz="3600" dirty="0">
                  <a:solidFill>
                    <a:srgbClr val="FF3300"/>
                  </a:solidFill>
                </a:rPr>
                <a:t>  </a:t>
              </a:r>
              <a:r>
                <a:rPr lang="en-US" sz="3600" dirty="0">
                  <a:solidFill>
                    <a:srgbClr val="FF3300"/>
                  </a:solidFill>
                </a:rPr>
                <a:t>b</a:t>
              </a:r>
              <a:endParaRPr lang="ru-RU" sz="3600" dirty="0">
                <a:solidFill>
                  <a:srgbClr val="FF3300"/>
                </a:solidFill>
              </a:endParaRPr>
            </a:p>
          </p:txBody>
        </p:sp>
        <p:sp>
          <p:nvSpPr>
            <p:cNvPr id="10255" name="Прямоугольник 35"/>
            <p:cNvSpPr>
              <a:spLocks noChangeArrowheads="1"/>
            </p:cNvSpPr>
            <p:nvPr/>
          </p:nvSpPr>
          <p:spPr bwMode="auto">
            <a:xfrm>
              <a:off x="7072330" y="5357826"/>
              <a:ext cx="51007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1/к</a:t>
              </a:r>
              <a:endPara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30" name="Picture 2" descr="НЕПЕР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991481">
            <a:off x="266987" y="5025984"/>
            <a:ext cx="2052081" cy="1672982"/>
          </a:xfrm>
          <a:prstGeom prst="rect">
            <a:avLst/>
          </a:prstGeom>
          <a:noFill/>
        </p:spPr>
      </p:pic>
      <p:pic>
        <p:nvPicPr>
          <p:cNvPr id="32" name="Picture 3" descr="F:\катюша\анимашки\014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11819" y="260648"/>
            <a:ext cx="1632181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палки неппера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lum bright="32000" contrast="-69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0" y="214313"/>
            <a:ext cx="72866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400">
                <a:solidFill>
                  <a:srgbClr val="FF0000"/>
                </a:solidFill>
              </a:rPr>
              <a:t>	Примеры:</a:t>
            </a:r>
          </a:p>
          <a:p>
            <a:pPr marL="342900" indent="-342900">
              <a:spcBef>
                <a:spcPct val="50000"/>
              </a:spcBef>
              <a:buFontTx/>
              <a:buAutoNum type="arabicParenR"/>
            </a:pP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6</a:t>
            </a:r>
            <a:r>
              <a:rPr lang="ru-RU" sz="2400">
                <a:solidFill>
                  <a:srgbClr val="097926"/>
                </a:solidFill>
              </a:rPr>
              <a:t> 18 + </a:t>
            </a: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6</a:t>
            </a:r>
            <a:r>
              <a:rPr lang="ru-RU" sz="2400">
                <a:solidFill>
                  <a:srgbClr val="097926"/>
                </a:solidFill>
              </a:rPr>
              <a:t> 2 = </a:t>
            </a: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6</a:t>
            </a:r>
            <a:r>
              <a:rPr lang="ru-RU" sz="2400">
                <a:solidFill>
                  <a:srgbClr val="097926"/>
                </a:solidFill>
              </a:rPr>
              <a:t> (18</a:t>
            </a:r>
            <a:r>
              <a:rPr lang="ru-RU" sz="2400">
                <a:solidFill>
                  <a:srgbClr val="097926"/>
                </a:solidFill>
                <a:cs typeface="Tahoma" pitchFamily="34" charset="0"/>
              </a:rPr>
              <a:t>·</a:t>
            </a:r>
            <a:r>
              <a:rPr lang="ru-RU" sz="2400">
                <a:solidFill>
                  <a:srgbClr val="097926"/>
                </a:solidFill>
              </a:rPr>
              <a:t>2) = </a:t>
            </a: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6</a:t>
            </a:r>
            <a:r>
              <a:rPr lang="ru-RU" sz="2400">
                <a:solidFill>
                  <a:srgbClr val="097926"/>
                </a:solidFill>
              </a:rPr>
              <a:t> 36 = 2</a:t>
            </a:r>
          </a:p>
          <a:p>
            <a:pPr marL="342900" indent="-342900">
              <a:spcBef>
                <a:spcPct val="50000"/>
              </a:spcBef>
              <a:buFontTx/>
              <a:buAutoNum type="arabicParenR"/>
            </a:pPr>
            <a:r>
              <a:rPr lang="en-US" sz="2400">
                <a:solidFill>
                  <a:srgbClr val="097926"/>
                </a:solidFill>
              </a:rPr>
              <a:t>log </a:t>
            </a:r>
            <a:r>
              <a:rPr lang="en-US" sz="2400" baseline="-25000">
                <a:solidFill>
                  <a:srgbClr val="097926"/>
                </a:solidFill>
              </a:rPr>
              <a:t>12</a:t>
            </a:r>
            <a:r>
              <a:rPr lang="en-US" sz="2400">
                <a:solidFill>
                  <a:srgbClr val="097926"/>
                </a:solidFill>
              </a:rPr>
              <a:t> 48 – 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12</a:t>
            </a:r>
            <a:r>
              <a:rPr lang="ru-RU" sz="2400">
                <a:solidFill>
                  <a:srgbClr val="097926"/>
                </a:solidFill>
              </a:rPr>
              <a:t> 4 = </a:t>
            </a: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12</a:t>
            </a:r>
            <a:r>
              <a:rPr lang="ru-RU" sz="2400">
                <a:solidFill>
                  <a:srgbClr val="097926"/>
                </a:solidFill>
              </a:rPr>
              <a:t> (48</a:t>
            </a:r>
            <a:r>
              <a:rPr lang="en-US" sz="2400">
                <a:solidFill>
                  <a:srgbClr val="097926"/>
                </a:solidFill>
              </a:rPr>
              <a:t>/</a:t>
            </a:r>
            <a:r>
              <a:rPr lang="ru-RU" sz="2400">
                <a:solidFill>
                  <a:srgbClr val="097926"/>
                </a:solidFill>
              </a:rPr>
              <a:t>4) = </a:t>
            </a: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12</a:t>
            </a:r>
            <a:r>
              <a:rPr lang="ru-RU" sz="2400">
                <a:solidFill>
                  <a:srgbClr val="097926"/>
                </a:solidFill>
              </a:rPr>
              <a:t> 12 = 1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500063" y="178593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Вычислите: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285750" y="2286000"/>
            <a:ext cx="4608513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10</a:t>
            </a:r>
            <a:r>
              <a:rPr lang="ru-RU" sz="2400">
                <a:solidFill>
                  <a:srgbClr val="097926"/>
                </a:solidFill>
              </a:rPr>
              <a:t> 5 + </a:t>
            </a: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10 </a:t>
            </a:r>
            <a:r>
              <a:rPr lang="ru-RU" sz="2400">
                <a:solidFill>
                  <a:srgbClr val="097926"/>
                </a:solidFill>
              </a:rPr>
              <a:t>2=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12</a:t>
            </a:r>
            <a:r>
              <a:rPr lang="ru-RU" sz="2400">
                <a:solidFill>
                  <a:srgbClr val="097926"/>
                </a:solidFill>
              </a:rPr>
              <a:t> 2 + </a:t>
            </a: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12</a:t>
            </a:r>
            <a:r>
              <a:rPr lang="ru-RU" sz="2400">
                <a:solidFill>
                  <a:srgbClr val="097926"/>
                </a:solidFill>
              </a:rPr>
              <a:t> 72=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2</a:t>
            </a:r>
            <a:r>
              <a:rPr lang="ru-RU" sz="2400">
                <a:solidFill>
                  <a:srgbClr val="097926"/>
                </a:solidFill>
              </a:rPr>
              <a:t> 15 – </a:t>
            </a: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>
                <a:solidFill>
                  <a:srgbClr val="097926"/>
                </a:solidFill>
              </a:rPr>
              <a:t> </a:t>
            </a:r>
            <a:r>
              <a:rPr lang="ru-RU" sz="2400" baseline="-25000">
                <a:solidFill>
                  <a:srgbClr val="097926"/>
                </a:solidFill>
              </a:rPr>
              <a:t>2 </a:t>
            </a:r>
            <a:r>
              <a:rPr lang="ru-RU" sz="2400">
                <a:solidFill>
                  <a:srgbClr val="097926"/>
                </a:solidFill>
              </a:rPr>
              <a:t>(15</a:t>
            </a:r>
            <a:r>
              <a:rPr lang="en-US" sz="2400">
                <a:solidFill>
                  <a:srgbClr val="097926"/>
                </a:solidFill>
              </a:rPr>
              <a:t>/</a:t>
            </a:r>
            <a:r>
              <a:rPr lang="ru-RU" sz="2400">
                <a:solidFill>
                  <a:srgbClr val="097926"/>
                </a:solidFill>
              </a:rPr>
              <a:t>16)=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 baseline="-25000">
                <a:solidFill>
                  <a:srgbClr val="097926"/>
                </a:solidFill>
              </a:rPr>
              <a:t>1</a:t>
            </a:r>
            <a:r>
              <a:rPr lang="en-US" sz="2400" baseline="-25000">
                <a:solidFill>
                  <a:srgbClr val="097926"/>
                </a:solidFill>
              </a:rPr>
              <a:t>/3</a:t>
            </a:r>
            <a:r>
              <a:rPr lang="ru-RU" sz="2400">
                <a:solidFill>
                  <a:srgbClr val="097926"/>
                </a:solidFill>
              </a:rPr>
              <a:t> 54 – </a:t>
            </a:r>
            <a:r>
              <a:rPr lang="en-US" sz="2400">
                <a:solidFill>
                  <a:srgbClr val="097926"/>
                </a:solidFill>
              </a:rPr>
              <a:t>log</a:t>
            </a:r>
            <a:r>
              <a:rPr lang="ru-RU" sz="2400" baseline="-25000">
                <a:solidFill>
                  <a:srgbClr val="097926"/>
                </a:solidFill>
              </a:rPr>
              <a:t>1</a:t>
            </a:r>
            <a:r>
              <a:rPr lang="en-US" sz="2400" baseline="-25000">
                <a:solidFill>
                  <a:srgbClr val="097926"/>
                </a:solidFill>
              </a:rPr>
              <a:t>/3</a:t>
            </a:r>
            <a:r>
              <a:rPr lang="ru-RU" sz="2400">
                <a:solidFill>
                  <a:srgbClr val="097926"/>
                </a:solidFill>
              </a:rPr>
              <a:t> 2=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97926"/>
                </a:solidFill>
              </a:rPr>
              <a:t>log </a:t>
            </a:r>
            <a:r>
              <a:rPr lang="en-US" sz="2400" baseline="-25000">
                <a:solidFill>
                  <a:srgbClr val="097926"/>
                </a:solidFill>
              </a:rPr>
              <a:t>5</a:t>
            </a:r>
            <a:r>
              <a:rPr lang="en-US" sz="2400">
                <a:solidFill>
                  <a:srgbClr val="097926"/>
                </a:solidFill>
              </a:rPr>
              <a:t> 75 – log </a:t>
            </a:r>
            <a:r>
              <a:rPr lang="en-US" sz="2400" baseline="-25000">
                <a:solidFill>
                  <a:srgbClr val="097926"/>
                </a:solidFill>
              </a:rPr>
              <a:t>5</a:t>
            </a:r>
            <a:r>
              <a:rPr lang="en-US" sz="2400">
                <a:solidFill>
                  <a:srgbClr val="097926"/>
                </a:solidFill>
              </a:rPr>
              <a:t> 3</a:t>
            </a:r>
            <a:r>
              <a:rPr lang="ru-RU" sz="2400">
                <a:solidFill>
                  <a:srgbClr val="097926"/>
                </a:solidFill>
              </a:rPr>
              <a:t>=</a:t>
            </a:r>
            <a:endParaRPr lang="en-US" sz="2400">
              <a:solidFill>
                <a:srgbClr val="097926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97926"/>
                </a:solidFill>
              </a:rPr>
              <a:t>log </a:t>
            </a:r>
            <a:r>
              <a:rPr lang="en-US" sz="2400" baseline="-25000">
                <a:solidFill>
                  <a:srgbClr val="097926"/>
                </a:solidFill>
              </a:rPr>
              <a:t>8</a:t>
            </a:r>
            <a:r>
              <a:rPr lang="en-US" sz="2400">
                <a:solidFill>
                  <a:srgbClr val="097926"/>
                </a:solidFill>
              </a:rPr>
              <a:t> (1/16) – log </a:t>
            </a:r>
            <a:r>
              <a:rPr lang="en-US" sz="2400" baseline="-25000">
                <a:solidFill>
                  <a:srgbClr val="097926"/>
                </a:solidFill>
              </a:rPr>
              <a:t>8</a:t>
            </a:r>
            <a:r>
              <a:rPr lang="en-US" sz="2400">
                <a:solidFill>
                  <a:srgbClr val="097926"/>
                </a:solidFill>
              </a:rPr>
              <a:t> 32</a:t>
            </a:r>
            <a:r>
              <a:rPr lang="ru-RU" sz="2400">
                <a:solidFill>
                  <a:srgbClr val="097926"/>
                </a:solidFill>
              </a:rPr>
              <a:t>=</a:t>
            </a:r>
            <a:endParaRPr lang="en-US" sz="2400">
              <a:solidFill>
                <a:srgbClr val="097926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97926"/>
                </a:solidFill>
              </a:rPr>
              <a:t>log </a:t>
            </a:r>
            <a:r>
              <a:rPr lang="ru-RU" sz="2400" baseline="-25000">
                <a:solidFill>
                  <a:srgbClr val="097926"/>
                </a:solidFill>
              </a:rPr>
              <a:t>4</a:t>
            </a:r>
            <a:r>
              <a:rPr lang="en-US" sz="2400">
                <a:solidFill>
                  <a:srgbClr val="097926"/>
                </a:solidFill>
              </a:rPr>
              <a:t> 12 – log </a:t>
            </a:r>
            <a:r>
              <a:rPr lang="ru-RU" sz="2400" baseline="-25000">
                <a:solidFill>
                  <a:srgbClr val="097926"/>
                </a:solidFill>
              </a:rPr>
              <a:t>4</a:t>
            </a:r>
            <a:r>
              <a:rPr lang="en-US" sz="2400">
                <a:solidFill>
                  <a:srgbClr val="097926"/>
                </a:solidFill>
              </a:rPr>
              <a:t> 15 + log </a:t>
            </a:r>
            <a:r>
              <a:rPr lang="ru-RU" sz="2400" baseline="-25000">
                <a:solidFill>
                  <a:srgbClr val="097926"/>
                </a:solidFill>
              </a:rPr>
              <a:t>4</a:t>
            </a:r>
            <a:r>
              <a:rPr lang="en-US" sz="2400">
                <a:solidFill>
                  <a:srgbClr val="097926"/>
                </a:solidFill>
              </a:rPr>
              <a:t> 20</a:t>
            </a:r>
            <a:r>
              <a:rPr lang="ru-RU" sz="2400">
                <a:solidFill>
                  <a:srgbClr val="097926"/>
                </a:solidFill>
              </a:rPr>
              <a:t>=</a:t>
            </a:r>
            <a:endParaRPr lang="en-US" sz="2400">
              <a:solidFill>
                <a:srgbClr val="097926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97926"/>
                </a:solidFill>
              </a:rPr>
              <a:t>log </a:t>
            </a:r>
            <a:r>
              <a:rPr lang="en-US" sz="2400" baseline="-25000">
                <a:solidFill>
                  <a:srgbClr val="097926"/>
                </a:solidFill>
              </a:rPr>
              <a:t>9</a:t>
            </a:r>
            <a:r>
              <a:rPr lang="en-US" sz="2400">
                <a:solidFill>
                  <a:srgbClr val="097926"/>
                </a:solidFill>
              </a:rPr>
              <a:t> 15 + log </a:t>
            </a:r>
            <a:r>
              <a:rPr lang="en-US" sz="2400" baseline="-25000">
                <a:solidFill>
                  <a:srgbClr val="097926"/>
                </a:solidFill>
              </a:rPr>
              <a:t>9</a:t>
            </a:r>
            <a:r>
              <a:rPr lang="en-US" sz="2400">
                <a:solidFill>
                  <a:srgbClr val="097926"/>
                </a:solidFill>
              </a:rPr>
              <a:t> 18 – log </a:t>
            </a:r>
            <a:r>
              <a:rPr lang="en-US" sz="2400" baseline="-25000">
                <a:solidFill>
                  <a:srgbClr val="097926"/>
                </a:solidFill>
              </a:rPr>
              <a:t>9 </a:t>
            </a:r>
            <a:r>
              <a:rPr lang="en-US" sz="2400">
                <a:solidFill>
                  <a:srgbClr val="097926"/>
                </a:solidFill>
              </a:rPr>
              <a:t>10</a:t>
            </a:r>
            <a:r>
              <a:rPr lang="ru-RU" sz="2400">
                <a:solidFill>
                  <a:srgbClr val="097926"/>
                </a:solidFill>
              </a:rPr>
              <a:t>=</a:t>
            </a:r>
          </a:p>
        </p:txBody>
      </p:sp>
      <p:sp>
        <p:nvSpPr>
          <p:cNvPr id="10246" name="Прямоугольник 10"/>
          <p:cNvSpPr>
            <a:spLocks noChangeArrowheads="1"/>
          </p:cNvSpPr>
          <p:nvPr/>
        </p:nvSpPr>
        <p:spPr bwMode="auto">
          <a:xfrm>
            <a:off x="2928938" y="2286000"/>
            <a:ext cx="4000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</a:rPr>
              <a:t> log </a:t>
            </a:r>
            <a:r>
              <a:rPr lang="en-US" sz="2400" baseline="-25000">
                <a:solidFill>
                  <a:srgbClr val="002060"/>
                </a:solidFill>
              </a:rPr>
              <a:t>10</a:t>
            </a:r>
            <a:r>
              <a:rPr lang="en-US" sz="2400">
                <a:solidFill>
                  <a:srgbClr val="002060"/>
                </a:solidFill>
              </a:rPr>
              <a:t> (5 </a:t>
            </a:r>
            <a:r>
              <a:rPr lang="en-US" sz="2400" baseline="30000">
                <a:solidFill>
                  <a:srgbClr val="002060"/>
                </a:solidFill>
              </a:rPr>
              <a:t>.</a:t>
            </a:r>
            <a:r>
              <a:rPr lang="en-US" sz="2400">
                <a:solidFill>
                  <a:srgbClr val="002060"/>
                </a:solidFill>
              </a:rPr>
              <a:t> 2) = log </a:t>
            </a:r>
            <a:r>
              <a:rPr lang="en-US" sz="2400" baseline="-25000">
                <a:solidFill>
                  <a:srgbClr val="002060"/>
                </a:solidFill>
              </a:rPr>
              <a:t>10</a:t>
            </a:r>
            <a:r>
              <a:rPr lang="en-US" sz="2400">
                <a:solidFill>
                  <a:srgbClr val="002060"/>
                </a:solidFill>
              </a:rPr>
              <a:t> 10 = 1</a:t>
            </a:r>
          </a:p>
        </p:txBody>
      </p:sp>
      <p:sp>
        <p:nvSpPr>
          <p:cNvPr id="10247" name="Прямоугольник 11"/>
          <p:cNvSpPr>
            <a:spLocks noChangeArrowheads="1"/>
          </p:cNvSpPr>
          <p:nvPr/>
        </p:nvSpPr>
        <p:spPr bwMode="auto">
          <a:xfrm>
            <a:off x="3000375" y="3929063"/>
            <a:ext cx="457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</a:rPr>
              <a:t>log </a:t>
            </a:r>
            <a:r>
              <a:rPr lang="en-US" sz="2400" baseline="-25000">
                <a:solidFill>
                  <a:srgbClr val="002060"/>
                </a:solidFill>
              </a:rPr>
              <a:t>1/3</a:t>
            </a:r>
            <a:r>
              <a:rPr lang="en-US" sz="2400">
                <a:solidFill>
                  <a:srgbClr val="002060"/>
                </a:solidFill>
              </a:rPr>
              <a:t> (54/2) = log </a:t>
            </a:r>
            <a:r>
              <a:rPr lang="en-US" sz="2400" baseline="-25000">
                <a:solidFill>
                  <a:srgbClr val="002060"/>
                </a:solidFill>
              </a:rPr>
              <a:t>1/3</a:t>
            </a:r>
            <a:r>
              <a:rPr lang="en-US" sz="2400">
                <a:solidFill>
                  <a:srgbClr val="002060"/>
                </a:solidFill>
              </a:rPr>
              <a:t> 27 = -3</a:t>
            </a:r>
          </a:p>
        </p:txBody>
      </p:sp>
      <p:sp>
        <p:nvSpPr>
          <p:cNvPr id="10248" name="Прямоугольник 12"/>
          <p:cNvSpPr>
            <a:spLocks noChangeArrowheads="1"/>
          </p:cNvSpPr>
          <p:nvPr/>
        </p:nvSpPr>
        <p:spPr bwMode="auto">
          <a:xfrm>
            <a:off x="4286250" y="5572125"/>
            <a:ext cx="4643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</a:rPr>
              <a:t>log </a:t>
            </a:r>
            <a:r>
              <a:rPr lang="ru-RU" sz="2400" baseline="-25000">
                <a:solidFill>
                  <a:srgbClr val="002060"/>
                </a:solidFill>
              </a:rPr>
              <a:t>4</a:t>
            </a:r>
            <a:r>
              <a:rPr lang="en-US" sz="2400">
                <a:solidFill>
                  <a:srgbClr val="002060"/>
                </a:solidFill>
              </a:rPr>
              <a:t> </a:t>
            </a:r>
            <a:r>
              <a:rPr lang="ru-RU" sz="2400">
                <a:solidFill>
                  <a:srgbClr val="002060"/>
                </a:solidFill>
              </a:rPr>
              <a:t>((12/15)</a:t>
            </a:r>
            <a:r>
              <a:rPr lang="ru-RU" sz="3600" baseline="30000">
                <a:solidFill>
                  <a:srgbClr val="002060"/>
                </a:solidFill>
              </a:rPr>
              <a:t>.</a:t>
            </a:r>
            <a:r>
              <a:rPr lang="ru-RU" sz="2400">
                <a:solidFill>
                  <a:srgbClr val="002060"/>
                </a:solidFill>
              </a:rPr>
              <a:t>20)=</a:t>
            </a:r>
            <a:r>
              <a:rPr lang="en-US" sz="2400">
                <a:solidFill>
                  <a:srgbClr val="002060"/>
                </a:solidFill>
              </a:rPr>
              <a:t> log </a:t>
            </a:r>
            <a:r>
              <a:rPr lang="ru-RU" sz="2400" baseline="-25000">
                <a:solidFill>
                  <a:srgbClr val="002060"/>
                </a:solidFill>
              </a:rPr>
              <a:t>4</a:t>
            </a:r>
            <a:r>
              <a:rPr lang="en-US" sz="2400">
                <a:solidFill>
                  <a:srgbClr val="002060"/>
                </a:solidFill>
              </a:rPr>
              <a:t> </a:t>
            </a:r>
            <a:r>
              <a:rPr lang="ru-RU" sz="2400">
                <a:solidFill>
                  <a:srgbClr val="002060"/>
                </a:solidFill>
              </a:rPr>
              <a:t>16=2</a:t>
            </a:r>
            <a:endParaRPr lang="en-US" sz="2400">
              <a:solidFill>
                <a:srgbClr val="002060"/>
              </a:solidFill>
            </a:endParaRPr>
          </a:p>
        </p:txBody>
      </p:sp>
      <p:sp>
        <p:nvSpPr>
          <p:cNvPr id="10249" name="Прямоугольник 13"/>
          <p:cNvSpPr>
            <a:spLocks noChangeArrowheads="1"/>
          </p:cNvSpPr>
          <p:nvPr/>
        </p:nvSpPr>
        <p:spPr bwMode="auto">
          <a:xfrm>
            <a:off x="3000375" y="2786063"/>
            <a:ext cx="4786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</a:rPr>
              <a:t> log </a:t>
            </a:r>
            <a:r>
              <a:rPr lang="en-US" sz="2400" baseline="-25000">
                <a:solidFill>
                  <a:srgbClr val="002060"/>
                </a:solidFill>
              </a:rPr>
              <a:t>1</a:t>
            </a:r>
            <a:r>
              <a:rPr lang="ru-RU" sz="2400" baseline="-25000">
                <a:solidFill>
                  <a:srgbClr val="002060"/>
                </a:solidFill>
              </a:rPr>
              <a:t>2</a:t>
            </a:r>
            <a:r>
              <a:rPr lang="en-US" sz="2400">
                <a:solidFill>
                  <a:srgbClr val="002060"/>
                </a:solidFill>
              </a:rPr>
              <a:t> (</a:t>
            </a:r>
            <a:r>
              <a:rPr lang="ru-RU" sz="2400">
                <a:solidFill>
                  <a:srgbClr val="002060"/>
                </a:solidFill>
              </a:rPr>
              <a:t>2</a:t>
            </a:r>
            <a:r>
              <a:rPr lang="en-US" sz="2400">
                <a:solidFill>
                  <a:srgbClr val="002060"/>
                </a:solidFill>
              </a:rPr>
              <a:t> </a:t>
            </a:r>
            <a:r>
              <a:rPr lang="en-US" sz="2400" baseline="30000">
                <a:solidFill>
                  <a:srgbClr val="002060"/>
                </a:solidFill>
              </a:rPr>
              <a:t>.</a:t>
            </a:r>
            <a:r>
              <a:rPr lang="en-US" sz="2400">
                <a:solidFill>
                  <a:srgbClr val="002060"/>
                </a:solidFill>
              </a:rPr>
              <a:t> </a:t>
            </a:r>
            <a:r>
              <a:rPr lang="ru-RU" sz="2400">
                <a:solidFill>
                  <a:srgbClr val="002060"/>
                </a:solidFill>
              </a:rPr>
              <a:t>7</a:t>
            </a:r>
            <a:r>
              <a:rPr lang="en-US" sz="2400">
                <a:solidFill>
                  <a:srgbClr val="002060"/>
                </a:solidFill>
              </a:rPr>
              <a:t>2) = log </a:t>
            </a:r>
            <a:r>
              <a:rPr lang="en-US" sz="2400" baseline="-25000">
                <a:solidFill>
                  <a:srgbClr val="002060"/>
                </a:solidFill>
              </a:rPr>
              <a:t>1</a:t>
            </a:r>
            <a:r>
              <a:rPr lang="ru-RU" sz="2400" baseline="-25000">
                <a:solidFill>
                  <a:srgbClr val="002060"/>
                </a:solidFill>
              </a:rPr>
              <a:t>2</a:t>
            </a:r>
            <a:r>
              <a:rPr lang="en-US" sz="2400">
                <a:solidFill>
                  <a:srgbClr val="002060"/>
                </a:solidFill>
              </a:rPr>
              <a:t> </a:t>
            </a:r>
            <a:r>
              <a:rPr lang="ru-RU" sz="2400">
                <a:solidFill>
                  <a:srgbClr val="002060"/>
                </a:solidFill>
              </a:rPr>
              <a:t>144</a:t>
            </a:r>
            <a:r>
              <a:rPr lang="en-US" sz="2400">
                <a:solidFill>
                  <a:srgbClr val="002060"/>
                </a:solidFill>
              </a:rPr>
              <a:t> = </a:t>
            </a:r>
            <a:r>
              <a:rPr lang="ru-RU" sz="2400">
                <a:solidFill>
                  <a:srgbClr val="002060"/>
                </a:solidFill>
              </a:rPr>
              <a:t>2</a:t>
            </a:r>
            <a:endParaRPr lang="en-US" sz="2400">
              <a:solidFill>
                <a:srgbClr val="002060"/>
              </a:solidFill>
            </a:endParaRPr>
          </a:p>
        </p:txBody>
      </p:sp>
      <p:sp>
        <p:nvSpPr>
          <p:cNvPr id="10250" name="Прямоугольник 14"/>
          <p:cNvSpPr>
            <a:spLocks noChangeArrowheads="1"/>
          </p:cNvSpPr>
          <p:nvPr/>
        </p:nvSpPr>
        <p:spPr bwMode="auto">
          <a:xfrm>
            <a:off x="3429000" y="3357563"/>
            <a:ext cx="5500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</a:rPr>
              <a:t> log</a:t>
            </a:r>
            <a:r>
              <a:rPr lang="ru-RU" sz="2400" baseline="-25000">
                <a:solidFill>
                  <a:srgbClr val="002060"/>
                </a:solidFill>
              </a:rPr>
              <a:t>2</a:t>
            </a:r>
            <a:r>
              <a:rPr lang="en-US" sz="2400">
                <a:solidFill>
                  <a:srgbClr val="002060"/>
                </a:solidFill>
              </a:rPr>
              <a:t> </a:t>
            </a:r>
            <a:r>
              <a:rPr lang="ru-RU" sz="2400">
                <a:solidFill>
                  <a:srgbClr val="002060"/>
                </a:solidFill>
              </a:rPr>
              <a:t>15 -</a:t>
            </a:r>
            <a:r>
              <a:rPr lang="en-US" sz="2400">
                <a:solidFill>
                  <a:srgbClr val="002060"/>
                </a:solidFill>
              </a:rPr>
              <a:t> log</a:t>
            </a:r>
            <a:r>
              <a:rPr lang="ru-RU" sz="2400" baseline="-25000">
                <a:solidFill>
                  <a:srgbClr val="002060"/>
                </a:solidFill>
              </a:rPr>
              <a:t>2</a:t>
            </a:r>
            <a:r>
              <a:rPr lang="en-US" sz="2400">
                <a:solidFill>
                  <a:srgbClr val="002060"/>
                </a:solidFill>
              </a:rPr>
              <a:t> </a:t>
            </a:r>
            <a:r>
              <a:rPr lang="ru-RU" sz="2400">
                <a:solidFill>
                  <a:srgbClr val="002060"/>
                </a:solidFill>
              </a:rPr>
              <a:t>15 - </a:t>
            </a:r>
            <a:r>
              <a:rPr lang="en-US" sz="2400">
                <a:solidFill>
                  <a:srgbClr val="002060"/>
                </a:solidFill>
              </a:rPr>
              <a:t> log</a:t>
            </a:r>
            <a:r>
              <a:rPr lang="ru-RU" sz="2400" baseline="-25000">
                <a:solidFill>
                  <a:srgbClr val="002060"/>
                </a:solidFill>
              </a:rPr>
              <a:t>2</a:t>
            </a:r>
            <a:r>
              <a:rPr lang="en-US" sz="2400">
                <a:solidFill>
                  <a:srgbClr val="002060"/>
                </a:solidFill>
              </a:rPr>
              <a:t> </a:t>
            </a:r>
            <a:r>
              <a:rPr lang="ru-RU" sz="2400">
                <a:solidFill>
                  <a:srgbClr val="002060"/>
                </a:solidFill>
              </a:rPr>
              <a:t>16 </a:t>
            </a:r>
            <a:r>
              <a:rPr lang="en-US" sz="2400">
                <a:solidFill>
                  <a:srgbClr val="002060"/>
                </a:solidFill>
              </a:rPr>
              <a:t>= log</a:t>
            </a:r>
            <a:r>
              <a:rPr lang="ru-RU" sz="2400" baseline="-25000">
                <a:solidFill>
                  <a:srgbClr val="002060"/>
                </a:solidFill>
              </a:rPr>
              <a:t>2</a:t>
            </a:r>
            <a:r>
              <a:rPr lang="ru-RU" sz="2400">
                <a:solidFill>
                  <a:srgbClr val="002060"/>
                </a:solidFill>
              </a:rPr>
              <a:t>16</a:t>
            </a:r>
            <a:r>
              <a:rPr lang="en-US" sz="2400">
                <a:solidFill>
                  <a:srgbClr val="002060"/>
                </a:solidFill>
              </a:rPr>
              <a:t>=</a:t>
            </a:r>
            <a:r>
              <a:rPr lang="ru-RU" sz="2400">
                <a:solidFill>
                  <a:srgbClr val="002060"/>
                </a:solidFill>
              </a:rPr>
              <a:t>4</a:t>
            </a:r>
            <a:endParaRPr lang="en-US" sz="2400">
              <a:solidFill>
                <a:srgbClr val="002060"/>
              </a:solidFill>
            </a:endParaRPr>
          </a:p>
        </p:txBody>
      </p:sp>
      <p:sp>
        <p:nvSpPr>
          <p:cNvPr id="10251" name="Прямоугольник 15"/>
          <p:cNvSpPr>
            <a:spLocks noChangeArrowheads="1"/>
          </p:cNvSpPr>
          <p:nvPr/>
        </p:nvSpPr>
        <p:spPr bwMode="auto">
          <a:xfrm>
            <a:off x="2857500" y="4429125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</a:rPr>
              <a:t>log </a:t>
            </a:r>
            <a:r>
              <a:rPr lang="ru-RU" sz="2400" baseline="-25000">
                <a:solidFill>
                  <a:srgbClr val="002060"/>
                </a:solidFill>
              </a:rPr>
              <a:t>5</a:t>
            </a:r>
            <a:r>
              <a:rPr lang="en-US" sz="2400">
                <a:solidFill>
                  <a:srgbClr val="002060"/>
                </a:solidFill>
              </a:rPr>
              <a:t> (</a:t>
            </a:r>
            <a:r>
              <a:rPr lang="ru-RU" sz="2400">
                <a:solidFill>
                  <a:srgbClr val="002060"/>
                </a:solidFill>
              </a:rPr>
              <a:t>7</a:t>
            </a:r>
            <a:r>
              <a:rPr lang="en-US" sz="2400">
                <a:solidFill>
                  <a:srgbClr val="002060"/>
                </a:solidFill>
              </a:rPr>
              <a:t>5/</a:t>
            </a:r>
            <a:r>
              <a:rPr lang="ru-RU" sz="2400">
                <a:solidFill>
                  <a:srgbClr val="002060"/>
                </a:solidFill>
              </a:rPr>
              <a:t>3</a:t>
            </a:r>
            <a:r>
              <a:rPr lang="en-US" sz="2400">
                <a:solidFill>
                  <a:srgbClr val="002060"/>
                </a:solidFill>
              </a:rPr>
              <a:t>) = log </a:t>
            </a:r>
            <a:r>
              <a:rPr lang="ru-RU" sz="2400" baseline="-25000">
                <a:solidFill>
                  <a:srgbClr val="002060"/>
                </a:solidFill>
              </a:rPr>
              <a:t>5</a:t>
            </a:r>
            <a:r>
              <a:rPr lang="en-US" sz="2400">
                <a:solidFill>
                  <a:srgbClr val="002060"/>
                </a:solidFill>
              </a:rPr>
              <a:t> 2</a:t>
            </a:r>
            <a:r>
              <a:rPr lang="ru-RU" sz="2400">
                <a:solidFill>
                  <a:srgbClr val="002060"/>
                </a:solidFill>
              </a:rPr>
              <a:t>5</a:t>
            </a:r>
            <a:r>
              <a:rPr lang="en-US" sz="2400">
                <a:solidFill>
                  <a:srgbClr val="002060"/>
                </a:solidFill>
              </a:rPr>
              <a:t> = </a:t>
            </a:r>
            <a:r>
              <a:rPr lang="ru-RU" sz="2400">
                <a:solidFill>
                  <a:srgbClr val="002060"/>
                </a:solidFill>
              </a:rPr>
              <a:t>2</a:t>
            </a:r>
            <a:endParaRPr lang="en-US" sz="2400">
              <a:solidFill>
                <a:srgbClr val="002060"/>
              </a:solidFill>
            </a:endParaRPr>
          </a:p>
        </p:txBody>
      </p:sp>
      <p:sp>
        <p:nvSpPr>
          <p:cNvPr id="10252" name="Прямоугольник 16"/>
          <p:cNvSpPr>
            <a:spLocks noChangeArrowheads="1"/>
          </p:cNvSpPr>
          <p:nvPr/>
        </p:nvSpPr>
        <p:spPr bwMode="auto">
          <a:xfrm>
            <a:off x="3429000" y="5000625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</a:rPr>
              <a:t>log </a:t>
            </a:r>
            <a:r>
              <a:rPr lang="ru-RU" sz="2400" baseline="-25000">
                <a:solidFill>
                  <a:srgbClr val="002060"/>
                </a:solidFill>
              </a:rPr>
              <a:t>5</a:t>
            </a:r>
            <a:r>
              <a:rPr lang="en-US" sz="2400">
                <a:solidFill>
                  <a:srgbClr val="002060"/>
                </a:solidFill>
              </a:rPr>
              <a:t> (</a:t>
            </a:r>
            <a:r>
              <a:rPr lang="ru-RU" sz="2400">
                <a:solidFill>
                  <a:srgbClr val="002060"/>
                </a:solidFill>
              </a:rPr>
              <a:t>7</a:t>
            </a:r>
            <a:r>
              <a:rPr lang="en-US" sz="2400">
                <a:solidFill>
                  <a:srgbClr val="002060"/>
                </a:solidFill>
              </a:rPr>
              <a:t>5/</a:t>
            </a:r>
            <a:r>
              <a:rPr lang="ru-RU" sz="2400">
                <a:solidFill>
                  <a:srgbClr val="002060"/>
                </a:solidFill>
              </a:rPr>
              <a:t>3</a:t>
            </a:r>
            <a:r>
              <a:rPr lang="en-US" sz="2400">
                <a:solidFill>
                  <a:srgbClr val="002060"/>
                </a:solidFill>
              </a:rPr>
              <a:t>) = log </a:t>
            </a:r>
            <a:r>
              <a:rPr lang="ru-RU" sz="2400" baseline="-25000">
                <a:solidFill>
                  <a:srgbClr val="002060"/>
                </a:solidFill>
              </a:rPr>
              <a:t>5</a:t>
            </a:r>
            <a:r>
              <a:rPr lang="en-US" sz="2400">
                <a:solidFill>
                  <a:srgbClr val="002060"/>
                </a:solidFill>
              </a:rPr>
              <a:t> 2</a:t>
            </a:r>
            <a:r>
              <a:rPr lang="ru-RU" sz="2400">
                <a:solidFill>
                  <a:srgbClr val="002060"/>
                </a:solidFill>
              </a:rPr>
              <a:t>5</a:t>
            </a:r>
            <a:r>
              <a:rPr lang="en-US" sz="2400">
                <a:solidFill>
                  <a:srgbClr val="002060"/>
                </a:solidFill>
              </a:rPr>
              <a:t> = </a:t>
            </a:r>
            <a:r>
              <a:rPr lang="ru-RU" sz="2400">
                <a:solidFill>
                  <a:srgbClr val="002060"/>
                </a:solidFill>
              </a:rPr>
              <a:t>2</a:t>
            </a:r>
            <a:endParaRPr lang="en-US" sz="2400">
              <a:solidFill>
                <a:srgbClr val="002060"/>
              </a:solidFill>
            </a:endParaRPr>
          </a:p>
        </p:txBody>
      </p:sp>
      <p:sp>
        <p:nvSpPr>
          <p:cNvPr id="10253" name="Прямоугольник 17"/>
          <p:cNvSpPr>
            <a:spLocks noChangeArrowheads="1"/>
          </p:cNvSpPr>
          <p:nvPr/>
        </p:nvSpPr>
        <p:spPr bwMode="auto">
          <a:xfrm>
            <a:off x="4286250" y="6072188"/>
            <a:ext cx="4857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</a:rPr>
              <a:t>log </a:t>
            </a:r>
            <a:r>
              <a:rPr lang="ru-RU" sz="2400" baseline="-25000">
                <a:solidFill>
                  <a:srgbClr val="002060"/>
                </a:solidFill>
              </a:rPr>
              <a:t>9</a:t>
            </a:r>
            <a:r>
              <a:rPr lang="en-US" sz="2400">
                <a:solidFill>
                  <a:srgbClr val="002060"/>
                </a:solidFill>
              </a:rPr>
              <a:t> </a:t>
            </a:r>
            <a:r>
              <a:rPr lang="ru-RU" sz="2400">
                <a:solidFill>
                  <a:srgbClr val="002060"/>
                </a:solidFill>
              </a:rPr>
              <a:t>((15</a:t>
            </a:r>
            <a:r>
              <a:rPr lang="ru-RU" sz="3600" baseline="30000">
                <a:solidFill>
                  <a:srgbClr val="002060"/>
                </a:solidFill>
              </a:rPr>
              <a:t>.</a:t>
            </a:r>
            <a:r>
              <a:rPr lang="ru-RU" sz="2400">
                <a:solidFill>
                  <a:srgbClr val="002060"/>
                </a:solidFill>
              </a:rPr>
              <a:t>18)/10)=</a:t>
            </a:r>
            <a:r>
              <a:rPr lang="en-US" sz="2400">
                <a:solidFill>
                  <a:srgbClr val="002060"/>
                </a:solidFill>
              </a:rPr>
              <a:t> log </a:t>
            </a:r>
            <a:r>
              <a:rPr lang="ru-RU" sz="2400" baseline="-25000">
                <a:solidFill>
                  <a:srgbClr val="002060"/>
                </a:solidFill>
              </a:rPr>
              <a:t>9</a:t>
            </a:r>
            <a:r>
              <a:rPr lang="en-US" sz="2400">
                <a:solidFill>
                  <a:srgbClr val="002060"/>
                </a:solidFill>
              </a:rPr>
              <a:t> </a:t>
            </a:r>
            <a:r>
              <a:rPr lang="ru-RU" sz="2400">
                <a:solidFill>
                  <a:srgbClr val="002060"/>
                </a:solidFill>
              </a:rPr>
              <a:t>27=3</a:t>
            </a:r>
            <a:endParaRPr lang="en-US" sz="2400">
              <a:solidFill>
                <a:srgbClr val="002060"/>
              </a:solidFill>
            </a:endParaRPr>
          </a:p>
        </p:txBody>
      </p:sp>
      <p:pic>
        <p:nvPicPr>
          <p:cNvPr id="14" name="Picture 2" descr="НЕПЕР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00036">
            <a:off x="6996450" y="272412"/>
            <a:ext cx="2052081" cy="167298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 autoUpdateAnimBg="0"/>
      <p:bldP spid="38920" grpId="0" autoUpdateAnimBg="0"/>
      <p:bldP spid="10246" grpId="0"/>
      <p:bldP spid="10247" grpId="0"/>
      <p:bldP spid="10248" grpId="0"/>
      <p:bldP spid="10249" grpId="0"/>
      <p:bldP spid="10250" grpId="0"/>
      <p:bldP spid="10251" grpId="0"/>
      <p:bldP spid="10252" grpId="0"/>
      <p:bldP spid="102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 descr="палки неппера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lum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Text Box 6"/>
          <p:cNvSpPr txBox="1">
            <a:spLocks noChangeArrowheads="1"/>
          </p:cNvSpPr>
          <p:nvPr/>
        </p:nvSpPr>
        <p:spPr bwMode="auto">
          <a:xfrm rot="275543">
            <a:off x="4491038" y="417513"/>
            <a:ext cx="3435350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>
                <a:solidFill>
                  <a:srgbClr val="FFFF00"/>
                </a:solidFill>
              </a:rPr>
              <a:t>«Вы пришли впервые к мысли об этом превосходном пособии для астрономов, а именно – логарифмах; после того, как Вы нашли их, я удивляюсь, почему никто не нашел их раньше, настолько легкими они кажутся после того, как о них узнаёшь».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 rot="21145473">
            <a:off x="1987550" y="1184275"/>
            <a:ext cx="22987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2000" dirty="0"/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Бригг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прославившийся позднее изобретением десятичных логарифмов, писал, получив сочинение Непера: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6475"/>
                            </p:stCondLst>
                            <p:childTnLst>
                              <p:par>
                                <p:cTn id="9" presetID="7" presetClass="entr" presetSubtype="8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build="p" autoUpdateAnimBg="0" advAuto="2000"/>
      <p:bldP spid="1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палки неппера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lum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 rot="20788815">
            <a:off x="2362887" y="2173687"/>
            <a:ext cx="1701756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/>
              </a:rPr>
              <a:t>http://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/>
              </a:rPr>
              <a:t>www.people.su/79788</a:t>
            </a:r>
            <a:endParaRPr lang="ru-RU" sz="2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337930">
            <a:off x="4469308" y="550177"/>
            <a:ext cx="4000528" cy="101566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4"/>
              </a:rPr>
              <a:t>https://ru.wikipedia.org/wiki/%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/>
              </a:rPr>
              <a:t>CD%E5%EF%E5%F0,_%C4%E6%EE%ED</a:t>
            </a:r>
            <a:endParaRPr lang="ru-RU" sz="2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452665">
            <a:off x="4395026" y="1701456"/>
            <a:ext cx="3133071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5"/>
              </a:rPr>
              <a:t>http://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5"/>
              </a:rPr>
              <a:t>sch125-snz.edusite.ru/work2009_11/kireeva/page7.html</a:t>
            </a:r>
            <a:endParaRPr lang="ru-RU" sz="2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0871855">
            <a:off x="1976395" y="1131637"/>
            <a:ext cx="239918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6"/>
              </a:rPr>
              <a:t>http://informat444.narod.ru/museum/1_17_111.htm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ru-RU" sz="2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495154">
            <a:off x="4357067" y="3006733"/>
            <a:ext cx="3038898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7"/>
              </a:rPr>
              <a:t>http://otherreferats.allbest.ru/mathematics/00324840_0.html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20788815">
            <a:off x="2522382" y="3328308"/>
            <a:ext cx="2148206" cy="67710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rgbClr val="00B0F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УМК Математика М.И. Башмаков</a:t>
            </a:r>
            <a:endParaRPr lang="ru-RU" sz="2000" b="1" dirty="0">
              <a:ln w="11430"/>
              <a:solidFill>
                <a:srgbClr val="00B0F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6" descr="палки неппера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lum bright="32000" contrast="-69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147" name="Прямоугольник 6"/>
          <p:cNvSpPr>
            <a:spLocks noChangeArrowheads="1"/>
          </p:cNvSpPr>
          <p:nvPr/>
        </p:nvSpPr>
        <p:spPr bwMode="auto">
          <a:xfrm>
            <a:off x="285750" y="785813"/>
            <a:ext cx="72993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2F2F91"/>
                </a:solidFill>
              </a:rPr>
              <a:t>Поставьте соответствия в таблице.</a:t>
            </a:r>
          </a:p>
          <a:p>
            <a:r>
              <a:rPr lang="ru-RU" sz="2400" b="1" i="1">
                <a:solidFill>
                  <a:srgbClr val="2F2F91"/>
                </a:solidFill>
              </a:rPr>
              <a:t>для a&gt;0, b&gt;0, x, x</a:t>
            </a:r>
            <a:r>
              <a:rPr lang="ru-RU" sz="2400" b="1" i="1" baseline="-25000">
                <a:solidFill>
                  <a:srgbClr val="2F2F91"/>
                </a:solidFill>
              </a:rPr>
              <a:t>1, </a:t>
            </a:r>
            <a:r>
              <a:rPr lang="ru-RU" sz="2400" b="1" i="1">
                <a:solidFill>
                  <a:srgbClr val="2F2F91"/>
                </a:solidFill>
              </a:rPr>
              <a:t>x</a:t>
            </a:r>
            <a:r>
              <a:rPr lang="ru-RU" sz="2400" b="1" i="1" baseline="-25000">
                <a:solidFill>
                  <a:srgbClr val="2F2F91"/>
                </a:solidFill>
              </a:rPr>
              <a:t>2</a:t>
            </a:r>
            <a:r>
              <a:rPr lang="ru-RU" sz="2400" b="1" i="1">
                <a:solidFill>
                  <a:srgbClr val="2F2F91"/>
                </a:solidFill>
              </a:rPr>
              <a:t> - действительные числа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209800" y="1828800"/>
          <a:ext cx="5112568" cy="4376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132"/>
                <a:gridCol w="3240436"/>
              </a:tblGrid>
              <a:tr h="3729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372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</a:t>
                      </a:r>
                      <a:r>
                        <a:rPr kumimoji="0" lang="en-US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69424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37295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37295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694246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49856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49856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49856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pic>
        <p:nvPicPr>
          <p:cNvPr id="6180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2209800"/>
            <a:ext cx="12461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1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38463" y="2714625"/>
            <a:ext cx="6731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2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6663" y="3289300"/>
            <a:ext cx="1109662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3" name="Picture 2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8100" y="3722688"/>
            <a:ext cx="106521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4" name="Picture 2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94000" y="4081463"/>
            <a:ext cx="812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5" name="Picture 3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22563" y="4802188"/>
            <a:ext cx="83343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6" name="Picture 3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5233988"/>
            <a:ext cx="14684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7" name="Picture 40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6663" y="5738813"/>
            <a:ext cx="146843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2638" y="3289300"/>
            <a:ext cx="936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1200" y="2209800"/>
            <a:ext cx="10287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4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4575" y="3649663"/>
            <a:ext cx="8493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35663" y="4225925"/>
            <a:ext cx="774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4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9038" y="2641600"/>
            <a:ext cx="2873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9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1338" y="5665788"/>
            <a:ext cx="217963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34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1338" y="4802188"/>
            <a:ext cx="23145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9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1338" y="5233988"/>
            <a:ext cx="28305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Заголовок 3"/>
          <p:cNvSpPr txBox="1">
            <a:spLocks/>
          </p:cNvSpPr>
          <p:nvPr/>
        </p:nvSpPr>
        <p:spPr bwMode="auto">
          <a:xfrm>
            <a:off x="533400" y="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kern="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Основные свойства степени</a:t>
            </a:r>
          </a:p>
        </p:txBody>
      </p:sp>
      <p:pic>
        <p:nvPicPr>
          <p:cNvPr id="6197" name="Picture 3" descr="F:\катюша\анимашки\014.gif"/>
          <p:cNvPicPr>
            <a:picLocks noChangeAspect="1" noChangeArrowheads="1" noCrop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62000" y="5514975"/>
            <a:ext cx="1066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8" name="Picture 4" descr="F:\катюша\анимашки\237.gif"/>
          <p:cNvPicPr>
            <a:picLocks noChangeAspect="1" noChangeArrowheads="1" noCrop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7391400" y="457200"/>
            <a:ext cx="21145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Заголовок 3"/>
          <p:cNvSpPr txBox="1">
            <a:spLocks noGrp="1"/>
          </p:cNvSpPr>
          <p:nvPr>
            <p:ph type="title"/>
          </p:nvPr>
        </p:nvSpPr>
        <p:spPr>
          <a:xfrm rot="16200000">
            <a:off x="-1933545" y="4524345"/>
            <a:ext cx="4267200" cy="4001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Проверка домашнего задания</a:t>
            </a: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7407E-6 L -0.00104 0.078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0 0.2048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L 0.00399 -0.1592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8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96296E-6 L 0.00087 -0.0578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7 L 0.00487 -0.0738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3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81503E-6 L -0.00243 0.0742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3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2.77778E-7 0.0733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5434E-6 L -0.0033 -0.1188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палки неппера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lum bright="18000" contrast="-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neper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52885">
            <a:off x="7599363" y="4859338"/>
            <a:ext cx="1206500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 rot="308520">
            <a:off x="4631869" y="609341"/>
            <a:ext cx="41669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Monotype Corsiva" pitchFamily="66" charset="0"/>
              </a:rPr>
              <a:t>«Я старался, насколько мог и умел, отделаться от трудности и скуки вычислений, докучность которых обычно отпугивает весьма многих от изучения математики».</a:t>
            </a:r>
            <a:endParaRPr lang="ru-RU" sz="2800" dirty="0">
              <a:solidFill>
                <a:srgbClr val="FFFF00"/>
              </a:solidFill>
            </a:endParaRPr>
          </a:p>
        </p:txBody>
      </p:sp>
      <p:pic>
        <p:nvPicPr>
          <p:cNvPr id="23554" name="Picture 2" descr="Древний Восток Египет - стр.2"/>
          <p:cNvPicPr>
            <a:picLocks noChangeAspect="1" noChangeArrowheads="1"/>
          </p:cNvPicPr>
          <p:nvPr/>
        </p:nvPicPr>
        <p:blipFill>
          <a:blip r:embed="rId4" cstate="print"/>
          <a:srcRect b="12598"/>
          <a:stretch>
            <a:fillRect/>
          </a:stretch>
        </p:blipFill>
        <p:spPr bwMode="auto">
          <a:xfrm rot="21239585" flipH="1">
            <a:off x="1245600" y="945650"/>
            <a:ext cx="3238546" cy="3496549"/>
          </a:xfrm>
          <a:prstGeom prst="rect">
            <a:avLst/>
          </a:prstGeom>
          <a:noFill/>
        </p:spPr>
      </p:pic>
      <p:sp>
        <p:nvSpPr>
          <p:cNvPr id="14" name="Горизонтальный свиток 13"/>
          <p:cNvSpPr/>
          <p:nvPr/>
        </p:nvSpPr>
        <p:spPr>
          <a:xfrm>
            <a:off x="285720" y="3357562"/>
            <a:ext cx="8858280" cy="3929090"/>
          </a:xfrm>
          <a:prstGeom prst="horizontalScroll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57224" y="3811012"/>
            <a:ext cx="78581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3200" dirty="0">
                <a:solidFill>
                  <a:srgbClr val="002060"/>
                </a:solidFill>
                <a:latin typeface="Monotype Corsiva" pitchFamily="66" charset="0"/>
              </a:rPr>
              <a:t>Применение логарифмов позволяет заменить многие сложные операции арифметики: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rgbClr val="003300"/>
                </a:solidFill>
                <a:latin typeface="Monotype Corsiva" pitchFamily="66" charset="0"/>
              </a:rPr>
              <a:t> умножение  - сложением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rgbClr val="003300"/>
                </a:solidFill>
                <a:latin typeface="Monotype Corsiva" pitchFamily="66" charset="0"/>
              </a:rPr>
              <a:t> деление – вычитанием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rgbClr val="003300"/>
                </a:solidFill>
                <a:latin typeface="Monotype Corsiva" pitchFamily="66" charset="0"/>
              </a:rPr>
              <a:t> возведение в степень – умножением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rgbClr val="003300"/>
                </a:solidFill>
                <a:latin typeface="Monotype Corsiva" pitchFamily="66" charset="0"/>
              </a:rPr>
              <a:t> извлечение корней - делением. 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286248" cy="1071546"/>
          </a:xfrm>
          <a:solidFill>
            <a:schemeClr val="accent3">
              <a:lumMod val="85000"/>
            </a:schemeClr>
          </a:solidFill>
        </p:spPr>
        <p:txBody>
          <a:bodyPr/>
          <a:lstStyle/>
          <a:p>
            <a:pPr>
              <a:buFontTx/>
              <a:buNone/>
            </a:pPr>
            <a:r>
              <a:rPr lang="ru-RU" sz="2200" dirty="0" smtClean="0">
                <a:solidFill>
                  <a:srgbClr val="097926"/>
                </a:solidFill>
              </a:rPr>
              <a:t>Логарифмы были изобретены </a:t>
            </a:r>
          </a:p>
          <a:p>
            <a:pPr>
              <a:buFontTx/>
              <a:buNone/>
              <a:tabLst>
                <a:tab pos="2065338" algn="l"/>
              </a:tabLst>
            </a:pPr>
            <a:r>
              <a:rPr lang="ru-RU" sz="2000" dirty="0" smtClean="0">
                <a:solidFill>
                  <a:srgbClr val="097926"/>
                </a:solidFill>
              </a:rPr>
              <a:t>	</a:t>
            </a:r>
            <a:r>
              <a:rPr lang="ru-RU" dirty="0" smtClean="0">
                <a:solidFill>
                  <a:srgbClr val="C00000"/>
                </a:solidFill>
              </a:rPr>
              <a:t>Джоном Непером</a:t>
            </a:r>
            <a:r>
              <a:rPr lang="ru-RU" dirty="0" smtClean="0">
                <a:solidFill>
                  <a:srgbClr val="097926"/>
                </a:solidFill>
              </a:rPr>
              <a:t>. </a:t>
            </a:r>
          </a:p>
          <a:p>
            <a:endParaRPr lang="ru-RU" sz="2000" dirty="0" smtClean="0"/>
          </a:p>
          <a:p>
            <a:endParaRPr lang="ru-RU" sz="2000" dirty="0" smtClean="0"/>
          </a:p>
        </p:txBody>
      </p:sp>
      <p:pic>
        <p:nvPicPr>
          <p:cNvPr id="16" name="Picture 2" descr="НЕПЕР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900036">
            <a:off x="6805540" y="4770905"/>
            <a:ext cx="2052081" cy="16729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/>
      <p:bldP spid="6147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палки неппера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lum bright="32000" contrast="-69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/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Применение логарифмов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71480"/>
            <a:ext cx="9144000" cy="857256"/>
          </a:xfrm>
        </p:spPr>
        <p:txBody>
          <a:bodyPr/>
          <a:lstStyle/>
          <a:p>
            <a:pPr marL="0" indent="98425">
              <a:buFontTx/>
              <a:buNone/>
              <a:defRPr/>
            </a:pPr>
            <a:r>
              <a:rPr lang="ru-RU" sz="2400" dirty="0" smtClean="0">
                <a:solidFill>
                  <a:srgbClr val="2F2F91"/>
                </a:solidFill>
              </a:rPr>
              <a:t>Логарифмы крайне важны в экономике,  физике, астрономии при проведении научных, экспериментальных расчетов, и др. </a:t>
            </a:r>
          </a:p>
        </p:txBody>
      </p:sp>
      <p:sp>
        <p:nvSpPr>
          <p:cNvPr id="27650" name="AutoShape 2" descr="WAP.MMS.MTS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4" name="Picture 6" descr="AF. Струнные инструменты - Графика - Анимашки - Guitar Time - Развлечения и отдых на гитарную тему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643446"/>
            <a:ext cx="1857388" cy="1857388"/>
          </a:xfrm>
          <a:prstGeom prst="rect">
            <a:avLst/>
          </a:prstGeom>
          <a:noFill/>
        </p:spPr>
      </p:pic>
      <p:pic>
        <p:nvPicPr>
          <p:cNvPr id="27656" name="Picture 8" descr="Animated Gif Christmas Star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705479">
            <a:off x="285720" y="2460562"/>
            <a:ext cx="1571636" cy="1571636"/>
          </a:xfrm>
          <a:prstGeom prst="rect">
            <a:avLst/>
          </a:prstGeom>
          <a:noFill/>
        </p:spPr>
      </p:pic>
      <p:sp>
        <p:nvSpPr>
          <p:cNvPr id="10" name="Скругленный прямоугольник 9"/>
          <p:cNvSpPr/>
          <p:nvPr/>
        </p:nvSpPr>
        <p:spPr>
          <a:xfrm>
            <a:off x="2555776" y="1484784"/>
            <a:ext cx="2643206" cy="250033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1F9124"/>
                </a:solidFill>
              </a:rPr>
              <a:t>Оценивая </a:t>
            </a:r>
            <a:r>
              <a:rPr lang="ru-RU" sz="2000" dirty="0" smtClean="0">
                <a:solidFill>
                  <a:srgbClr val="3333CC"/>
                </a:solidFill>
              </a:rPr>
              <a:t>яркость звезд</a:t>
            </a:r>
            <a:r>
              <a:rPr lang="ru-RU" sz="2000" dirty="0" smtClean="0">
                <a:solidFill>
                  <a:srgbClr val="1F9124"/>
                </a:solidFill>
              </a:rPr>
              <a:t>, астроном оценивает таблицей логарифмов составленной при основании 2,5.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71800" y="4077072"/>
            <a:ext cx="2500330" cy="2500306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3333CC"/>
                </a:solidFill>
              </a:rPr>
              <a:t>Громкость шума</a:t>
            </a:r>
            <a:r>
              <a:rPr lang="ru-RU" sz="2000" dirty="0" smtClean="0">
                <a:solidFill>
                  <a:srgbClr val="1F9124"/>
                </a:solidFill>
              </a:rPr>
              <a:t>, выраженная в белах, равна десятичному логарифму его физической силы.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92080" y="2204864"/>
            <a:ext cx="3643338" cy="3429024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1F9124"/>
                </a:solidFill>
              </a:rPr>
              <a:t>оба эти явления - следствия общего психофизического закона </a:t>
            </a:r>
            <a:r>
              <a:rPr lang="ru-RU" sz="2000" dirty="0" err="1" smtClean="0">
                <a:solidFill>
                  <a:srgbClr val="1F9124"/>
                </a:solidFill>
              </a:rPr>
              <a:t>Вебера-Фехнера</a:t>
            </a:r>
            <a:r>
              <a:rPr lang="ru-RU" sz="2000" dirty="0" smtClean="0">
                <a:solidFill>
                  <a:srgbClr val="1F9124"/>
                </a:solidFill>
              </a:rPr>
              <a:t>, согласно которому ощущение изменяется пропорционально логарифму раздражения. Эти логарифмы из области </a:t>
            </a:r>
            <a:r>
              <a:rPr lang="ru-RU" sz="2400" dirty="0" smtClean="0">
                <a:solidFill>
                  <a:srgbClr val="3333CC"/>
                </a:solidFill>
              </a:rPr>
              <a:t>психологии</a:t>
            </a:r>
            <a:r>
              <a:rPr lang="ru-RU" sz="2400" dirty="0" smtClean="0">
                <a:solidFill>
                  <a:srgbClr val="1F9124"/>
                </a:solidFill>
              </a:rPr>
              <a:t>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72000" y="1357298"/>
            <a:ext cx="2786082" cy="2571768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1F9124"/>
                </a:solidFill>
              </a:rPr>
              <a:t>Логарифмы используются для вычисления итогового </a:t>
            </a:r>
            <a:r>
              <a:rPr lang="ru-RU" sz="2000" dirty="0" smtClean="0">
                <a:solidFill>
                  <a:srgbClr val="3333CC"/>
                </a:solidFill>
              </a:rPr>
              <a:t>ценового коэффициента</a:t>
            </a:r>
            <a:r>
              <a:rPr lang="ru-RU" sz="2000" dirty="0" smtClean="0">
                <a:solidFill>
                  <a:srgbClr val="1F9124"/>
                </a:solidFill>
              </a:rPr>
              <a:t>.</a:t>
            </a:r>
          </a:p>
          <a:p>
            <a:endParaRPr lang="ru-RU" sz="2000" dirty="0" smtClean="0">
              <a:solidFill>
                <a:srgbClr val="1F9124"/>
              </a:solidFill>
            </a:endParaRPr>
          </a:p>
          <a:p>
            <a:r>
              <a:rPr lang="ru-RU" sz="2000" dirty="0" smtClean="0">
                <a:solidFill>
                  <a:srgbClr val="1F9124"/>
                </a:solidFill>
              </a:rPr>
              <a:t> </a:t>
            </a:r>
            <a:r>
              <a:rPr lang="en-US" sz="3200" dirty="0" err="1" smtClean="0">
                <a:solidFill>
                  <a:srgbClr val="1F9124"/>
                </a:solidFill>
              </a:rPr>
              <a:t>ln</a:t>
            </a:r>
            <a:r>
              <a:rPr lang="en-US" sz="2000" dirty="0" smtClean="0">
                <a:solidFill>
                  <a:srgbClr val="1F9124"/>
                </a:solidFill>
              </a:rPr>
              <a:t> </a:t>
            </a:r>
            <a:r>
              <a:rPr lang="en-US" sz="2800" dirty="0" smtClean="0">
                <a:solidFill>
                  <a:srgbClr val="1F9124"/>
                </a:solidFill>
              </a:rPr>
              <a:t>r</a:t>
            </a:r>
            <a:r>
              <a:rPr lang="en-US" sz="2000" dirty="0" smtClean="0">
                <a:solidFill>
                  <a:srgbClr val="1F9124"/>
                </a:solidFill>
              </a:rPr>
              <a:t> = </a:t>
            </a:r>
            <a:r>
              <a:rPr lang="en-US" sz="2800" dirty="0" smtClean="0">
                <a:solidFill>
                  <a:srgbClr val="1F9124"/>
                </a:solidFill>
              </a:rPr>
              <a:t>r</a:t>
            </a:r>
            <a:r>
              <a:rPr lang="en-US" sz="1200" dirty="0" smtClean="0">
                <a:solidFill>
                  <a:srgbClr val="1F9124"/>
                </a:solidFill>
              </a:rPr>
              <a:t>1</a:t>
            </a:r>
            <a:r>
              <a:rPr lang="en-US" sz="2400" dirty="0" smtClean="0">
                <a:solidFill>
                  <a:srgbClr val="1F9124"/>
                </a:solidFill>
              </a:rPr>
              <a:t>+</a:t>
            </a:r>
            <a:r>
              <a:rPr lang="en-US" dirty="0" smtClean="0">
                <a:solidFill>
                  <a:srgbClr val="1F9124"/>
                </a:solidFill>
              </a:rPr>
              <a:t> </a:t>
            </a:r>
            <a:r>
              <a:rPr lang="en-US" sz="2800" dirty="0" smtClean="0">
                <a:solidFill>
                  <a:srgbClr val="1F9124"/>
                </a:solidFill>
              </a:rPr>
              <a:t>r</a:t>
            </a:r>
            <a:r>
              <a:rPr lang="en-US" sz="1200" dirty="0" smtClean="0">
                <a:solidFill>
                  <a:srgbClr val="1F9124"/>
                </a:solidFill>
              </a:rPr>
              <a:t>2</a:t>
            </a:r>
            <a:r>
              <a:rPr lang="en-US" sz="2400" dirty="0" smtClean="0">
                <a:solidFill>
                  <a:srgbClr val="1F9124"/>
                </a:solidFill>
              </a:rPr>
              <a:t>+K+</a:t>
            </a:r>
            <a:r>
              <a:rPr lang="en-US" sz="2800" dirty="0" smtClean="0">
                <a:solidFill>
                  <a:srgbClr val="1F9124"/>
                </a:solidFill>
              </a:rPr>
              <a:t>r</a:t>
            </a:r>
            <a:r>
              <a:rPr lang="en-US" sz="1400" dirty="0" smtClean="0">
                <a:solidFill>
                  <a:srgbClr val="1F9124"/>
                </a:solidFill>
              </a:rPr>
              <a:t>n</a:t>
            </a:r>
            <a:endParaRPr lang="ru-RU" sz="2000" dirty="0" smtClean="0">
              <a:solidFill>
                <a:srgbClr val="1F9124"/>
              </a:solidFill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0" y="190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;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69" name="Picture 21" descr="Делайте деньги на собственности, а не на планах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00100" y="2000240"/>
            <a:ext cx="2857500" cy="2857500"/>
          </a:xfrm>
          <a:prstGeom prst="rect">
            <a:avLst/>
          </a:prstGeom>
          <a:noFill/>
        </p:spPr>
      </p:pic>
      <p:sp>
        <p:nvSpPr>
          <p:cNvPr id="26" name="Скругленный прямоугольник 25"/>
          <p:cNvSpPr/>
          <p:nvPr/>
        </p:nvSpPr>
        <p:spPr>
          <a:xfrm>
            <a:off x="4357686" y="4071942"/>
            <a:ext cx="3571900" cy="2786058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>
                <a:solidFill>
                  <a:srgbClr val="1F9124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В дисциплине  </a:t>
            </a:r>
            <a:r>
              <a:rPr lang="ru-RU" sz="2000" dirty="0" smtClean="0">
                <a:solidFill>
                  <a:srgbClr val="3333CC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«Анализ хозяйственной деятельности» </a:t>
            </a:r>
            <a:r>
              <a:rPr lang="ru-RU" sz="2000" dirty="0" smtClean="0">
                <a:solidFill>
                  <a:srgbClr val="1F9124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для вычисления экономических показателей используют  </a:t>
            </a:r>
            <a:r>
              <a:rPr lang="ru-RU" sz="2000" dirty="0" smtClean="0">
                <a:solidFill>
                  <a:srgbClr val="1F9124"/>
                </a:solidFill>
                <a:latin typeface="Cambria" pitchFamily="18" charset="0"/>
                <a:ea typeface="Calibri" pitchFamily="34" charset="0"/>
                <a:cs typeface="Calibri" pitchFamily="34" charset="0"/>
              </a:rPr>
              <a:t>метод  логарифмирования.</a:t>
            </a:r>
            <a:endParaRPr lang="ru-RU" sz="3600" dirty="0" smtClean="0">
              <a:solidFill>
                <a:srgbClr val="1F912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7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6" descr="палки неппера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lum bright="32000" contrast="-69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331913" y="0"/>
            <a:ext cx="6696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Логарифмы и их свойства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027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2F2F91"/>
                </a:solidFill>
                <a:latin typeface="Tahoma" pitchFamily="34" charset="0"/>
              </a:rPr>
              <a:t>Возведение в степень имеет два обратных действия. 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419475" y="549275"/>
            <a:ext cx="215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а </a:t>
            </a:r>
            <a:r>
              <a:rPr lang="ru-RU" sz="2800" baseline="30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х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32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 b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,</a:t>
            </a:r>
            <a:r>
              <a:rPr lang="ru-RU" sz="3200" dirty="0">
                <a:latin typeface="Tahoma" pitchFamily="34" charset="0"/>
              </a:rPr>
              <a:t> </a:t>
            </a:r>
            <a:r>
              <a:rPr lang="ru-RU" sz="2400" dirty="0">
                <a:latin typeface="Tahoma" pitchFamily="34" charset="0"/>
              </a:rPr>
              <a:t>         </a:t>
            </a:r>
            <a:endParaRPr lang="ru-RU" sz="2400" baseline="30000" dirty="0">
              <a:latin typeface="Tahoma" pitchFamily="34" charset="0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468313" y="1268413"/>
            <a:ext cx="8135937" cy="673100"/>
            <a:chOff x="295" y="1253"/>
            <a:chExt cx="4581" cy="424"/>
          </a:xfrm>
        </p:grpSpPr>
        <p:sp>
          <p:nvSpPr>
            <p:cNvPr id="8213" name="Text Box 5"/>
            <p:cNvSpPr txBox="1">
              <a:spLocks noChangeArrowheads="1"/>
            </p:cNvSpPr>
            <p:nvPr/>
          </p:nvSpPr>
          <p:spPr bwMode="auto">
            <a:xfrm>
              <a:off x="1292" y="1389"/>
              <a:ext cx="35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>
                  <a:solidFill>
                    <a:srgbClr val="2F2F91"/>
                  </a:solidFill>
                  <a:latin typeface="Tahoma" pitchFamily="34" charset="0"/>
                </a:rPr>
                <a:t>- извлечение  корня, чтобы найти значение </a:t>
              </a:r>
              <a:r>
                <a:rPr lang="ru-RU" sz="2000">
                  <a:solidFill>
                    <a:srgbClr val="FF3300"/>
                  </a:solidFill>
                  <a:latin typeface="Tahoma" pitchFamily="34" charset="0"/>
                </a:rPr>
                <a:t>а</a:t>
              </a:r>
            </a:p>
          </p:txBody>
        </p:sp>
        <p:grpSp>
          <p:nvGrpSpPr>
            <p:cNvPr id="8214" name="Group 22"/>
            <p:cNvGrpSpPr>
              <a:grpSpLocks/>
            </p:cNvGrpSpPr>
            <p:nvPr/>
          </p:nvGrpSpPr>
          <p:grpSpPr bwMode="auto">
            <a:xfrm>
              <a:off x="521" y="1253"/>
              <a:ext cx="756" cy="424"/>
              <a:chOff x="521" y="1253"/>
              <a:chExt cx="756" cy="424"/>
            </a:xfrm>
          </p:grpSpPr>
          <p:grpSp>
            <p:nvGrpSpPr>
              <p:cNvPr id="8216" name="Group 19"/>
              <p:cNvGrpSpPr>
                <a:grpSpLocks/>
              </p:cNvGrpSpPr>
              <p:nvPr/>
            </p:nvGrpSpPr>
            <p:grpSpPr bwMode="auto">
              <a:xfrm>
                <a:off x="884" y="1389"/>
                <a:ext cx="393" cy="227"/>
                <a:chOff x="4830" y="1389"/>
                <a:chExt cx="363" cy="227"/>
              </a:xfrm>
            </p:grpSpPr>
            <p:sp>
              <p:nvSpPr>
                <p:cNvPr id="5135" name="Line 15"/>
                <p:cNvSpPr>
                  <a:spLocks noChangeShapeType="1"/>
                </p:cNvSpPr>
                <p:nvPr/>
              </p:nvSpPr>
              <p:spPr bwMode="auto">
                <a:xfrm>
                  <a:off x="4830" y="1525"/>
                  <a:ext cx="46" cy="91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136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4876" y="1389"/>
                  <a:ext cx="45" cy="227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137" name="Line 17"/>
                <p:cNvSpPr>
                  <a:spLocks noChangeShapeType="1"/>
                </p:cNvSpPr>
                <p:nvPr/>
              </p:nvSpPr>
              <p:spPr bwMode="auto">
                <a:xfrm>
                  <a:off x="4921" y="1389"/>
                  <a:ext cx="272" cy="0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5138" name="Text Box 18"/>
              <p:cNvSpPr txBox="1">
                <a:spLocks noChangeArrowheads="1"/>
              </p:cNvSpPr>
              <p:nvPr/>
            </p:nvSpPr>
            <p:spPr bwMode="auto">
              <a:xfrm>
                <a:off x="793" y="1253"/>
                <a:ext cx="21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b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x</a:t>
                </a:r>
                <a:endParaRPr lang="ru-RU" b="1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5140" name="Rectangle 20"/>
              <p:cNvSpPr>
                <a:spLocks noChangeArrowheads="1"/>
              </p:cNvSpPr>
              <p:nvPr/>
            </p:nvSpPr>
            <p:spPr bwMode="auto">
              <a:xfrm>
                <a:off x="521" y="1389"/>
                <a:ext cx="29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a=</a:t>
                </a:r>
                <a:endParaRPr lang="ru-RU" sz="2400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5141" name="Text Box 21"/>
              <p:cNvSpPr txBox="1">
                <a:spLocks noChangeArrowheads="1"/>
              </p:cNvSpPr>
              <p:nvPr/>
            </p:nvSpPr>
            <p:spPr bwMode="auto">
              <a:xfrm>
                <a:off x="975" y="1344"/>
                <a:ext cx="21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4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b</a:t>
                </a:r>
                <a:endParaRPr lang="ru-RU" sz="2400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sp>
          <p:nvSpPr>
            <p:cNvPr id="8215" name="Text Box 32"/>
            <p:cNvSpPr txBox="1">
              <a:spLocks noChangeArrowheads="1"/>
            </p:cNvSpPr>
            <p:nvPr/>
          </p:nvSpPr>
          <p:spPr bwMode="auto">
            <a:xfrm>
              <a:off x="295" y="1434"/>
              <a:ext cx="17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66FF"/>
                  </a:solidFill>
                </a:rPr>
                <a:t>1</a:t>
              </a:r>
              <a:endParaRPr lang="ru-RU" b="1">
                <a:solidFill>
                  <a:srgbClr val="3366FF"/>
                </a:solidFill>
              </a:endParaRPr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468313" y="1844675"/>
            <a:ext cx="8675687" cy="457200"/>
            <a:chOff x="295" y="1253"/>
            <a:chExt cx="5465" cy="288"/>
          </a:xfrm>
        </p:grpSpPr>
        <p:grpSp>
          <p:nvGrpSpPr>
            <p:cNvPr id="8209" name="Group 47"/>
            <p:cNvGrpSpPr>
              <a:grpSpLocks/>
            </p:cNvGrpSpPr>
            <p:nvPr/>
          </p:nvGrpSpPr>
          <p:grpSpPr bwMode="auto">
            <a:xfrm>
              <a:off x="476" y="1253"/>
              <a:ext cx="5284" cy="288"/>
              <a:chOff x="476" y="1298"/>
              <a:chExt cx="5284" cy="288"/>
            </a:xfrm>
          </p:grpSpPr>
          <p:sp>
            <p:nvSpPr>
              <p:cNvPr id="5149" name="Rectangle 29"/>
              <p:cNvSpPr>
                <a:spLocks noChangeArrowheads="1"/>
              </p:cNvSpPr>
              <p:nvPr/>
            </p:nvSpPr>
            <p:spPr bwMode="auto">
              <a:xfrm>
                <a:off x="476" y="1298"/>
                <a:ext cx="125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4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x=log</a:t>
                </a:r>
                <a:r>
                  <a:rPr lang="en-US" sz="14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a </a:t>
                </a:r>
                <a:r>
                  <a:rPr lang="en-US" sz="24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b</a:t>
                </a:r>
                <a:endParaRPr lang="ru-RU" sz="5400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5151" name="Text Box 31"/>
              <p:cNvSpPr txBox="1">
                <a:spLocks noChangeArrowheads="1"/>
              </p:cNvSpPr>
              <p:nvPr/>
            </p:nvSpPr>
            <p:spPr bwMode="auto">
              <a:xfrm>
                <a:off x="1247" y="1298"/>
                <a:ext cx="451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ru-RU" dirty="0">
                    <a:solidFill>
                      <a:srgbClr val="FF3300"/>
                    </a:solidFill>
                    <a:latin typeface="Times New Roman" pitchFamily="18" charset="0"/>
                  </a:rPr>
                  <a:t>-</a:t>
                </a:r>
                <a:r>
                  <a:rPr lang="en-US" dirty="0">
                    <a:solidFill>
                      <a:srgbClr val="FF3300"/>
                    </a:solidFill>
                    <a:latin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логарифмирование</a:t>
                </a:r>
                <a:r>
                  <a:rPr lang="ru-RU" sz="2400" dirty="0">
                    <a:latin typeface="Times New Roman" pitchFamily="18" charset="0"/>
                  </a:rPr>
                  <a:t> </a:t>
                </a:r>
                <a:r>
                  <a:rPr lang="en-US" sz="2400" dirty="0">
                    <a:latin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rgbClr val="2F2F91"/>
                    </a:solidFill>
                    <a:latin typeface="Times New Roman" pitchFamily="18" charset="0"/>
                  </a:rPr>
                  <a:t>для нахождения показателя </a:t>
                </a:r>
                <a:r>
                  <a:rPr lang="en-US" sz="2400" dirty="0">
                    <a:solidFill>
                      <a:srgbClr val="FF3300"/>
                    </a:solidFill>
                    <a:latin typeface="Times New Roman" pitchFamily="18" charset="0"/>
                  </a:rPr>
                  <a:t>x</a:t>
                </a:r>
                <a:endParaRPr lang="ru-RU" sz="2400" dirty="0">
                  <a:solidFill>
                    <a:srgbClr val="FF33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8210" name="Text Box 33"/>
            <p:cNvSpPr txBox="1">
              <a:spLocks noChangeArrowheads="1"/>
            </p:cNvSpPr>
            <p:nvPr/>
          </p:nvSpPr>
          <p:spPr bwMode="auto">
            <a:xfrm>
              <a:off x="295" y="1298"/>
              <a:ext cx="3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rgbClr val="3366FF"/>
                  </a:solidFill>
                </a:rPr>
                <a:t>2</a:t>
              </a:r>
              <a:endParaRPr lang="ru-RU" b="1">
                <a:solidFill>
                  <a:srgbClr val="3366FF"/>
                </a:solidFill>
              </a:endParaRPr>
            </a:p>
          </p:txBody>
        </p:sp>
      </p:grp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0" y="2276475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000">
                <a:solidFill>
                  <a:srgbClr val="097926"/>
                </a:solidFill>
                <a:latin typeface="Tahoma" pitchFamily="34" charset="0"/>
              </a:rPr>
              <a:t>Дайте определение логарифма.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000">
                <a:solidFill>
                  <a:srgbClr val="097926"/>
                </a:solidFill>
                <a:latin typeface="Tahoma" pitchFamily="34" charset="0"/>
              </a:rPr>
              <a:t>Какие ограничения необходимо дать для параметра </a:t>
            </a:r>
            <a:r>
              <a:rPr lang="en-US" sz="2000">
                <a:solidFill>
                  <a:srgbClr val="097926"/>
                </a:solidFill>
                <a:latin typeface="Tahoma" pitchFamily="34" charset="0"/>
              </a:rPr>
              <a:t>a</a:t>
            </a:r>
            <a:r>
              <a:rPr lang="ru-RU" sz="2000">
                <a:solidFill>
                  <a:srgbClr val="097926"/>
                </a:solidFill>
                <a:latin typeface="Tahoma" pitchFamily="34" charset="0"/>
              </a:rPr>
              <a:t>, </a:t>
            </a:r>
            <a:r>
              <a:rPr lang="en-US" sz="2000">
                <a:solidFill>
                  <a:srgbClr val="097926"/>
                </a:solidFill>
                <a:latin typeface="Tahoma" pitchFamily="34" charset="0"/>
              </a:rPr>
              <a:t>b</a:t>
            </a:r>
            <a:r>
              <a:rPr lang="ru-RU" sz="2000">
                <a:solidFill>
                  <a:srgbClr val="097926"/>
                </a:solidFill>
                <a:latin typeface="Tahoma" pitchFamily="34" charset="0"/>
              </a:rPr>
              <a:t>?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0" y="3068638"/>
            <a:ext cx="91440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u="sng">
                <a:solidFill>
                  <a:srgbClr val="FF3300"/>
                </a:solidFill>
                <a:latin typeface="Tahoma" pitchFamily="34" charset="0"/>
              </a:rPr>
              <a:t>О</a:t>
            </a:r>
            <a:r>
              <a:rPr lang="ru-RU" sz="2000">
                <a:latin typeface="Tahoma" pitchFamily="34" charset="0"/>
              </a:rPr>
              <a:t> </a:t>
            </a:r>
            <a:r>
              <a:rPr lang="ru-RU" sz="2400">
                <a:solidFill>
                  <a:srgbClr val="2F2F91"/>
                </a:solidFill>
                <a:latin typeface="Tahoma" pitchFamily="34" charset="0"/>
              </a:rPr>
              <a:t>Логарифмом числа </a:t>
            </a:r>
            <a:r>
              <a:rPr lang="en-US" sz="2400">
                <a:solidFill>
                  <a:srgbClr val="FF3300"/>
                </a:solidFill>
                <a:latin typeface="Tahoma" pitchFamily="34" charset="0"/>
              </a:rPr>
              <a:t>b</a:t>
            </a:r>
            <a:r>
              <a:rPr lang="ru-RU" sz="2400">
                <a:latin typeface="Tahoma" pitchFamily="34" charset="0"/>
              </a:rPr>
              <a:t> </a:t>
            </a:r>
            <a:r>
              <a:rPr lang="ru-RU" sz="2400">
                <a:solidFill>
                  <a:srgbClr val="2F2F91"/>
                </a:solidFill>
                <a:latin typeface="Tahoma" pitchFamily="34" charset="0"/>
              </a:rPr>
              <a:t>по основанию</a:t>
            </a:r>
            <a:r>
              <a:rPr lang="en-US" sz="2400">
                <a:solidFill>
                  <a:srgbClr val="2F2F91"/>
                </a:solidFill>
                <a:latin typeface="Tahoma" pitchFamily="34" charset="0"/>
              </a:rPr>
              <a:t> </a:t>
            </a:r>
            <a:r>
              <a:rPr lang="en-US" sz="2400">
                <a:solidFill>
                  <a:srgbClr val="FF3300"/>
                </a:solidFill>
                <a:latin typeface="Tahoma" pitchFamily="34" charset="0"/>
              </a:rPr>
              <a:t>a</a:t>
            </a:r>
            <a:r>
              <a:rPr lang="ru-RU" sz="2400">
                <a:latin typeface="Tahoma" pitchFamily="34" charset="0"/>
              </a:rPr>
              <a:t> </a:t>
            </a:r>
            <a:r>
              <a:rPr lang="ru-RU" sz="2400">
                <a:solidFill>
                  <a:srgbClr val="2F2F91"/>
                </a:solidFill>
                <a:latin typeface="Tahoma" pitchFamily="34" charset="0"/>
              </a:rPr>
              <a:t>называется показатель степени, в которую нужно возвести основание </a:t>
            </a:r>
            <a:r>
              <a:rPr lang="en-US" sz="2400">
                <a:solidFill>
                  <a:srgbClr val="FF3300"/>
                </a:solidFill>
                <a:latin typeface="Tahoma" pitchFamily="34" charset="0"/>
              </a:rPr>
              <a:t>a</a:t>
            </a:r>
            <a:r>
              <a:rPr lang="ru-RU" sz="2400">
                <a:solidFill>
                  <a:srgbClr val="2F2F91"/>
                </a:solidFill>
                <a:latin typeface="Tahoma" pitchFamily="34" charset="0"/>
              </a:rPr>
              <a:t>,</a:t>
            </a:r>
            <a:r>
              <a:rPr lang="ru-RU" sz="2400">
                <a:latin typeface="Tahoma" pitchFamily="34" charset="0"/>
              </a:rPr>
              <a:t> </a:t>
            </a:r>
            <a:r>
              <a:rPr lang="ru-RU" sz="2400">
                <a:solidFill>
                  <a:srgbClr val="2F2F91"/>
                </a:solidFill>
                <a:latin typeface="Tahoma" pitchFamily="34" charset="0"/>
              </a:rPr>
              <a:t>чтобы получить</a:t>
            </a:r>
            <a:r>
              <a:rPr lang="en-US" sz="2400">
                <a:solidFill>
                  <a:srgbClr val="2F2F91"/>
                </a:solidFill>
                <a:latin typeface="Tahoma" pitchFamily="34" charset="0"/>
              </a:rPr>
              <a:t> </a:t>
            </a:r>
            <a:r>
              <a:rPr lang="en-US" sz="2400">
                <a:solidFill>
                  <a:srgbClr val="FF3300"/>
                </a:solidFill>
                <a:latin typeface="Tahoma" pitchFamily="34" charset="0"/>
              </a:rPr>
              <a:t>b</a:t>
            </a:r>
            <a:r>
              <a:rPr lang="ru-RU" sz="2400">
                <a:latin typeface="Tahoma" pitchFamily="34" charset="0"/>
              </a:rPr>
              <a:t> </a:t>
            </a:r>
            <a:r>
              <a:rPr lang="ru-RU" sz="2400">
                <a:solidFill>
                  <a:srgbClr val="2F2F91"/>
                </a:solidFill>
                <a:latin typeface="Tahoma" pitchFamily="34" charset="0"/>
              </a:rPr>
              <a:t>(где а</a:t>
            </a:r>
            <a:r>
              <a:rPr lang="en-US" sz="2400">
                <a:solidFill>
                  <a:srgbClr val="2F2F91"/>
                </a:solidFill>
                <a:latin typeface="Tahoma" pitchFamily="34" charset="0"/>
              </a:rPr>
              <a:t>&gt;</a:t>
            </a:r>
            <a:r>
              <a:rPr lang="ru-RU" sz="2400">
                <a:solidFill>
                  <a:srgbClr val="2F2F91"/>
                </a:solidFill>
                <a:latin typeface="Tahoma" pitchFamily="34" charset="0"/>
              </a:rPr>
              <a:t> 0, а≠1</a:t>
            </a:r>
            <a:r>
              <a:rPr lang="en-US" sz="2400">
                <a:solidFill>
                  <a:srgbClr val="2F2F91"/>
                </a:solidFill>
                <a:latin typeface="Tahoma" pitchFamily="34" charset="0"/>
              </a:rPr>
              <a:t>, b&gt;</a:t>
            </a:r>
            <a:r>
              <a:rPr lang="ru-RU" sz="2400">
                <a:solidFill>
                  <a:srgbClr val="2F2F91"/>
                </a:solidFill>
                <a:latin typeface="Tahoma" pitchFamily="34" charset="0"/>
              </a:rPr>
              <a:t> 0) и записывается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3635375" y="5229225"/>
            <a:ext cx="316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</a:t>
            </a: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2800" b="1" baseline="300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log </a:t>
            </a:r>
            <a:r>
              <a:rPr lang="en-US" sz="2000" b="1" baseline="300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 </a:t>
            </a:r>
            <a:r>
              <a:rPr lang="en-US" sz="2800" b="1" baseline="300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</a:t>
            </a: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 b</a:t>
            </a:r>
            <a:endParaRPr lang="ru-RU" sz="36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0" y="5876925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rgbClr val="2F2F91"/>
                </a:solidFill>
                <a:latin typeface="Tahoma" pitchFamily="34" charset="0"/>
              </a:rPr>
              <a:t>Это равенство справедливо при </a:t>
            </a:r>
            <a:r>
              <a:rPr lang="en-US" sz="2000" dirty="0">
                <a:solidFill>
                  <a:srgbClr val="2F2F91"/>
                </a:solidFill>
                <a:latin typeface="Tahoma" pitchFamily="34" charset="0"/>
              </a:rPr>
              <a:t>b&gt;</a:t>
            </a:r>
            <a:r>
              <a:rPr lang="ru-RU" sz="2000" dirty="0">
                <a:solidFill>
                  <a:srgbClr val="2F2F91"/>
                </a:solidFill>
                <a:latin typeface="Tahoma" pitchFamily="34" charset="0"/>
              </a:rPr>
              <a:t>0, а</a:t>
            </a:r>
            <a:r>
              <a:rPr lang="en-US" sz="2000" dirty="0">
                <a:solidFill>
                  <a:srgbClr val="2F2F91"/>
                </a:solidFill>
                <a:latin typeface="Tahoma" pitchFamily="34" charset="0"/>
              </a:rPr>
              <a:t>&gt;</a:t>
            </a:r>
            <a:r>
              <a:rPr lang="ru-RU" sz="2000" dirty="0">
                <a:solidFill>
                  <a:srgbClr val="2F2F91"/>
                </a:solidFill>
                <a:latin typeface="Tahoma" pitchFamily="34" charset="0"/>
              </a:rPr>
              <a:t>0, а≠1. </a:t>
            </a:r>
            <a:endParaRPr lang="en-US" sz="2000" dirty="0">
              <a:solidFill>
                <a:srgbClr val="2F2F91"/>
              </a:solidFill>
              <a:latin typeface="Tahoma" pitchFamily="34" charset="0"/>
            </a:endParaRPr>
          </a:p>
          <a:p>
            <a:pPr>
              <a:defRPr/>
            </a:pPr>
            <a:r>
              <a:rPr lang="ru-RU" sz="2000" dirty="0">
                <a:solidFill>
                  <a:srgbClr val="2F2F91"/>
                </a:solidFill>
                <a:latin typeface="Tahoma" pitchFamily="34" charset="0"/>
              </a:rPr>
              <a:t>Его называют</a:t>
            </a:r>
            <a:r>
              <a:rPr lang="ru-RU" sz="2400" dirty="0">
                <a:solidFill>
                  <a:srgbClr val="2F2F91"/>
                </a:solidFill>
                <a:latin typeface="Tahoma" pitchFamily="34" charset="0"/>
              </a:rPr>
              <a:t> </a:t>
            </a: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основным логарифмическим тождеством</a:t>
            </a:r>
            <a:r>
              <a:rPr lang="ru-RU" sz="20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.</a:t>
            </a:r>
          </a:p>
        </p:txBody>
      </p:sp>
      <p:sp>
        <p:nvSpPr>
          <p:cNvPr id="5162" name="Rectangle 4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708400" y="4437063"/>
            <a:ext cx="1909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x=</a:t>
            </a:r>
            <a:r>
              <a:rPr lang="en-US" sz="3600" b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</a:t>
            </a:r>
            <a:r>
              <a:rPr lang="en-US" sz="2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endParaRPr lang="ru-RU" sz="36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0" y="4991100"/>
            <a:ext cx="2595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2F2F91"/>
                </a:solidFill>
                <a:latin typeface="Tahoma" pitchFamily="34" charset="0"/>
              </a:rPr>
              <a:t>Или можно записать</a:t>
            </a:r>
          </a:p>
        </p:txBody>
      </p:sp>
      <p:sp>
        <p:nvSpPr>
          <p:cNvPr id="5164" name="AutoShape 4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858148" y="1142984"/>
            <a:ext cx="830292" cy="701691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349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5" name="AutoShape 4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084888" y="4500571"/>
            <a:ext cx="844566" cy="714379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349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6" name="AutoShape 4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084888" y="5373688"/>
            <a:ext cx="773128" cy="698518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349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 rot="8565599">
            <a:off x="8451175" y="818088"/>
            <a:ext cx="530484" cy="342139"/>
          </a:xfrm>
          <a:prstGeom prst="rightArrow">
            <a:avLst/>
          </a:prstGeom>
          <a:solidFill>
            <a:srgbClr val="FFFF00"/>
          </a:solidFill>
          <a:ln>
            <a:solidFill>
              <a:srgbClr val="F62A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2" name="Стрелка вправо 31"/>
          <p:cNvSpPr/>
          <p:nvPr/>
        </p:nvSpPr>
        <p:spPr>
          <a:xfrm rot="8943164">
            <a:off x="7034196" y="4479651"/>
            <a:ext cx="571504" cy="351099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3" name="Стрелка вправо 32"/>
          <p:cNvSpPr/>
          <p:nvPr/>
        </p:nvSpPr>
        <p:spPr>
          <a:xfrm rot="8943164">
            <a:off x="6905960" y="5247933"/>
            <a:ext cx="571504" cy="344668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4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>
                                      <p:cBhvr>
                                        <p:cTn id="45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6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2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0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>
                                      <p:cBhvr>
                                        <p:cTn id="71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2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3" dur="2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500"/>
                            </p:stCondLst>
                            <p:childTnLst>
                              <p:par>
                                <p:cTn id="99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0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>
                                      <p:cBhvr>
                                        <p:cTn id="101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02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 advAuto="2000"/>
      <p:bldP spid="5124" grpId="0" autoUpdateAnimBg="0"/>
      <p:bldP spid="5154" grpId="0" build="allAtOnce"/>
      <p:bldP spid="5156" grpId="0" autoUpdateAnimBg="0"/>
      <p:bldP spid="5160" grpId="0" autoUpdateAnimBg="0"/>
      <p:bldP spid="5161" grpId="0" autoUpdateAnimBg="0"/>
      <p:bldP spid="5162" grpId="0"/>
      <p:bldP spid="5163" grpId="0"/>
      <p:bldP spid="5164" grpId="0" animBg="1"/>
      <p:bldP spid="5165" grpId="0" animBg="1"/>
      <p:bldP spid="5166" grpId="0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6" descr="палки неппера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  <a:lum bright="32000" contrast="-69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206" name="Group 110"/>
          <p:cNvGraphicFramePr>
            <a:graphicFrameLocks noGrp="1"/>
          </p:cNvGraphicFramePr>
          <p:nvPr/>
        </p:nvGraphicFramePr>
        <p:xfrm>
          <a:off x="285750" y="214313"/>
          <a:ext cx="8458200" cy="5976939"/>
        </p:xfrm>
        <a:graphic>
          <a:graphicData uri="http://schemas.openxmlformats.org/drawingml/2006/table">
            <a:tbl>
              <a:tblPr/>
              <a:tblGrid>
                <a:gridCol w="2819400"/>
                <a:gridCol w="2819400"/>
                <a:gridCol w="2819400"/>
              </a:tblGrid>
              <a:tr h="598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Степень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Корень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Логарифм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</a:tr>
              <a:tr h="998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</a:tr>
              <a:tr h="898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5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/>
        </p:nvGraphicFramePr>
        <p:xfrm>
          <a:off x="6302375" y="785813"/>
          <a:ext cx="2189163" cy="776287"/>
        </p:xfrm>
        <a:graphic>
          <a:graphicData uri="http://schemas.openxmlformats.org/presentationml/2006/ole">
            <p:oleObj spid="_x0000_s1026" name="Формула" r:id="rId6" imgW="609480" imgH="215640" progId="Equation.3">
              <p:embed/>
            </p:oleObj>
          </a:graphicData>
        </a:graphic>
      </p:graphicFrame>
      <p:graphicFrame>
        <p:nvGraphicFramePr>
          <p:cNvPr id="4133" name="Object 37"/>
          <p:cNvGraphicFramePr>
            <a:graphicFrameLocks noChangeAspect="1"/>
          </p:cNvGraphicFramePr>
          <p:nvPr/>
        </p:nvGraphicFramePr>
        <p:xfrm>
          <a:off x="3376613" y="836613"/>
          <a:ext cx="1643062" cy="820737"/>
        </p:xfrm>
        <a:graphic>
          <a:graphicData uri="http://schemas.openxmlformats.org/presentationml/2006/ole">
            <p:oleObj spid="_x0000_s1027" name="Формула" r:id="rId7" imgW="457200" imgH="228600" progId="Equation.3">
              <p:embed/>
            </p:oleObj>
          </a:graphicData>
        </a:graphic>
      </p:graphicFrame>
      <p:graphicFrame>
        <p:nvGraphicFramePr>
          <p:cNvPr id="1028" name="Object 38"/>
          <p:cNvGraphicFramePr>
            <a:graphicFrameLocks noChangeAspect="1"/>
          </p:cNvGraphicFramePr>
          <p:nvPr/>
        </p:nvGraphicFramePr>
        <p:xfrm>
          <a:off x="655638" y="765175"/>
          <a:ext cx="1460500" cy="731838"/>
        </p:xfrm>
        <a:graphic>
          <a:graphicData uri="http://schemas.openxmlformats.org/presentationml/2006/ole">
            <p:oleObj spid="_x0000_s1028" name="Формула" r:id="rId8" imgW="406080" imgH="203040" progId="Equation.3">
              <p:embed/>
            </p:oleObj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/>
        </p:nvGraphicFramePr>
        <p:xfrm>
          <a:off x="6192838" y="1643063"/>
          <a:ext cx="2508250" cy="822325"/>
        </p:xfrm>
        <a:graphic>
          <a:graphicData uri="http://schemas.openxmlformats.org/presentationml/2006/ole">
            <p:oleObj spid="_x0000_s1029" name="Формула" r:id="rId9" imgW="698400" imgH="228600" progId="Equation.3">
              <p:embed/>
            </p:oleObj>
          </a:graphicData>
        </a:graphic>
      </p:graphicFrame>
      <p:graphicFrame>
        <p:nvGraphicFramePr>
          <p:cNvPr id="4136" name="Object 40"/>
          <p:cNvGraphicFramePr>
            <a:graphicFrameLocks noChangeAspect="1"/>
          </p:cNvGraphicFramePr>
          <p:nvPr/>
        </p:nvGraphicFramePr>
        <p:xfrm>
          <a:off x="3305175" y="1628775"/>
          <a:ext cx="1916113" cy="820738"/>
        </p:xfrm>
        <a:graphic>
          <a:graphicData uri="http://schemas.openxmlformats.org/presentationml/2006/ole">
            <p:oleObj spid="_x0000_s1030" name="Формула" r:id="rId10" imgW="533160" imgH="228600" progId="Equation.3">
              <p:embed/>
            </p:oleObj>
          </a:graphicData>
        </a:graphic>
      </p:graphicFrame>
      <p:graphicFrame>
        <p:nvGraphicFramePr>
          <p:cNvPr id="1031" name="Object 41"/>
          <p:cNvGraphicFramePr>
            <a:graphicFrameLocks noChangeAspect="1"/>
          </p:cNvGraphicFramePr>
          <p:nvPr/>
        </p:nvGraphicFramePr>
        <p:xfrm>
          <a:off x="496888" y="1700213"/>
          <a:ext cx="1733550" cy="731837"/>
        </p:xfrm>
        <a:graphic>
          <a:graphicData uri="http://schemas.openxmlformats.org/presentationml/2006/ole">
            <p:oleObj spid="_x0000_s1031" name="Формула" r:id="rId11" imgW="482400" imgH="203040" progId="Equation.3">
              <p:embed/>
            </p:oleObj>
          </a:graphicData>
        </a:graphic>
      </p:graphicFrame>
      <p:graphicFrame>
        <p:nvGraphicFramePr>
          <p:cNvPr id="4138" name="Object 42"/>
          <p:cNvGraphicFramePr>
            <a:graphicFrameLocks noChangeAspect="1"/>
          </p:cNvGraphicFramePr>
          <p:nvPr/>
        </p:nvGraphicFramePr>
        <p:xfrm>
          <a:off x="6330950" y="2571750"/>
          <a:ext cx="2098675" cy="822325"/>
        </p:xfrm>
        <a:graphic>
          <a:graphicData uri="http://schemas.openxmlformats.org/presentationml/2006/ole">
            <p:oleObj spid="_x0000_s1032" name="Формула" r:id="rId12" imgW="583920" imgH="228600" progId="Equation.3">
              <p:embed/>
            </p:oleObj>
          </a:graphicData>
        </a:graphic>
      </p:graphicFrame>
      <p:graphicFrame>
        <p:nvGraphicFramePr>
          <p:cNvPr id="1033" name="Object 43"/>
          <p:cNvGraphicFramePr>
            <a:graphicFrameLocks noChangeAspect="1"/>
          </p:cNvGraphicFramePr>
          <p:nvPr/>
        </p:nvGraphicFramePr>
        <p:xfrm>
          <a:off x="565150" y="2636838"/>
          <a:ext cx="1368425" cy="731837"/>
        </p:xfrm>
        <a:graphic>
          <a:graphicData uri="http://schemas.openxmlformats.org/presentationml/2006/ole">
            <p:oleObj spid="_x0000_s1033" name="Формула" r:id="rId13" imgW="380880" imgH="203040" progId="Equation.3">
              <p:embed/>
            </p:oleObj>
          </a:graphicData>
        </a:graphic>
      </p:graphicFrame>
      <p:graphicFrame>
        <p:nvGraphicFramePr>
          <p:cNvPr id="1035" name="Object 45"/>
          <p:cNvGraphicFramePr>
            <a:graphicFrameLocks noChangeAspect="1"/>
          </p:cNvGraphicFramePr>
          <p:nvPr/>
        </p:nvGraphicFramePr>
        <p:xfrm>
          <a:off x="339725" y="3573463"/>
          <a:ext cx="1870075" cy="731837"/>
        </p:xfrm>
        <a:graphic>
          <a:graphicData uri="http://schemas.openxmlformats.org/presentationml/2006/ole">
            <p:oleObj spid="_x0000_s1035" name="Формула" r:id="rId14" imgW="520560" imgH="203040" progId="Equation.3">
              <p:embed/>
            </p:oleObj>
          </a:graphicData>
        </a:graphic>
      </p:graphicFrame>
      <p:graphicFrame>
        <p:nvGraphicFramePr>
          <p:cNvPr id="4142" name="Object 46"/>
          <p:cNvGraphicFramePr>
            <a:graphicFrameLocks noChangeAspect="1"/>
          </p:cNvGraphicFramePr>
          <p:nvPr/>
        </p:nvGraphicFramePr>
        <p:xfrm>
          <a:off x="6000760" y="4357688"/>
          <a:ext cx="2827337" cy="820737"/>
        </p:xfrm>
        <a:graphic>
          <a:graphicData uri="http://schemas.openxmlformats.org/presentationml/2006/ole">
            <p:oleObj spid="_x0000_s1036" name="Формула" r:id="rId15" imgW="787320" imgH="228600" progId="Equation.3">
              <p:embed/>
            </p:oleObj>
          </a:graphicData>
        </a:graphic>
      </p:graphicFrame>
      <p:graphicFrame>
        <p:nvGraphicFramePr>
          <p:cNvPr id="4143" name="Object 47"/>
          <p:cNvGraphicFramePr>
            <a:graphicFrameLocks noChangeAspect="1"/>
          </p:cNvGraphicFramePr>
          <p:nvPr/>
        </p:nvGraphicFramePr>
        <p:xfrm>
          <a:off x="3311525" y="4437063"/>
          <a:ext cx="2006600" cy="820737"/>
        </p:xfrm>
        <a:graphic>
          <a:graphicData uri="http://schemas.openxmlformats.org/presentationml/2006/ole">
            <p:oleObj spid="_x0000_s1037" name="Формула" r:id="rId16" imgW="558720" imgH="228600" progId="Equation.3">
              <p:embed/>
            </p:oleObj>
          </a:graphicData>
        </a:graphic>
      </p:graphicFrame>
      <p:graphicFrame>
        <p:nvGraphicFramePr>
          <p:cNvPr id="1038" name="Object 48"/>
          <p:cNvGraphicFramePr>
            <a:graphicFrameLocks noChangeAspect="1"/>
          </p:cNvGraphicFramePr>
          <p:nvPr/>
        </p:nvGraphicFramePr>
        <p:xfrm>
          <a:off x="360363" y="4508500"/>
          <a:ext cx="1917700" cy="731838"/>
        </p:xfrm>
        <a:graphic>
          <a:graphicData uri="http://schemas.openxmlformats.org/presentationml/2006/ole">
            <p:oleObj spid="_x0000_s1038" name="Формула" r:id="rId17" imgW="533160" imgH="203040" progId="Equation.3">
              <p:embed/>
            </p:oleObj>
          </a:graphicData>
        </a:graphic>
      </p:graphicFrame>
      <p:graphicFrame>
        <p:nvGraphicFramePr>
          <p:cNvPr id="4145" name="Object 49"/>
          <p:cNvGraphicFramePr>
            <a:graphicFrameLocks noChangeAspect="1"/>
          </p:cNvGraphicFramePr>
          <p:nvPr/>
        </p:nvGraphicFramePr>
        <p:xfrm>
          <a:off x="6286500" y="5286375"/>
          <a:ext cx="2235200" cy="822325"/>
        </p:xfrm>
        <a:graphic>
          <a:graphicData uri="http://schemas.openxmlformats.org/presentationml/2006/ole">
            <p:oleObj spid="_x0000_s1039" name="Формула" r:id="rId18" imgW="622080" imgH="228600" progId="Equation.3">
              <p:embed/>
            </p:oleObj>
          </a:graphicData>
        </a:graphic>
      </p:graphicFrame>
      <p:graphicFrame>
        <p:nvGraphicFramePr>
          <p:cNvPr id="4146" name="Object 50"/>
          <p:cNvGraphicFramePr>
            <a:graphicFrameLocks noChangeAspect="1"/>
          </p:cNvGraphicFramePr>
          <p:nvPr/>
        </p:nvGraphicFramePr>
        <p:xfrm>
          <a:off x="3470275" y="5300663"/>
          <a:ext cx="1687513" cy="820737"/>
        </p:xfrm>
        <a:graphic>
          <a:graphicData uri="http://schemas.openxmlformats.org/presentationml/2006/ole">
            <p:oleObj spid="_x0000_s1040" name="Формула" r:id="rId19" imgW="469800" imgH="228600" progId="Equation.3">
              <p:embed/>
            </p:oleObj>
          </a:graphicData>
        </a:graphic>
      </p:graphicFrame>
      <p:graphicFrame>
        <p:nvGraphicFramePr>
          <p:cNvPr id="1041" name="Object 51"/>
          <p:cNvGraphicFramePr>
            <a:graphicFrameLocks noChangeAspect="1"/>
          </p:cNvGraphicFramePr>
          <p:nvPr/>
        </p:nvGraphicFramePr>
        <p:xfrm>
          <a:off x="612775" y="5373688"/>
          <a:ext cx="1458913" cy="731837"/>
        </p:xfrm>
        <a:graphic>
          <a:graphicData uri="http://schemas.openxmlformats.org/presentationml/2006/ole">
            <p:oleObj spid="_x0000_s1041" name="Формула" r:id="rId20" imgW="406080" imgH="203040" progId="Equation.3">
              <p:embed/>
            </p:oleObj>
          </a:graphicData>
        </a:graphic>
      </p:graphicFrame>
      <p:sp>
        <p:nvSpPr>
          <p:cNvPr id="4148" name="Text Box 52"/>
          <p:cNvSpPr txBox="1">
            <a:spLocks noChangeArrowheads="1"/>
          </p:cNvSpPr>
          <p:nvPr/>
        </p:nvSpPr>
        <p:spPr bwMode="auto">
          <a:xfrm>
            <a:off x="3903663" y="3140075"/>
            <a:ext cx="7493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800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–</a:t>
            </a:r>
          </a:p>
        </p:txBody>
      </p:sp>
      <p:sp>
        <p:nvSpPr>
          <p:cNvPr id="4149" name="Text Box 53"/>
          <p:cNvSpPr txBox="1">
            <a:spLocks noChangeArrowheads="1"/>
          </p:cNvSpPr>
          <p:nvPr/>
        </p:nvSpPr>
        <p:spPr bwMode="auto">
          <a:xfrm>
            <a:off x="3903663" y="2349500"/>
            <a:ext cx="7493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80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–</a:t>
            </a:r>
          </a:p>
        </p:txBody>
      </p:sp>
      <p:sp>
        <p:nvSpPr>
          <p:cNvPr id="1079" name="AutoShape 11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358188" y="6215063"/>
            <a:ext cx="785812" cy="642937"/>
          </a:xfrm>
          <a:prstGeom prst="actionButtonReturn">
            <a:avLst/>
          </a:prstGeom>
          <a:solidFill>
            <a:srgbClr val="3366FF">
              <a:alpha val="76077"/>
            </a:srgbClr>
          </a:solidFill>
          <a:ln w="9525">
            <a:solidFill>
              <a:srgbClr val="3366FF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3" name="Object 42"/>
          <p:cNvGraphicFramePr>
            <a:graphicFrameLocks noChangeAspect="1"/>
          </p:cNvGraphicFramePr>
          <p:nvPr/>
        </p:nvGraphicFramePr>
        <p:xfrm>
          <a:off x="6176963" y="3500438"/>
          <a:ext cx="2462212" cy="822325"/>
        </p:xfrm>
        <a:graphic>
          <a:graphicData uri="http://schemas.openxmlformats.org/presentationml/2006/ole">
            <p:oleObj spid="_x0000_s1042" name="Формула" r:id="rId21" imgW="685800" imgH="2286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8" grpId="0"/>
      <p:bldP spid="41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6" descr="палки неппера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lum bright="32000" contrast="-69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Скругленный прямоугольник 40"/>
          <p:cNvSpPr/>
          <p:nvPr/>
        </p:nvSpPr>
        <p:spPr>
          <a:xfrm>
            <a:off x="428596" y="5000636"/>
            <a:ext cx="2143140" cy="157163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286116" y="4929198"/>
            <a:ext cx="2071702" cy="157163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00034" y="3500438"/>
            <a:ext cx="7500990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929322" y="4857760"/>
            <a:ext cx="2000264" cy="100013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929322" y="5429264"/>
            <a:ext cx="2000264" cy="142873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500034" y="1643050"/>
            <a:ext cx="7500990" cy="135732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929322" y="1643050"/>
            <a:ext cx="2071702" cy="257176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rgbClr val="FF3300"/>
                </a:solidFill>
              </a:rPr>
              <a:t>Вычислите по определению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547813" y="1628775"/>
            <a:ext cx="531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=4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877050" y="3068638"/>
            <a:ext cx="531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=0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476375" y="2635250"/>
            <a:ext cx="531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=3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403350" y="3068638"/>
            <a:ext cx="531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=0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716463" y="2997200"/>
            <a:ext cx="531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=5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979613" y="3933825"/>
            <a:ext cx="531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=1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284663" y="1555750"/>
            <a:ext cx="531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=6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643438" y="2060575"/>
            <a:ext cx="71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-1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284663" y="2565400"/>
            <a:ext cx="61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4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1835150" y="2133600"/>
            <a:ext cx="71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-2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284663" y="3500438"/>
            <a:ext cx="71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-2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4211638" y="4005263"/>
            <a:ext cx="61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0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6877050" y="1557338"/>
            <a:ext cx="61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1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7235825" y="2060575"/>
            <a:ext cx="71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-3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6804025" y="2565400"/>
            <a:ext cx="61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1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1979613" y="3500438"/>
            <a:ext cx="71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-1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7596188" y="3573463"/>
            <a:ext cx="61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3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7019925" y="4148138"/>
            <a:ext cx="71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 -1</a:t>
            </a:r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611188" y="1628775"/>
            <a:ext cx="101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2</a:t>
            </a:r>
            <a:r>
              <a:rPr lang="en-US" sz="2400">
                <a:solidFill>
                  <a:srgbClr val="2F2F91"/>
                </a:solidFill>
              </a:rPr>
              <a:t>16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3419475" y="1555750"/>
            <a:ext cx="101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2</a:t>
            </a:r>
            <a:r>
              <a:rPr lang="en-US" sz="2400">
                <a:solidFill>
                  <a:srgbClr val="2F2F91"/>
                </a:solidFill>
              </a:rPr>
              <a:t>64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6084888" y="1557338"/>
            <a:ext cx="846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2</a:t>
            </a:r>
            <a:r>
              <a:rPr lang="en-US" sz="2400">
                <a:solidFill>
                  <a:srgbClr val="2F2F91"/>
                </a:solidFill>
              </a:rPr>
              <a:t>2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6156325" y="3068638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2</a:t>
            </a:r>
            <a:r>
              <a:rPr lang="en-US" sz="2400">
                <a:solidFill>
                  <a:srgbClr val="2F2F91"/>
                </a:solidFill>
              </a:rPr>
              <a:t>1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3419475" y="2060575"/>
            <a:ext cx="1303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2</a:t>
            </a:r>
            <a:r>
              <a:rPr lang="en-US" sz="2400">
                <a:solidFill>
                  <a:srgbClr val="2F2F91"/>
                </a:solidFill>
              </a:rPr>
              <a:t>(1/2)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6084888" y="2060575"/>
            <a:ext cx="1303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2</a:t>
            </a:r>
            <a:r>
              <a:rPr lang="en-US" sz="2400">
                <a:solidFill>
                  <a:srgbClr val="2F2F91"/>
                </a:solidFill>
              </a:rPr>
              <a:t>(1/8)</a:t>
            </a:r>
          </a:p>
        </p:txBody>
      </p:sp>
      <p:sp>
        <p:nvSpPr>
          <p:cNvPr id="7197" name="Rectangle 29"/>
          <p:cNvSpPr>
            <a:spLocks noChangeArrowheads="1"/>
          </p:cNvSpPr>
          <p:nvPr/>
        </p:nvSpPr>
        <p:spPr bwMode="auto">
          <a:xfrm>
            <a:off x="6084888" y="2565400"/>
            <a:ext cx="846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3</a:t>
            </a:r>
            <a:r>
              <a:rPr lang="en-US" sz="2400">
                <a:solidFill>
                  <a:srgbClr val="2F2F91"/>
                </a:solidFill>
              </a:rPr>
              <a:t>3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611188" y="2635250"/>
            <a:ext cx="101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3</a:t>
            </a:r>
            <a:r>
              <a:rPr lang="en-US" sz="2400">
                <a:solidFill>
                  <a:srgbClr val="2F2F91"/>
                </a:solidFill>
              </a:rPr>
              <a:t>27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419475" y="2565400"/>
            <a:ext cx="101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3</a:t>
            </a:r>
            <a:r>
              <a:rPr lang="en-US" sz="2400">
                <a:solidFill>
                  <a:srgbClr val="2F2F91"/>
                </a:solidFill>
              </a:rPr>
              <a:t>81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200" name="Rectangle 32"/>
          <p:cNvSpPr>
            <a:spLocks noChangeArrowheads="1"/>
          </p:cNvSpPr>
          <p:nvPr/>
        </p:nvSpPr>
        <p:spPr bwMode="auto">
          <a:xfrm>
            <a:off x="611188" y="3068638"/>
            <a:ext cx="86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400">
                <a:solidFill>
                  <a:srgbClr val="2F2F91"/>
                </a:solidFill>
              </a:rPr>
              <a:t>3</a:t>
            </a:r>
            <a:r>
              <a:rPr lang="en-US" sz="2400">
                <a:solidFill>
                  <a:srgbClr val="2F2F91"/>
                </a:solidFill>
              </a:rPr>
              <a:t>1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611188" y="2133600"/>
            <a:ext cx="1303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3</a:t>
            </a:r>
            <a:r>
              <a:rPr lang="en-US" sz="2400">
                <a:solidFill>
                  <a:srgbClr val="2F2F91"/>
                </a:solidFill>
              </a:rPr>
              <a:t>(1/9)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684213" y="3500438"/>
            <a:ext cx="1303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3</a:t>
            </a:r>
            <a:r>
              <a:rPr lang="en-US" sz="2400">
                <a:solidFill>
                  <a:srgbClr val="2F2F91"/>
                </a:solidFill>
              </a:rPr>
              <a:t>(1/3)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3419475" y="2997200"/>
            <a:ext cx="139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1/2</a:t>
            </a:r>
            <a:r>
              <a:rPr lang="en-US" sz="2400">
                <a:solidFill>
                  <a:srgbClr val="2F2F91"/>
                </a:solidFill>
              </a:rPr>
              <a:t>1/32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3419475" y="3500438"/>
            <a:ext cx="973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1/2</a:t>
            </a:r>
            <a:r>
              <a:rPr lang="en-US" sz="2400">
                <a:solidFill>
                  <a:srgbClr val="2F2F91"/>
                </a:solidFill>
              </a:rPr>
              <a:t>4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6143625" y="3571875"/>
            <a:ext cx="1566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0,5</a:t>
            </a:r>
            <a:r>
              <a:rPr lang="en-US" sz="2400">
                <a:solidFill>
                  <a:srgbClr val="2F2F91"/>
                </a:solidFill>
              </a:rPr>
              <a:t>0,125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611188" y="3933825"/>
            <a:ext cx="1430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0,5</a:t>
            </a:r>
            <a:r>
              <a:rPr lang="en-US" sz="2400">
                <a:solidFill>
                  <a:srgbClr val="2F2F91"/>
                </a:solidFill>
              </a:rPr>
              <a:t>(1/2)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3419475" y="4005263"/>
            <a:ext cx="973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0,5</a:t>
            </a:r>
            <a:r>
              <a:rPr lang="en-US" sz="2400">
                <a:solidFill>
                  <a:srgbClr val="2F2F91"/>
                </a:solidFill>
              </a:rPr>
              <a:t>1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208" name="Rectangle 40"/>
          <p:cNvSpPr>
            <a:spLocks noChangeArrowheads="1"/>
          </p:cNvSpPr>
          <p:nvPr/>
        </p:nvSpPr>
        <p:spPr bwMode="auto">
          <a:xfrm>
            <a:off x="6084888" y="4149725"/>
            <a:ext cx="973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2F2F91"/>
                </a:solidFill>
              </a:rPr>
              <a:t>log</a:t>
            </a:r>
            <a:r>
              <a:rPr lang="en-US" sz="1200">
                <a:solidFill>
                  <a:srgbClr val="2F2F91"/>
                </a:solidFill>
              </a:rPr>
              <a:t>1/2</a:t>
            </a:r>
            <a:r>
              <a:rPr lang="en-US" sz="2400">
                <a:solidFill>
                  <a:srgbClr val="2F2F91"/>
                </a:solidFill>
              </a:rPr>
              <a:t>2</a:t>
            </a:r>
            <a:endParaRPr lang="ru-RU" sz="2400">
              <a:solidFill>
                <a:srgbClr val="2F2F91"/>
              </a:solidFill>
            </a:endParaRPr>
          </a:p>
        </p:txBody>
      </p:sp>
      <p:sp>
        <p:nvSpPr>
          <p:cNvPr id="7210" name="Rectangle 4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03575" y="836613"/>
            <a:ext cx="25558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4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x=log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44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</a:t>
            </a:r>
            <a:endParaRPr lang="ru-RU" sz="44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21387E-6 L -0.60643 0.44925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" y="225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21387E-6 L -0.604 0.44925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225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21387E-6 L 0.00017 0.31283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6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21387E-6 L 0.0026 0.31283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56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60116E-6 L -0.30503 0.24994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125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60116E-6 L -0.3092 0.24994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125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5723E-6 L 0.29115 0.42797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" y="214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5723E-6 L 0.28368 0.42797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214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38728E-6 L 0.28316 0.28139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141"/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38728E-6 L 0.27569 0.28139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141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4624E-7 L -0.01597 0.54358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272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04624E-7 L -0.02344 0.54358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272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04624E-7 L -0.30746 0.59607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298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04624E-7 L -0.30695 0.59607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298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38728E-6 L 0.29341 0.2185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" y="109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38728E-6 L 0.30712 0.2185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" y="109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13873E-6 L 0.00191 0.19745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99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526E-6 L 0.00799 0.19768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99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69942E-6 L 0.00452 0.09063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45"/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4104E-6 L 0.00243 0.09248 " pathEditMode="relative" rAng="0" ptsTypes="AA">
                                      <p:cBhvr>
                                        <p:cTn id="171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46"/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77457E-6 L -0.54236 0.00855 " pathEditMode="relative" rAng="0" ptsTypes="AA">
                                      <p:cBhvr>
                                        <p:cTn id="173" dur="20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" y="4"/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77457E-6 L -0.52986 0.00855 " pathEditMode="relative" rAng="0" ptsTypes="AA">
                                      <p:cBhvr>
                                        <p:cTn id="175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" y="4"/>
                                    </p:animMotion>
                                  </p:childTnLst>
                                </p:cTn>
                              </p:par>
                              <p:par>
                                <p:cTn id="1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0185 L 0.60607 -0.05248 " pathEditMode="relative" rAng="0" ptsTypes="AA">
                                      <p:cBhvr>
                                        <p:cTn id="177" dur="2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" y="-27"/>
                                    </p:animMotion>
                                  </p:childTnLst>
                                </p:cTn>
                              </p:par>
                              <p:par>
                                <p:cTn id="1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4971E-6 L 0.59844 -0.05249 " pathEditMode="relative" rAng="0" ptsTypes="AA">
                                      <p:cBhvr>
                                        <p:cTn id="179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" y="-26"/>
                                    </p:animMotion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79769E-6 L -0.00034 -0.05411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7341E-7 L 0.00243 -0.0541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7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58382E-6 L -0.00034 -0.05434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"/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58382E-6 L -0.00226 -0.05434 " pathEditMode="relative" rAng="0" ptsTypes="AA">
                                      <p:cBhvr>
                                        <p:cTn id="192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7"/>
                                    </p:animMotion>
                                  </p:childTnLst>
                                </p:cTn>
                              </p:par>
                              <p:par>
                                <p:cTn id="19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79191E-6 L 0.00105 -0.05433 " pathEditMode="relative" rAng="0" ptsTypes="AA">
                                      <p:cBhvr>
                                        <p:cTn id="194" dur="2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7"/>
                                    </p:animMotion>
                                  </p:childTnLst>
                                </p:cTn>
                              </p:par>
                              <p:par>
                                <p:cTn id="19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58382E-6 L 2.22222E-6 -0.05434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3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5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7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97 0.54358 L 0.29114 0.56462 " pathEditMode="relative" rAng="0" ptsTypes="AA">
                                      <p:cBhvr>
                                        <p:cTn id="214" dur="2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" y="10"/>
                                    </p:animMotion>
                                  </p:childTnLst>
                                </p:cTn>
                              </p:par>
                              <p:par>
                                <p:cTn id="21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44 0.54358 L 0.28368 0.56462 " pathEditMode="relative" rAng="0" ptsTypes="AA">
                                      <p:cBhvr>
                                        <p:cTn id="216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" y="10"/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316 0.28139 L 0.58229 0.41781 " pathEditMode="relative" rAng="0" ptsTypes="AA">
                                      <p:cBhvr>
                                        <p:cTn id="218" dur="2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68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69 0.28139 L 0.57482 0.4178 " pathEditMode="relative" rAng="0" ptsTypes="AA">
                                      <p:cBhvr>
                                        <p:cTn id="220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2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3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4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5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7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4" grpId="0" animBg="1"/>
      <p:bldP spid="43" grpId="0" animBg="1"/>
      <p:bldP spid="46" grpId="0" animBg="1"/>
      <p:bldP spid="45" grpId="0" animBg="1"/>
      <p:bldP spid="47" grpId="0" animBg="1"/>
      <p:bldP spid="7173" grpId="0"/>
      <p:bldP spid="7174" grpId="0"/>
      <p:bldP spid="7174" grpId="1"/>
      <p:bldP spid="7175" grpId="0"/>
      <p:bldP spid="7175" grpId="1"/>
      <p:bldP spid="7176" grpId="0"/>
      <p:bldP spid="7176" grpId="1"/>
      <p:bldP spid="7177" grpId="0"/>
      <p:bldP spid="7177" grpId="1"/>
      <p:bldP spid="7178" grpId="0"/>
      <p:bldP spid="7178" grpId="1"/>
      <p:bldP spid="7178" grpId="2"/>
      <p:bldP spid="7179" grpId="0"/>
      <p:bldP spid="7180" grpId="0"/>
      <p:bldP spid="7180" grpId="1"/>
      <p:bldP spid="7180" grpId="2"/>
      <p:bldP spid="7180" grpId="3"/>
      <p:bldP spid="7181" grpId="0"/>
      <p:bldP spid="7181" grpId="1"/>
      <p:bldP spid="7182" grpId="0"/>
      <p:bldP spid="7182" grpId="1"/>
      <p:bldP spid="7183" grpId="0"/>
      <p:bldP spid="7183" grpId="1"/>
      <p:bldP spid="7184" grpId="0"/>
      <p:bldP spid="7184" grpId="1"/>
      <p:bldP spid="7185" grpId="0"/>
      <p:bldP spid="7185" grpId="1"/>
      <p:bldP spid="7186" grpId="0"/>
      <p:bldP spid="7186" grpId="1"/>
      <p:bldP spid="7187" grpId="0"/>
      <p:bldP spid="7187" grpId="1"/>
      <p:bldP spid="7187" grpId="2"/>
      <p:bldP spid="7188" grpId="0"/>
      <p:bldP spid="7188" grpId="1"/>
      <p:bldP spid="7188" grpId="2"/>
      <p:bldP spid="7188" grpId="3"/>
      <p:bldP spid="7189" grpId="0"/>
      <p:bldP spid="7189" grpId="1"/>
      <p:bldP spid="7190" grpId="0"/>
      <p:bldP spid="7190" grpId="1"/>
      <p:bldP spid="7190" grpId="2"/>
      <p:bldP spid="7191" grpId="0"/>
      <p:bldP spid="7192" grpId="0"/>
      <p:bldP spid="7193" grpId="0"/>
      <p:bldP spid="7194" grpId="0"/>
      <p:bldP spid="7194" grpId="1"/>
      <p:bldP spid="7195" grpId="0"/>
      <p:bldP spid="7195" grpId="1"/>
      <p:bldP spid="7195" grpId="2"/>
      <p:bldP spid="7196" grpId="0"/>
      <p:bldP spid="7196" grpId="1"/>
      <p:bldP spid="7197" grpId="0"/>
      <p:bldP spid="7197" grpId="1"/>
      <p:bldP spid="7198" grpId="0"/>
      <p:bldP spid="7198" grpId="1"/>
      <p:bldP spid="7199" grpId="0"/>
      <p:bldP spid="7199" grpId="1"/>
      <p:bldP spid="7200" grpId="0"/>
      <p:bldP spid="7200" grpId="1"/>
      <p:bldP spid="7201" grpId="0"/>
      <p:bldP spid="7201" grpId="1"/>
      <p:bldP spid="7202" grpId="0"/>
      <p:bldP spid="7202" grpId="1"/>
      <p:bldP spid="7202" grpId="2"/>
      <p:bldP spid="7203" grpId="0"/>
      <p:bldP spid="7203" grpId="1"/>
      <p:bldP spid="7204" grpId="0"/>
      <p:bldP spid="7204" grpId="1"/>
      <p:bldP spid="7205" grpId="0"/>
      <p:bldP spid="7205" grpId="1"/>
      <p:bldP spid="7206" grpId="0"/>
      <p:bldP spid="7206" grpId="1"/>
      <p:bldP spid="7207" grpId="0"/>
      <p:bldP spid="7207" grpId="1"/>
      <p:bldP spid="7208" grpId="0"/>
      <p:bldP spid="720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палки неппера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lum bright="32000" contrast="-69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>
          <a:xfrm>
            <a:off x="928688" y="0"/>
            <a:ext cx="5983287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Вывод: для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25538"/>
            <a:ext cx="6923088" cy="5000625"/>
          </a:xfrm>
        </p:spPr>
        <p:txBody>
          <a:bodyPr/>
          <a:lstStyle/>
          <a:p>
            <a:pPr marL="457200" indent="-457200" eaLnBrk="1" hangingPunct="1">
              <a:buFontTx/>
              <a:buAutoNum type="arabicPeriod"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Если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b=1, </a:t>
            </a:r>
          </a:p>
          <a:p>
            <a:pPr marL="457200" indent="-457200" eaLnBrk="1" hangingPunct="1">
              <a:buFontTx/>
              <a:buAutoNum type="arabicPeriod"/>
              <a:defRPr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Если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a=b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endParaRPr lang="ru-RU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Если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</a:rPr>
              <a:t>a,b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&gt;1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Если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0&lt;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</a:rPr>
              <a:t>a,b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&lt;1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,</a:t>
            </a:r>
          </a:p>
          <a:p>
            <a:pPr marL="457200" indent="-457200" eaLnBrk="1" hangingPunct="1">
              <a:buFontTx/>
              <a:buAutoNum type="arabicPeriod"/>
              <a:defRPr/>
            </a:pPr>
            <a:endParaRPr lang="ru-RU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Если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a=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1/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, или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b=1/a,</a:t>
            </a:r>
          </a:p>
          <a:p>
            <a:pPr marL="457200" indent="-457200" eaLnBrk="1" hangingPunct="1">
              <a:buFontTx/>
              <a:buAutoNum type="arabicPeriod"/>
              <a:defRPr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Если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		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,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или</a:t>
            </a:r>
          </a:p>
          <a:p>
            <a:pPr marL="457200" indent="-457200" eaLnBrk="1" hangingPunct="1">
              <a:buFontTx/>
              <a:buAutoNum type="arabicPeriod"/>
              <a:defRPr/>
            </a:pPr>
            <a:endParaRPr lang="ru-RU" sz="2400" dirty="0" smtClean="0">
              <a:solidFill>
                <a:srgbClr val="3366FF"/>
              </a:solidFill>
            </a:endParaRP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1908175" y="5373688"/>
          <a:ext cx="1158875" cy="822325"/>
        </p:xfrm>
        <a:graphic>
          <a:graphicData uri="http://schemas.openxmlformats.org/presentationml/2006/ole">
            <p:oleObj spid="_x0000_s2050" name="Формула" r:id="rId4" imgW="393480" imgH="279360" progId="Equation.3">
              <p:embed/>
            </p:oleObj>
          </a:graphicData>
        </a:graphic>
      </p:graphicFrame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4284663" y="5373688"/>
          <a:ext cx="1122362" cy="841375"/>
        </p:xfrm>
        <a:graphic>
          <a:graphicData uri="http://schemas.openxmlformats.org/presentationml/2006/ole">
            <p:oleObj spid="_x0000_s2051" name="Формула" r:id="rId5" imgW="393480" imgH="279360" progId="Equation.3">
              <p:embed/>
            </p:oleObj>
          </a:graphicData>
        </a:graphic>
      </p:graphicFrame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484438" y="1123950"/>
            <a:ext cx="1077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то</a:t>
            </a:r>
            <a:r>
              <a:rPr lang="en-US" sz="2400" dirty="0">
                <a:solidFill>
                  <a:srgbClr val="FFFF00"/>
                </a:solidFill>
              </a:rPr>
              <a:t> x=0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2555875" y="1987550"/>
            <a:ext cx="107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2400" dirty="0">
                <a:solidFill>
                  <a:srgbClr val="FFFF00"/>
                </a:solidFill>
              </a:rPr>
              <a:t>то </a:t>
            </a:r>
            <a:r>
              <a:rPr lang="en-US" sz="2400" dirty="0">
                <a:solidFill>
                  <a:srgbClr val="FFFF00"/>
                </a:solidFill>
              </a:rPr>
              <a:t>x=1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4356100" y="4581525"/>
            <a:ext cx="1263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то </a:t>
            </a:r>
            <a:r>
              <a:rPr lang="en-US" sz="2400" dirty="0">
                <a:solidFill>
                  <a:srgbClr val="FFFF00"/>
                </a:solidFill>
              </a:rPr>
              <a:t>x= -1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3059113" y="2852738"/>
            <a:ext cx="1077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то </a:t>
            </a:r>
            <a:r>
              <a:rPr lang="en-US" sz="2400" dirty="0">
                <a:solidFill>
                  <a:srgbClr val="FFFF00"/>
                </a:solidFill>
              </a:rPr>
              <a:t>x&gt;0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3132138" y="3716338"/>
            <a:ext cx="1077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то </a:t>
            </a:r>
            <a:r>
              <a:rPr lang="en-US" sz="2400" dirty="0">
                <a:solidFill>
                  <a:srgbClr val="FFFF00"/>
                </a:solidFill>
              </a:rPr>
              <a:t>x&gt;0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5435600" y="5443538"/>
            <a:ext cx="107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то </a:t>
            </a:r>
            <a:r>
              <a:rPr lang="en-US" sz="2400" dirty="0">
                <a:solidFill>
                  <a:srgbClr val="FFFF00"/>
                </a:solidFill>
              </a:rPr>
              <a:t>x&lt;0</a:t>
            </a:r>
            <a:endParaRPr lang="ru-RU" sz="2400" dirty="0">
              <a:solidFill>
                <a:srgbClr val="FFFF00"/>
              </a:solidFill>
            </a:endParaRPr>
          </a:p>
        </p:txBody>
      </p:sp>
      <p:grpSp>
        <p:nvGrpSpPr>
          <p:cNvPr id="2061" name="Group 18"/>
          <p:cNvGrpSpPr>
            <a:grpSpLocks/>
          </p:cNvGrpSpPr>
          <p:nvPr/>
        </p:nvGrpSpPr>
        <p:grpSpPr bwMode="auto">
          <a:xfrm>
            <a:off x="7956550" y="5876925"/>
            <a:ext cx="1187450" cy="981075"/>
            <a:chOff x="4785" y="3430"/>
            <a:chExt cx="975" cy="890"/>
          </a:xfrm>
        </p:grpSpPr>
        <p:sp>
          <p:nvSpPr>
            <p:cNvPr id="2063" name="AutoShape 15">
              <a:hlinkClick r:id="rId6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4785" y="3430"/>
              <a:ext cx="975" cy="890"/>
            </a:xfrm>
            <a:prstGeom prst="actionButtonBlank">
              <a:avLst/>
            </a:prstGeom>
            <a:solidFill>
              <a:srgbClr val="3366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64" name="AutoShape 16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012" y="3566"/>
              <a:ext cx="544" cy="589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11" name="Rectangle 1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715000" y="214313"/>
            <a:ext cx="25558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x=</a:t>
            </a:r>
            <a:r>
              <a:rPr lang="en-US" sz="44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</a:t>
            </a:r>
            <a:r>
              <a:rPr lang="en-US" sz="28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4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</a:t>
            </a:r>
            <a:endParaRPr lang="ru-RU" sz="440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1" grpId="0"/>
      <p:bldP spid="8202" grpId="0"/>
      <p:bldP spid="8203" grpId="0"/>
      <p:bldP spid="8204" grpId="0"/>
      <p:bldP spid="82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6" descr="палки неппера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lum bright="32000" contrast="-69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z="3200" dirty="0" smtClean="0">
                <a:solidFill>
                  <a:srgbClr val="6600CC"/>
                </a:solidFill>
              </a:rPr>
              <a:t>Пользуясь основным логарифмическим </a:t>
            </a:r>
            <a:r>
              <a:rPr lang="ru-RU" sz="3200" dirty="0" smtClean="0">
                <a:solidFill>
                  <a:srgbClr val="3333CC"/>
                </a:solidFill>
              </a:rPr>
              <a:t>тождеством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                     </a:t>
            </a:r>
            <a:r>
              <a:rPr lang="ru-RU" sz="3200" dirty="0" smtClean="0">
                <a:solidFill>
                  <a:srgbClr val="3333CC"/>
                </a:solidFill>
              </a:rPr>
              <a:t>и свойствами степеней     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              </a:t>
            </a:r>
            <a:r>
              <a:rPr lang="ru-RU" sz="3200" dirty="0" smtClean="0">
                <a:solidFill>
                  <a:srgbClr val="3333CC"/>
                </a:solidFill>
              </a:rPr>
              <a:t>,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    </a:t>
            </a:r>
            <a:r>
              <a:rPr lang="ru-RU" sz="3200" dirty="0" smtClean="0">
                <a:solidFill>
                  <a:srgbClr val="3333CC"/>
                </a:solidFill>
              </a:rPr>
              <a:t>вычислите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1042988" y="1628775"/>
          <a:ext cx="1008062" cy="566738"/>
        </p:xfrm>
        <a:graphic>
          <a:graphicData uri="http://schemas.openxmlformats.org/presentationml/2006/ole">
            <p:oleObj spid="_x0000_s3074" name="Формула" r:id="rId4" imgW="533160" imgH="317160" progId="Equation.3">
              <p:embed/>
            </p:oleObj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19475" y="1700213"/>
          <a:ext cx="989013" cy="574675"/>
        </p:xfrm>
        <a:graphic>
          <a:graphicData uri="http://schemas.openxmlformats.org/presentationml/2006/ole">
            <p:oleObj spid="_x0000_s3075" name="Формула" r:id="rId5" imgW="545760" imgH="317160" progId="Equation.3">
              <p:embed/>
            </p:oleObj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1042988" y="2565400"/>
          <a:ext cx="965200" cy="574675"/>
        </p:xfrm>
        <a:graphic>
          <a:graphicData uri="http://schemas.openxmlformats.org/presentationml/2006/ole">
            <p:oleObj spid="_x0000_s3076" name="Формула" r:id="rId6" imgW="533160" imgH="317160" progId="Equation.3">
              <p:embed/>
            </p:oleObj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3419475" y="2565400"/>
          <a:ext cx="1357313" cy="620713"/>
        </p:xfrm>
        <a:graphic>
          <a:graphicData uri="http://schemas.openxmlformats.org/presentationml/2006/ole">
            <p:oleObj spid="_x0000_s3077" name="Формула" r:id="rId7" imgW="749160" imgH="342720" progId="Equation.3">
              <p:embed/>
            </p:oleObj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1042988" y="3500438"/>
          <a:ext cx="1103312" cy="574675"/>
        </p:xfrm>
        <a:graphic>
          <a:graphicData uri="http://schemas.openxmlformats.org/presentationml/2006/ole">
            <p:oleObj spid="_x0000_s3078" name="Формула" r:id="rId8" imgW="609480" imgH="317160" progId="Equation.3">
              <p:embed/>
            </p:oleObj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971550" y="4581525"/>
          <a:ext cx="1333500" cy="1241425"/>
        </p:xfrm>
        <a:graphic>
          <a:graphicData uri="http://schemas.openxmlformats.org/presentationml/2006/ole">
            <p:oleObj spid="_x0000_s3079" name="Формула" r:id="rId9" imgW="736560" imgH="685800" progId="Equation.3">
              <p:embed/>
            </p:oleObj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3357563" y="3500438"/>
          <a:ext cx="850900" cy="574675"/>
        </p:xfrm>
        <a:graphic>
          <a:graphicData uri="http://schemas.openxmlformats.org/presentationml/2006/ole">
            <p:oleObj spid="_x0000_s3080" name="Формула" r:id="rId10" imgW="469800" imgH="317160" progId="Equation.3">
              <p:embed/>
            </p:oleObj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3286125" y="4857750"/>
          <a:ext cx="965200" cy="574675"/>
        </p:xfrm>
        <a:graphic>
          <a:graphicData uri="http://schemas.openxmlformats.org/presentationml/2006/ole">
            <p:oleObj spid="_x0000_s3081" name="Формула" r:id="rId11" imgW="533160" imgH="317160" progId="Equation.3">
              <p:embed/>
            </p:oleObj>
          </a:graphicData>
        </a:graphic>
      </p:graphicFrame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2987675" y="549275"/>
            <a:ext cx="31686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 </a:t>
            </a:r>
            <a:r>
              <a:rPr lang="en-US" sz="3200" b="1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log</a:t>
            </a:r>
            <a:r>
              <a:rPr lang="en-US" sz="2800" b="1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2400" b="1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</a:t>
            </a:r>
            <a:r>
              <a:rPr lang="en-US" sz="2000" b="1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3200" b="1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</a:t>
            </a: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 b</a:t>
            </a:r>
            <a:endParaRPr lang="ru-RU" sz="3200" b="1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908175" y="1773238"/>
            <a:ext cx="70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=18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1979613" y="2708275"/>
            <a:ext cx="70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=16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2051050" y="3644900"/>
            <a:ext cx="531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=2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2124075" y="5084763"/>
            <a:ext cx="531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97926"/>
                </a:solidFill>
              </a:rPr>
              <a:t>=6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4357688" y="1714500"/>
            <a:ext cx="31686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=(3</a:t>
            </a:r>
            <a:r>
              <a:rPr lang="en-US" sz="32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log</a:t>
            </a:r>
            <a:r>
              <a:rPr lang="en-US" sz="28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24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</a:t>
            </a:r>
            <a:r>
              <a:rPr lang="en-US" sz="20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</a:t>
            </a:r>
            <a:r>
              <a:rPr lang="en-US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)</a:t>
            </a:r>
            <a:r>
              <a:rPr lang="ru-RU" sz="24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5</a:t>
            </a:r>
            <a:r>
              <a:rPr lang="en-US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32</a:t>
            </a: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4500563" y="2643188"/>
            <a:ext cx="31686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=(0,3</a:t>
            </a:r>
            <a:r>
              <a:rPr lang="en-US" sz="32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log</a:t>
            </a:r>
            <a:r>
              <a:rPr lang="ru-RU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24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0,3</a:t>
            </a:r>
            <a:r>
              <a:rPr lang="en-US" sz="20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6</a:t>
            </a:r>
            <a:r>
              <a:rPr lang="en-US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)</a:t>
            </a:r>
            <a:r>
              <a:rPr lang="ru-RU" sz="24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</a:t>
            </a:r>
            <a:r>
              <a:rPr lang="en-US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36</a:t>
            </a: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4211638" y="3500438"/>
            <a:ext cx="41036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=(2</a:t>
            </a:r>
            <a:r>
              <a:rPr lang="ru-RU" sz="2400" baseline="5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</a:t>
            </a:r>
            <a:r>
              <a:rPr lang="ru-RU" sz="32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)</a:t>
            </a:r>
            <a:r>
              <a:rPr lang="en-US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log</a:t>
            </a:r>
            <a:r>
              <a:rPr lang="ru-RU" sz="2400" baseline="2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 </a:t>
            </a:r>
            <a:r>
              <a:rPr lang="ru-RU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5</a:t>
            </a:r>
            <a:r>
              <a:rPr lang="en-US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(2)</a:t>
            </a:r>
            <a:r>
              <a:rPr lang="ru-RU" sz="2400" baseline="5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</a:t>
            </a:r>
            <a:r>
              <a:rPr lang="en-US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log</a:t>
            </a:r>
            <a:r>
              <a:rPr lang="ru-RU" sz="2400" baseline="2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 </a:t>
            </a:r>
            <a:r>
              <a:rPr lang="ru-RU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5</a:t>
            </a:r>
            <a:r>
              <a:rPr lang="en-US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</a:t>
            </a:r>
          </a:p>
          <a:p>
            <a:pPr>
              <a:defRPr/>
            </a:pPr>
            <a:r>
              <a:rPr lang="ru-RU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(2</a:t>
            </a:r>
            <a:r>
              <a:rPr lang="en-US" sz="32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log</a:t>
            </a:r>
            <a:r>
              <a:rPr lang="ru-RU" sz="2400" baseline="2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 </a:t>
            </a:r>
            <a:r>
              <a:rPr lang="ru-RU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5</a:t>
            </a:r>
            <a:r>
              <a:rPr lang="en-US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32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)</a:t>
            </a:r>
            <a:r>
              <a:rPr lang="ru-RU" sz="2400" baseline="5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=5</a:t>
            </a:r>
            <a:r>
              <a:rPr lang="ru-RU" sz="2400" baseline="5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=125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4140200" y="4868863"/>
            <a:ext cx="47879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=(3</a:t>
            </a:r>
            <a:r>
              <a:rPr lang="ru-RU" sz="2400" baseline="5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</a:t>
            </a:r>
            <a:r>
              <a:rPr lang="en-US" sz="32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32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)</a:t>
            </a:r>
            <a:r>
              <a:rPr lang="en-US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log</a:t>
            </a:r>
            <a:r>
              <a:rPr lang="ru-RU" sz="2400" baseline="2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 </a:t>
            </a:r>
            <a:r>
              <a:rPr lang="ru-RU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12</a:t>
            </a:r>
            <a:r>
              <a:rPr lang="en-US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 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(3)</a:t>
            </a:r>
            <a:r>
              <a:rPr lang="ru-RU" sz="2400" baseline="5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</a:t>
            </a:r>
            <a:r>
              <a:rPr lang="en-US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log</a:t>
            </a:r>
            <a:r>
              <a:rPr lang="ru-RU" sz="2400" baseline="2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 </a:t>
            </a:r>
            <a:r>
              <a:rPr lang="ru-RU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12</a:t>
            </a:r>
            <a:r>
              <a:rPr lang="en-US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 </a:t>
            </a:r>
          </a:p>
          <a:p>
            <a:pPr>
              <a:defRPr/>
            </a:pP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=(3</a:t>
            </a:r>
            <a:r>
              <a:rPr lang="en-US" sz="32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log</a:t>
            </a:r>
            <a:r>
              <a:rPr lang="ru-RU" sz="2400" baseline="2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 </a:t>
            </a:r>
            <a:r>
              <a:rPr lang="ru-RU" sz="3200" baseline="3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12</a:t>
            </a:r>
            <a:r>
              <a:rPr lang="en-US" sz="28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32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)</a:t>
            </a:r>
            <a:r>
              <a:rPr lang="ru-RU" sz="2400" baseline="5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=5</a:t>
            </a:r>
            <a:r>
              <a:rPr lang="ru-RU" sz="2400" baseline="500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</a:t>
            </a:r>
            <a:r>
              <a:rPr lang="ru-RU" sz="2400" dirty="0">
                <a:solidFill>
                  <a:srgbClr val="0EB2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=125</a:t>
            </a:r>
          </a:p>
        </p:txBody>
      </p:sp>
      <p:grpSp>
        <p:nvGrpSpPr>
          <p:cNvPr id="3093" name="Group 34"/>
          <p:cNvGrpSpPr>
            <a:grpSpLocks/>
          </p:cNvGrpSpPr>
          <p:nvPr/>
        </p:nvGrpSpPr>
        <p:grpSpPr bwMode="auto">
          <a:xfrm>
            <a:off x="2339975" y="836613"/>
            <a:ext cx="2736850" cy="842962"/>
            <a:chOff x="1655" y="1546"/>
            <a:chExt cx="1724" cy="531"/>
          </a:xfrm>
        </p:grpSpPr>
        <p:sp>
          <p:nvSpPr>
            <p:cNvPr id="3094" name="Text Box 35"/>
            <p:cNvSpPr txBox="1">
              <a:spLocks noChangeArrowheads="1"/>
            </p:cNvSpPr>
            <p:nvPr/>
          </p:nvSpPr>
          <p:spPr bwMode="auto">
            <a:xfrm>
              <a:off x="1655" y="1673"/>
              <a:ext cx="172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smtClean="0">
                  <a:solidFill>
                    <a:srgbClr val="F62A56"/>
                  </a:solidFill>
                </a:rPr>
                <a:t>(a  )  =a</a:t>
              </a:r>
              <a:endParaRPr lang="ru-RU" sz="3600" dirty="0">
                <a:solidFill>
                  <a:srgbClr val="F62A56"/>
                </a:solidFill>
              </a:endParaRPr>
            </a:p>
          </p:txBody>
        </p:sp>
        <p:sp>
          <p:nvSpPr>
            <p:cNvPr id="3095" name="Text Box 36"/>
            <p:cNvSpPr txBox="1">
              <a:spLocks noChangeArrowheads="1"/>
            </p:cNvSpPr>
            <p:nvPr/>
          </p:nvSpPr>
          <p:spPr bwMode="auto">
            <a:xfrm>
              <a:off x="2608" y="1546"/>
              <a:ext cx="36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>
                  <a:solidFill>
                    <a:srgbClr val="F62A56"/>
                  </a:solidFill>
                </a:rPr>
                <a:t>x</a:t>
              </a:r>
              <a:r>
                <a:rPr lang="ru-RU" sz="4000" b="1" baseline="14000" dirty="0">
                  <a:solidFill>
                    <a:srgbClr val="F62A56"/>
                  </a:solidFill>
                </a:rPr>
                <a:t>.</a:t>
              </a:r>
              <a:r>
                <a:rPr lang="en-US" sz="2400" i="1" dirty="0">
                  <a:solidFill>
                    <a:srgbClr val="F62A56"/>
                  </a:solidFill>
                </a:rPr>
                <a:t>y</a:t>
              </a:r>
              <a:endParaRPr lang="ru-RU" sz="2400" i="1" dirty="0">
                <a:solidFill>
                  <a:srgbClr val="F62A56"/>
                </a:solidFill>
              </a:endParaRPr>
            </a:p>
          </p:txBody>
        </p:sp>
        <p:sp>
          <p:nvSpPr>
            <p:cNvPr id="3096" name="Text Box 37"/>
            <p:cNvSpPr txBox="1">
              <a:spLocks noChangeArrowheads="1"/>
            </p:cNvSpPr>
            <p:nvPr/>
          </p:nvSpPr>
          <p:spPr bwMode="auto">
            <a:xfrm>
              <a:off x="2154" y="157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>
                  <a:solidFill>
                    <a:srgbClr val="F62A56"/>
                  </a:solidFill>
                </a:rPr>
                <a:t>y</a:t>
              </a:r>
              <a:endParaRPr lang="ru-RU" sz="2400" i="1" dirty="0">
                <a:solidFill>
                  <a:srgbClr val="F62A56"/>
                </a:solidFill>
              </a:endParaRPr>
            </a:p>
          </p:txBody>
        </p:sp>
        <p:sp>
          <p:nvSpPr>
            <p:cNvPr id="3097" name="Text Box 38"/>
            <p:cNvSpPr txBox="1">
              <a:spLocks noChangeArrowheads="1"/>
            </p:cNvSpPr>
            <p:nvPr/>
          </p:nvSpPr>
          <p:spPr bwMode="auto">
            <a:xfrm>
              <a:off x="1927" y="161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 smtClean="0">
                  <a:solidFill>
                    <a:srgbClr val="F62A56"/>
                  </a:solidFill>
                </a:rPr>
                <a:t>x</a:t>
              </a:r>
              <a:endParaRPr lang="ru-RU" sz="2400" i="1" dirty="0">
                <a:solidFill>
                  <a:srgbClr val="F62A56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4" grpId="0"/>
      <p:bldP spid="10265" grpId="0"/>
      <p:bldP spid="10266" grpId="0"/>
      <p:bldP spid="10267" grpId="0"/>
      <p:bldP spid="10270" grpId="0"/>
      <p:bldP spid="10271" grpId="0"/>
      <p:bldP spid="10272" grpId="0"/>
      <p:bldP spid="10273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1798</TotalTime>
  <Words>906</Words>
  <Application>Microsoft Office PowerPoint</Application>
  <PresentationFormat>Экран (4:3)</PresentationFormat>
  <Paragraphs>191</Paragraphs>
  <Slides>13</Slides>
  <Notes>2</Notes>
  <HiddenSlides>4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Оформление по умолчанию</vt:lpstr>
      <vt:lpstr>Формула</vt:lpstr>
      <vt:lpstr>Слайд 1</vt:lpstr>
      <vt:lpstr>Проверка домашнего задания</vt:lpstr>
      <vt:lpstr>Слайд 3</vt:lpstr>
      <vt:lpstr>Применение логарифмов</vt:lpstr>
      <vt:lpstr>Слайд 5</vt:lpstr>
      <vt:lpstr>Слайд 6</vt:lpstr>
      <vt:lpstr>Вычислите по определению</vt:lpstr>
      <vt:lpstr>Вывод: для</vt:lpstr>
      <vt:lpstr>Пользуясь основным логарифмическим тождеством                      и свойствами степеней                    ,     вычислите</vt:lpstr>
      <vt:lpstr>Свойства логарифмов </vt:lpstr>
      <vt:lpstr>Слайд 11</vt:lpstr>
      <vt:lpstr>Слайд 12</vt:lpstr>
      <vt:lpstr>Слайд 13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123</cp:lastModifiedBy>
  <cp:revision>65</cp:revision>
  <dcterms:created xsi:type="dcterms:W3CDTF">2013-03-29T07:30:13Z</dcterms:created>
  <dcterms:modified xsi:type="dcterms:W3CDTF">2014-09-12T17:05:18Z</dcterms:modified>
</cp:coreProperties>
</file>