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9" r:id="rId4"/>
    <p:sldId id="260" r:id="rId5"/>
    <p:sldId id="261" r:id="rId6"/>
    <p:sldId id="269" r:id="rId7"/>
    <p:sldId id="262" r:id="rId8"/>
    <p:sldId id="263" r:id="rId9"/>
    <p:sldId id="266" r:id="rId10"/>
    <p:sldId id="267" r:id="rId11"/>
    <p:sldId id="268" r:id="rId12"/>
    <p:sldId id="265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809D-1426-4644-9D78-3768499B42FD}" type="datetimeFigureOut">
              <a:rPr lang="ru-RU" smtClean="0"/>
              <a:pPr/>
              <a:t>01.04.2013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30510-B3DD-4572-A6DC-2998E273BDDE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809D-1426-4644-9D78-3768499B42FD}" type="datetimeFigureOut">
              <a:rPr lang="ru-RU" smtClean="0"/>
              <a:pPr/>
              <a:t>01.04.2013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30510-B3DD-4572-A6DC-2998E273BDD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809D-1426-4644-9D78-3768499B42FD}" type="datetimeFigureOut">
              <a:rPr lang="ru-RU" smtClean="0"/>
              <a:pPr/>
              <a:t>01.04.2013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30510-B3DD-4572-A6DC-2998E273BDD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809D-1426-4644-9D78-3768499B42FD}" type="datetimeFigureOut">
              <a:rPr lang="ru-RU" smtClean="0"/>
              <a:pPr/>
              <a:t>01.04.2013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30510-B3DD-4572-A6DC-2998E273BDD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809D-1426-4644-9D78-3768499B42FD}" type="datetimeFigureOut">
              <a:rPr lang="ru-RU" smtClean="0"/>
              <a:pPr/>
              <a:t>01.04.2013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A430510-B3DD-4572-A6DC-2998E273BDD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809D-1426-4644-9D78-3768499B42FD}" type="datetimeFigureOut">
              <a:rPr lang="ru-RU" smtClean="0"/>
              <a:pPr/>
              <a:t>01.04.2013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30510-B3DD-4572-A6DC-2998E273BDD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809D-1426-4644-9D78-3768499B42FD}" type="datetimeFigureOut">
              <a:rPr lang="ru-RU" smtClean="0"/>
              <a:pPr/>
              <a:t>01.04.2013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30510-B3DD-4572-A6DC-2998E273BDD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809D-1426-4644-9D78-3768499B42FD}" type="datetimeFigureOut">
              <a:rPr lang="ru-RU" smtClean="0"/>
              <a:pPr/>
              <a:t>01.04.2013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30510-B3DD-4572-A6DC-2998E273BDD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809D-1426-4644-9D78-3768499B42FD}" type="datetimeFigureOut">
              <a:rPr lang="ru-RU" smtClean="0"/>
              <a:pPr/>
              <a:t>01.04.2013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30510-B3DD-4572-A6DC-2998E273BDD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809D-1426-4644-9D78-3768499B42FD}" type="datetimeFigureOut">
              <a:rPr lang="ru-RU" smtClean="0"/>
              <a:pPr/>
              <a:t>01.04.2013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30510-B3DD-4572-A6DC-2998E273BDD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809D-1426-4644-9D78-3768499B42FD}" type="datetimeFigureOut">
              <a:rPr lang="ru-RU" smtClean="0"/>
              <a:pPr/>
              <a:t>01.04.2013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30510-B3DD-4572-A6DC-2998E273BDD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005809D-1426-4644-9D78-3768499B42FD}" type="datetimeFigureOut">
              <a:rPr lang="ru-RU" smtClean="0"/>
              <a:pPr/>
              <a:t>01.04.2013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A430510-B3DD-4572-A6DC-2998E273BDD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gif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988840"/>
            <a:ext cx="4104456" cy="1702160"/>
          </a:xfrm>
        </p:spPr>
        <p:txBody>
          <a:bodyPr>
            <a:normAutofit/>
          </a:bodyPr>
          <a:lstStyle/>
          <a:p>
            <a:r>
              <a:rPr lang="ru-RU" dirty="0"/>
              <a:t>Виробничі ресурси: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36096" y="692696"/>
            <a:ext cx="3240360" cy="4968552"/>
          </a:xfrm>
        </p:spPr>
        <p:txBody>
          <a:bodyPr>
            <a:normAutofit fontScale="55000" lnSpcReduction="20000"/>
          </a:bodyPr>
          <a:lstStyle/>
          <a:p>
            <a:r>
              <a:rPr lang="ru-RU" sz="3800" b="1" i="1" dirty="0">
                <a:solidFill>
                  <a:srgbClr val="FFC000"/>
                </a:solidFill>
                <a:latin typeface="Verdana" pitchFamily="34" charset="0"/>
              </a:rPr>
              <a:t>земля, </a:t>
            </a:r>
            <a:endParaRPr lang="ru-RU" sz="3800" b="1" i="1" dirty="0" smtClean="0">
              <a:solidFill>
                <a:srgbClr val="FFC000"/>
              </a:solidFill>
              <a:latin typeface="Verdana" pitchFamily="34" charset="0"/>
            </a:endParaRPr>
          </a:p>
          <a:p>
            <a:endParaRPr lang="ru-RU" sz="3800" b="1" i="1" dirty="0" smtClean="0">
              <a:solidFill>
                <a:srgbClr val="FFC000"/>
              </a:solidFill>
              <a:latin typeface="Verdana" pitchFamily="34" charset="0"/>
            </a:endParaRPr>
          </a:p>
          <a:p>
            <a:r>
              <a:rPr lang="ru-RU" sz="3800" b="1" i="1" dirty="0" err="1" smtClean="0">
                <a:solidFill>
                  <a:srgbClr val="FFC000"/>
                </a:solidFill>
                <a:latin typeface="Verdana" pitchFamily="34" charset="0"/>
              </a:rPr>
              <a:t>праця</a:t>
            </a:r>
            <a:r>
              <a:rPr lang="ru-RU" sz="3800" b="1" i="1" dirty="0">
                <a:solidFill>
                  <a:srgbClr val="FFC000"/>
                </a:solidFill>
                <a:latin typeface="Verdana" pitchFamily="34" charset="0"/>
              </a:rPr>
              <a:t>, </a:t>
            </a:r>
            <a:endParaRPr lang="ru-RU" sz="3800" b="1" i="1" dirty="0" smtClean="0">
              <a:solidFill>
                <a:srgbClr val="FFC000"/>
              </a:solidFill>
              <a:latin typeface="Verdana" pitchFamily="34" charset="0"/>
            </a:endParaRPr>
          </a:p>
          <a:p>
            <a:endParaRPr lang="ru-RU" sz="3800" b="1" i="1" dirty="0" smtClean="0">
              <a:solidFill>
                <a:srgbClr val="FFC000"/>
              </a:solidFill>
              <a:latin typeface="Verdana" pitchFamily="34" charset="0"/>
            </a:endParaRPr>
          </a:p>
          <a:p>
            <a:r>
              <a:rPr lang="ru-RU" sz="3800" b="1" i="1" dirty="0" err="1" smtClean="0">
                <a:solidFill>
                  <a:srgbClr val="FFC000"/>
                </a:solidFill>
                <a:latin typeface="Verdana" pitchFamily="34" charset="0"/>
              </a:rPr>
              <a:t>капітал</a:t>
            </a:r>
            <a:r>
              <a:rPr lang="ru-RU" sz="3800" b="1" i="1" dirty="0">
                <a:solidFill>
                  <a:srgbClr val="FFC000"/>
                </a:solidFill>
                <a:latin typeface="Verdana" pitchFamily="34" charset="0"/>
              </a:rPr>
              <a:t>, </a:t>
            </a:r>
            <a:endParaRPr lang="ru-RU" sz="3800" b="1" i="1" dirty="0" smtClean="0">
              <a:solidFill>
                <a:srgbClr val="FFC000"/>
              </a:solidFill>
              <a:latin typeface="Verdana" pitchFamily="34" charset="0"/>
            </a:endParaRPr>
          </a:p>
          <a:p>
            <a:endParaRPr lang="ru-RU" sz="3800" b="1" i="1" dirty="0" smtClean="0">
              <a:solidFill>
                <a:srgbClr val="FFC000"/>
              </a:solidFill>
              <a:latin typeface="Verdana" pitchFamily="34" charset="0"/>
            </a:endParaRPr>
          </a:p>
          <a:p>
            <a:pPr>
              <a:lnSpc>
                <a:spcPct val="170000"/>
              </a:lnSpc>
            </a:pPr>
            <a:r>
              <a:rPr lang="ru-RU" sz="3800" b="1" i="1" dirty="0" err="1" smtClean="0">
                <a:solidFill>
                  <a:srgbClr val="FFC000"/>
                </a:solidFill>
                <a:latin typeface="Verdana" pitchFamily="34" charset="0"/>
              </a:rPr>
              <a:t>здатність</a:t>
            </a:r>
            <a:r>
              <a:rPr lang="ru-RU" sz="3800" b="1" i="1" dirty="0" smtClean="0">
                <a:solidFill>
                  <a:srgbClr val="FFC000"/>
                </a:solidFill>
                <a:latin typeface="Verdana" pitchFamily="34" charset="0"/>
              </a:rPr>
              <a:t> </a:t>
            </a:r>
            <a:r>
              <a:rPr lang="ru-RU" sz="3800" b="1" i="1" dirty="0">
                <a:solidFill>
                  <a:srgbClr val="FFC000"/>
                </a:solidFill>
                <a:latin typeface="Verdana" pitchFamily="34" charset="0"/>
              </a:rPr>
              <a:t>до підприємницької </a:t>
            </a:r>
            <a:r>
              <a:rPr lang="ru-RU" sz="3800" b="1" i="1" dirty="0" err="1">
                <a:solidFill>
                  <a:srgbClr val="FFC000"/>
                </a:solidFill>
                <a:latin typeface="Verdana" pitchFamily="34" charset="0"/>
              </a:rPr>
              <a:t>діяльності</a:t>
            </a:r>
            <a:r>
              <a:rPr lang="ru-RU" sz="3800" b="1" i="1" dirty="0" smtClean="0">
                <a:solidFill>
                  <a:srgbClr val="FFC000"/>
                </a:solidFill>
                <a:latin typeface="Verdana" pitchFamily="34" charset="0"/>
              </a:rPr>
              <a:t>,</a:t>
            </a:r>
          </a:p>
          <a:p>
            <a:r>
              <a:rPr lang="ru-RU" sz="3800" b="1" i="1" dirty="0" smtClean="0">
                <a:solidFill>
                  <a:srgbClr val="FFC000"/>
                </a:solidFill>
                <a:latin typeface="Verdana" pitchFamily="34" charset="0"/>
              </a:rPr>
              <a:t> </a:t>
            </a:r>
          </a:p>
          <a:p>
            <a:r>
              <a:rPr lang="ru-RU" sz="3800" b="1" i="1" dirty="0" err="1" smtClean="0">
                <a:solidFill>
                  <a:srgbClr val="FFC000"/>
                </a:solidFill>
                <a:latin typeface="Verdana" pitchFamily="34" charset="0"/>
              </a:rPr>
              <a:t>інформація</a:t>
            </a:r>
            <a:endParaRPr lang="ru-RU" sz="3800" b="1" i="1" dirty="0">
              <a:solidFill>
                <a:srgbClr val="FFC000"/>
              </a:solidFill>
              <a:latin typeface="Verdana" pitchFamily="34" charset="0"/>
            </a:endParaRPr>
          </a:p>
          <a:p>
            <a:r>
              <a:rPr lang="ru-RU" sz="3800" dirty="0">
                <a:solidFill>
                  <a:srgbClr val="FFC000"/>
                </a:solidFill>
              </a:rPr>
              <a:t> 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Інформація як виробничий ресурс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ru-RU" dirty="0" smtClean="0"/>
              <a:t> </a:t>
            </a:r>
            <a:r>
              <a:rPr lang="ru-RU" sz="2600" dirty="0" err="1" smtClean="0">
                <a:solidFill>
                  <a:schemeClr val="bg1"/>
                </a:solidFill>
                <a:latin typeface="Verdana" pitchFamily="34" charset="0"/>
              </a:rPr>
              <a:t>Інформація</a:t>
            </a:r>
            <a:r>
              <a:rPr lang="ru-RU" sz="2600" dirty="0" smtClean="0">
                <a:solidFill>
                  <a:schemeClr val="bg1"/>
                </a:solidFill>
                <a:latin typeface="Verdana" pitchFamily="34" charset="0"/>
              </a:rPr>
              <a:t>, яка </a:t>
            </a:r>
            <a:r>
              <a:rPr lang="ru-RU" sz="2600" dirty="0" err="1" smtClean="0">
                <a:solidFill>
                  <a:schemeClr val="bg1"/>
                </a:solidFill>
                <a:latin typeface="Verdana" pitchFamily="34" charset="0"/>
              </a:rPr>
              <a:t>обслуговує</a:t>
            </a:r>
            <a:r>
              <a:rPr lang="ru-RU" sz="26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2600" dirty="0" err="1" smtClean="0">
                <a:solidFill>
                  <a:schemeClr val="bg1"/>
                </a:solidFill>
                <a:latin typeface="Verdana" pitchFamily="34" charset="0"/>
              </a:rPr>
              <a:t>процеси</a:t>
            </a:r>
            <a:r>
              <a:rPr lang="ru-RU" sz="2600" dirty="0" smtClean="0">
                <a:solidFill>
                  <a:schemeClr val="bg1"/>
                </a:solidFill>
                <a:latin typeface="Verdana" pitchFamily="34" charset="0"/>
              </a:rPr>
              <a:t> виробництва, розподілу, обміну та споживання матеріальних благ і </a:t>
            </a:r>
            <a:r>
              <a:rPr lang="ru-RU" sz="2600" dirty="0" err="1" smtClean="0">
                <a:solidFill>
                  <a:schemeClr val="bg1"/>
                </a:solidFill>
                <a:latin typeface="Verdana" pitchFamily="34" charset="0"/>
              </a:rPr>
              <a:t>забезпечує</a:t>
            </a:r>
            <a:r>
              <a:rPr lang="ru-RU" sz="26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2600" dirty="0" err="1" smtClean="0">
                <a:solidFill>
                  <a:schemeClr val="bg1"/>
                </a:solidFill>
                <a:latin typeface="Verdana" pitchFamily="34" charset="0"/>
              </a:rPr>
              <a:t>вирішення</a:t>
            </a:r>
            <a:r>
              <a:rPr lang="ru-RU" sz="26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2600" dirty="0" err="1" smtClean="0">
                <a:solidFill>
                  <a:schemeClr val="bg1"/>
                </a:solidFill>
                <a:latin typeface="Verdana" pitchFamily="34" charset="0"/>
              </a:rPr>
              <a:t>завдань</a:t>
            </a:r>
            <a:r>
              <a:rPr lang="ru-RU" sz="26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2600" dirty="0" err="1" smtClean="0">
                <a:solidFill>
                  <a:schemeClr val="bg1"/>
                </a:solidFill>
                <a:latin typeface="Verdana" pitchFamily="34" charset="0"/>
              </a:rPr>
              <a:t>організаційно-економічного</a:t>
            </a:r>
            <a:r>
              <a:rPr lang="ru-RU" sz="2600" dirty="0" smtClean="0">
                <a:solidFill>
                  <a:schemeClr val="bg1"/>
                </a:solidFill>
                <a:latin typeface="Verdana" pitchFamily="34" charset="0"/>
              </a:rPr>
              <a:t> управління </a:t>
            </a:r>
            <a:r>
              <a:rPr lang="ru-RU" sz="2600" dirty="0" err="1" smtClean="0">
                <a:solidFill>
                  <a:schemeClr val="bg1"/>
                </a:solidFill>
                <a:latin typeface="Verdana" pitchFamily="34" charset="0"/>
              </a:rPr>
              <a:t>народним</a:t>
            </a:r>
            <a:r>
              <a:rPr lang="ru-RU" sz="26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2600" dirty="0" err="1" smtClean="0">
                <a:solidFill>
                  <a:schemeClr val="bg1"/>
                </a:solidFill>
                <a:latin typeface="Verdana" pitchFamily="34" charset="0"/>
              </a:rPr>
              <a:t>господарством</a:t>
            </a:r>
            <a:r>
              <a:rPr lang="ru-RU" sz="2600" dirty="0" smtClean="0">
                <a:solidFill>
                  <a:schemeClr val="bg1"/>
                </a:solidFill>
                <a:latin typeface="Verdana" pitchFamily="34" charset="0"/>
              </a:rPr>
              <a:t> і його ланками, </a:t>
            </a:r>
            <a:r>
              <a:rPr lang="ru-RU" sz="2600" dirty="0" err="1" smtClean="0">
                <a:solidFill>
                  <a:schemeClr val="bg1"/>
                </a:solidFill>
                <a:latin typeface="Verdana" pitchFamily="34" charset="0"/>
              </a:rPr>
              <a:t>називається</a:t>
            </a:r>
            <a:r>
              <a:rPr lang="ru-RU" sz="26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2600" b="1" i="1" dirty="0" err="1" smtClean="0">
                <a:solidFill>
                  <a:schemeClr val="bg1"/>
                </a:solidFill>
                <a:latin typeface="Verdana" pitchFamily="34" charset="0"/>
              </a:rPr>
              <a:t>управлінською</a:t>
            </a:r>
            <a:r>
              <a:rPr lang="ru-RU" sz="2600" dirty="0" smtClean="0">
                <a:solidFill>
                  <a:schemeClr val="bg1"/>
                </a:solidFill>
                <a:latin typeface="Verdana" pitchFamily="34" charset="0"/>
              </a:rPr>
              <a:t>.</a:t>
            </a:r>
          </a:p>
          <a:p>
            <a:pPr>
              <a:lnSpc>
                <a:spcPct val="160000"/>
              </a:lnSpc>
            </a:pPr>
            <a:r>
              <a:rPr lang="ru-RU" sz="2600" dirty="0" err="1">
                <a:solidFill>
                  <a:schemeClr val="bg1"/>
                </a:solidFill>
                <a:latin typeface="Verdana" pitchFamily="34" charset="0"/>
              </a:rPr>
              <a:t>Інформація</a:t>
            </a:r>
            <a:r>
              <a:rPr lang="ru-RU" sz="2600" dirty="0">
                <a:solidFill>
                  <a:schemeClr val="bg1"/>
                </a:solidFill>
                <a:latin typeface="Verdana" pitchFamily="34" charset="0"/>
              </a:rPr>
              <a:t> — </a:t>
            </a:r>
            <a:r>
              <a:rPr lang="ru-RU" sz="2600" dirty="0" err="1">
                <a:solidFill>
                  <a:schemeClr val="bg1"/>
                </a:solidFill>
                <a:latin typeface="Verdana" pitchFamily="34" charset="0"/>
              </a:rPr>
              <a:t>це</a:t>
            </a:r>
            <a:r>
              <a:rPr lang="ru-RU" sz="2600" dirty="0">
                <a:solidFill>
                  <a:schemeClr val="bg1"/>
                </a:solidFill>
                <a:latin typeface="Verdana" pitchFamily="34" charset="0"/>
              </a:rPr>
              <a:t> система </a:t>
            </a:r>
            <a:r>
              <a:rPr lang="ru-RU" sz="2600" dirty="0" err="1">
                <a:solidFill>
                  <a:schemeClr val="bg1"/>
                </a:solidFill>
                <a:latin typeface="Verdana" pitchFamily="34" charset="0"/>
              </a:rPr>
              <a:t>збирання</a:t>
            </a:r>
            <a:r>
              <a:rPr lang="ru-RU" sz="2600" dirty="0">
                <a:solidFill>
                  <a:schemeClr val="bg1"/>
                </a:solidFill>
                <a:latin typeface="Verdana" pitchFamily="34" charset="0"/>
              </a:rPr>
              <a:t>, </a:t>
            </a:r>
            <a:r>
              <a:rPr lang="ru-RU" sz="2600" dirty="0" err="1">
                <a:solidFill>
                  <a:schemeClr val="bg1"/>
                </a:solidFill>
                <a:latin typeface="Verdana" pitchFamily="34" charset="0"/>
              </a:rPr>
              <a:t>обробки</a:t>
            </a:r>
            <a:r>
              <a:rPr lang="ru-RU" sz="2600" dirty="0">
                <a:solidFill>
                  <a:schemeClr val="bg1"/>
                </a:solidFill>
                <a:latin typeface="Verdana" pitchFamily="34" charset="0"/>
              </a:rPr>
              <a:t> та </a:t>
            </a:r>
            <a:r>
              <a:rPr lang="ru-RU" sz="2600" dirty="0" err="1">
                <a:solidFill>
                  <a:schemeClr val="bg1"/>
                </a:solidFill>
                <a:latin typeface="Verdana" pitchFamily="34" charset="0"/>
              </a:rPr>
              <a:t>систематизації</a:t>
            </a:r>
            <a:r>
              <a:rPr lang="ru-RU" sz="2600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2600" dirty="0" err="1">
                <a:solidFill>
                  <a:schemeClr val="bg1"/>
                </a:solidFill>
                <a:latin typeface="Verdana" pitchFamily="34" charset="0"/>
              </a:rPr>
              <a:t>різноманітних</a:t>
            </a:r>
            <a:r>
              <a:rPr lang="ru-RU" sz="2600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2600" dirty="0" err="1">
                <a:solidFill>
                  <a:schemeClr val="bg1"/>
                </a:solidFill>
                <a:latin typeface="Verdana" pitchFamily="34" charset="0"/>
              </a:rPr>
              <a:t>знань</a:t>
            </a:r>
            <a:r>
              <a:rPr lang="ru-RU" sz="2600" dirty="0">
                <a:solidFill>
                  <a:schemeClr val="bg1"/>
                </a:solidFill>
                <a:latin typeface="Verdana" pitchFamily="34" charset="0"/>
              </a:rPr>
              <a:t>, </a:t>
            </a:r>
            <a:r>
              <a:rPr lang="ru-RU" sz="2600" dirty="0" err="1">
                <a:solidFill>
                  <a:schemeClr val="bg1"/>
                </a:solidFill>
                <a:latin typeface="Verdana" pitchFamily="34" charset="0"/>
              </a:rPr>
              <a:t>які</a:t>
            </a:r>
            <a:r>
              <a:rPr lang="ru-RU" sz="2600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2600" dirty="0" err="1">
                <a:solidFill>
                  <a:schemeClr val="bg1"/>
                </a:solidFill>
                <a:latin typeface="Verdana" pitchFamily="34" charset="0"/>
              </a:rPr>
              <a:t>використовуються</a:t>
            </a:r>
            <a:r>
              <a:rPr lang="ru-RU" sz="2600" dirty="0">
                <a:solidFill>
                  <a:schemeClr val="bg1"/>
                </a:solidFill>
                <a:latin typeface="Verdana" pitchFamily="34" charset="0"/>
              </a:rPr>
              <a:t> в </a:t>
            </a:r>
            <a:r>
              <a:rPr lang="ru-RU" sz="2600" dirty="0" err="1">
                <a:solidFill>
                  <a:schemeClr val="bg1"/>
                </a:solidFill>
                <a:latin typeface="Verdana" pitchFamily="34" charset="0"/>
              </a:rPr>
              <a:t>різних</a:t>
            </a:r>
            <a:r>
              <a:rPr lang="ru-RU" sz="2600" dirty="0">
                <a:solidFill>
                  <a:schemeClr val="bg1"/>
                </a:solidFill>
                <a:latin typeface="Verdana" pitchFamily="34" charset="0"/>
              </a:rPr>
              <a:t> сферах </a:t>
            </a:r>
            <a:r>
              <a:rPr lang="ru-RU" sz="2600" dirty="0" err="1">
                <a:solidFill>
                  <a:schemeClr val="bg1"/>
                </a:solidFill>
                <a:latin typeface="Verdana" pitchFamily="34" charset="0"/>
              </a:rPr>
              <a:t>життєдіяльності</a:t>
            </a:r>
            <a:r>
              <a:rPr lang="ru-RU" sz="2600" dirty="0">
                <a:solidFill>
                  <a:schemeClr val="bg1"/>
                </a:solidFill>
                <a:latin typeface="Verdana" pitchFamily="34" charset="0"/>
              </a:rPr>
              <a:t>. У </a:t>
            </a:r>
            <a:r>
              <a:rPr lang="ru-RU" sz="2600" dirty="0" err="1">
                <a:solidFill>
                  <a:schemeClr val="bg1"/>
                </a:solidFill>
                <a:latin typeface="Verdana" pitchFamily="34" charset="0"/>
              </a:rPr>
              <a:t>практичній</a:t>
            </a:r>
            <a:r>
              <a:rPr lang="ru-RU" sz="2600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2600" dirty="0" err="1">
                <a:solidFill>
                  <a:schemeClr val="bg1"/>
                </a:solidFill>
                <a:latin typeface="Verdana" pitchFamily="34" charset="0"/>
              </a:rPr>
              <a:t>діяльності</a:t>
            </a:r>
            <a:r>
              <a:rPr lang="ru-RU" sz="2600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2600" dirty="0" err="1">
                <a:solidFill>
                  <a:schemeClr val="bg1"/>
                </a:solidFill>
                <a:latin typeface="Verdana" pitchFamily="34" charset="0"/>
              </a:rPr>
              <a:t>проявляється</a:t>
            </a:r>
            <a:r>
              <a:rPr lang="ru-RU" sz="2600" dirty="0">
                <a:solidFill>
                  <a:schemeClr val="bg1"/>
                </a:solidFill>
                <a:latin typeface="Verdana" pitchFamily="34" charset="0"/>
              </a:rPr>
              <a:t> як продаж </a:t>
            </a:r>
            <a:r>
              <a:rPr lang="ru-RU" sz="2600" dirty="0" err="1">
                <a:solidFill>
                  <a:schemeClr val="bg1"/>
                </a:solidFill>
                <a:latin typeface="Verdana" pitchFamily="34" charset="0"/>
              </a:rPr>
              <a:t>технологій</a:t>
            </a:r>
            <a:r>
              <a:rPr lang="ru-RU" sz="2600" dirty="0">
                <a:solidFill>
                  <a:schemeClr val="bg1"/>
                </a:solidFill>
                <a:latin typeface="Verdana" pitchFamily="34" charset="0"/>
              </a:rPr>
              <a:t> у </a:t>
            </a:r>
            <a:r>
              <a:rPr lang="ru-RU" sz="2600" dirty="0" err="1">
                <a:solidFill>
                  <a:schemeClr val="bg1"/>
                </a:solidFill>
                <a:latin typeface="Verdana" pitchFamily="34" charset="0"/>
              </a:rPr>
              <a:t>формі</a:t>
            </a:r>
            <a:r>
              <a:rPr lang="ru-RU" sz="2600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2600" dirty="0" err="1">
                <a:solidFill>
                  <a:schemeClr val="bg1"/>
                </a:solidFill>
                <a:latin typeface="Verdana" pitchFamily="34" charset="0"/>
              </a:rPr>
              <a:t>патентів</a:t>
            </a:r>
            <a:r>
              <a:rPr lang="ru-RU" sz="2600" dirty="0">
                <a:solidFill>
                  <a:schemeClr val="bg1"/>
                </a:solidFill>
                <a:latin typeface="Verdana" pitchFamily="34" charset="0"/>
              </a:rPr>
              <a:t>.</a:t>
            </a:r>
            <a:endParaRPr lang="ru-RU" sz="26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/>
              <a:t>Дякую за увагу!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2700" dirty="0" smtClean="0">
                <a:latin typeface="Verdana" pitchFamily="34" charset="0"/>
              </a:rPr>
              <a:t/>
            </a:r>
            <a:br>
              <a:rPr lang="uk-UA" sz="2700" dirty="0" smtClean="0">
                <a:latin typeface="Verdana" pitchFamily="34" charset="0"/>
              </a:rPr>
            </a:br>
            <a:r>
              <a:rPr lang="uk-UA" sz="2700" dirty="0">
                <a:latin typeface="Verdana" pitchFamily="34" charset="0"/>
              </a:rPr>
              <a:t/>
            </a:r>
            <a:br>
              <a:rPr lang="uk-UA" sz="2700" dirty="0">
                <a:latin typeface="Verdana" pitchFamily="34" charset="0"/>
              </a:rPr>
            </a:br>
            <a:r>
              <a:rPr lang="uk-UA" sz="2700" dirty="0" smtClean="0">
                <a:latin typeface="Verdana" pitchFamily="34" charset="0"/>
              </a:rPr>
              <a:t/>
            </a:r>
            <a:br>
              <a:rPr lang="uk-UA" sz="2700" dirty="0" smtClean="0">
                <a:latin typeface="Verdana" pitchFamily="34" charset="0"/>
              </a:rPr>
            </a:br>
            <a:r>
              <a:rPr lang="uk-UA" sz="3100" dirty="0" smtClean="0">
                <a:latin typeface="Verdana" pitchFamily="34" charset="0"/>
              </a:rPr>
              <a:t>Особливості інформаційного продукту </a:t>
            </a:r>
            <a:r>
              <a:rPr lang="ru-RU" sz="3100" dirty="0">
                <a:latin typeface="Verdana" pitchFamily="34" charset="0"/>
              </a:rPr>
              <a:t/>
            </a:r>
            <a:br>
              <a:rPr lang="ru-RU" sz="3100" dirty="0">
                <a:latin typeface="Verdana" pitchFamily="34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122912" cy="4525963"/>
          </a:xfrm>
        </p:spPr>
        <p:txBody>
          <a:bodyPr>
            <a:normAutofit fontScale="92500"/>
          </a:bodyPr>
          <a:lstStyle/>
          <a:p>
            <a:pPr lvl="0"/>
            <a:r>
              <a:rPr lang="uk-UA" dirty="0" smtClean="0">
                <a:solidFill>
                  <a:srgbClr val="002060"/>
                </a:solidFill>
                <a:latin typeface="Verdana" pitchFamily="34" charset="0"/>
              </a:rPr>
              <a:t>у </a:t>
            </a:r>
            <a:r>
              <a:rPr lang="uk-UA" dirty="0">
                <a:solidFill>
                  <a:srgbClr val="002060"/>
                </a:solidFill>
                <a:latin typeface="Verdana" pitchFamily="34" charset="0"/>
              </a:rPr>
              <a:t>процесі використання його запас не зменшується </a:t>
            </a:r>
            <a:endParaRPr lang="ru-RU" dirty="0">
              <a:solidFill>
                <a:srgbClr val="002060"/>
              </a:solidFill>
              <a:latin typeface="Verdana" pitchFamily="34" charset="0"/>
            </a:endParaRPr>
          </a:p>
          <a:p>
            <a:pPr lvl="0"/>
            <a:r>
              <a:rPr lang="uk-UA" dirty="0">
                <a:solidFill>
                  <a:srgbClr val="002060"/>
                </a:solidFill>
                <a:latin typeface="Verdana" pitchFamily="34" charset="0"/>
              </a:rPr>
              <a:t>у разі збільшення кількості споживачів корисність інформації не втрачається</a:t>
            </a:r>
            <a:endParaRPr lang="ru-RU" dirty="0">
              <a:solidFill>
                <a:srgbClr val="002060"/>
              </a:solidFill>
              <a:latin typeface="Verdana" pitchFamily="34" charset="0"/>
            </a:endParaRPr>
          </a:p>
          <a:p>
            <a:pPr lvl="0"/>
            <a:r>
              <a:rPr lang="uk-UA" dirty="0">
                <a:solidFill>
                  <a:srgbClr val="002060"/>
                </a:solidFill>
                <a:latin typeface="Verdana" pitchFamily="34" charset="0"/>
              </a:rPr>
              <a:t>корисність значної частини  інформації залежить від часу її одержання</a:t>
            </a:r>
            <a:endParaRPr lang="ru-RU" dirty="0">
              <a:solidFill>
                <a:srgbClr val="002060"/>
              </a:solidFill>
              <a:latin typeface="Verdana" pitchFamily="34" charset="0"/>
            </a:endParaRPr>
          </a:p>
          <a:p>
            <a:pPr lvl="0"/>
            <a:r>
              <a:rPr lang="uk-UA" dirty="0">
                <a:solidFill>
                  <a:srgbClr val="002060"/>
                </a:solidFill>
                <a:latin typeface="Verdana" pitchFamily="34" charset="0"/>
              </a:rPr>
              <a:t>відшкодування витрат на створення інформації ускладнено</a:t>
            </a:r>
            <a:endParaRPr lang="ru-RU" dirty="0">
              <a:solidFill>
                <a:srgbClr val="002060"/>
              </a:solidFill>
              <a:latin typeface="Verdana" pitchFamily="34" charset="0"/>
            </a:endParaRPr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492896"/>
            <a:ext cx="2857500" cy="27432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uk-UA" sz="3600" dirty="0" smtClean="0">
                <a:latin typeface="Verdana" pitchFamily="34" charset="0"/>
              </a:rPr>
              <a:t>Висновок: </a:t>
            </a:r>
            <a:r>
              <a:rPr lang="uk-UA" sz="2800" dirty="0" smtClean="0">
                <a:solidFill>
                  <a:srgbClr val="002060"/>
                </a:solidFill>
                <a:latin typeface="Verdana" pitchFamily="34" charset="0"/>
              </a:rPr>
              <a:t>для виробництва товарів та послуг (ведення господарської діяльності) необхідне поєднання всіх видів ресурсів</a:t>
            </a:r>
            <a:endParaRPr lang="ru-RU" sz="2800" dirty="0">
              <a:solidFill>
                <a:srgbClr val="002060"/>
              </a:solidFill>
              <a:latin typeface="Verdana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5" y="2060849"/>
            <a:ext cx="6375358" cy="4316148"/>
          </a:xfrm>
        </p:spPr>
      </p:pic>
    </p:spTree>
    <p:extLst>
      <p:ext uri="{BB962C8B-B14F-4D97-AF65-F5344CB8AC3E}">
        <p14:creationId xmlns:p14="http://schemas.microsoft.com/office/powerpoint/2010/main" val="12690330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692696"/>
            <a:ext cx="8229600" cy="4708525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ru-RU" b="1" i="1" dirty="0" err="1" smtClean="0">
                <a:solidFill>
                  <a:srgbClr val="002060"/>
                </a:solidFill>
                <a:latin typeface="Verdana" pitchFamily="34" charset="0"/>
              </a:rPr>
              <a:t>Економічні</a:t>
            </a:r>
            <a:r>
              <a:rPr lang="ru-RU" b="1" i="1" dirty="0" smtClean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  <a:latin typeface="Verdana" pitchFamily="34" charset="0"/>
              </a:rPr>
              <a:t>ресурси</a:t>
            </a:r>
            <a:r>
              <a:rPr lang="ru-RU" b="1" i="1" dirty="0" smtClean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Verdana" pitchFamily="34" charset="0"/>
              </a:rPr>
              <a:t>— це все </a:t>
            </a:r>
            <a:r>
              <a:rPr lang="ru-RU" dirty="0" err="1" smtClean="0">
                <a:solidFill>
                  <a:srgbClr val="002060"/>
                </a:solidFill>
                <a:latin typeface="Verdana" pitchFamily="34" charset="0"/>
              </a:rPr>
              <a:t>необхідне</a:t>
            </a:r>
            <a:r>
              <a:rPr lang="ru-RU" dirty="0" smtClean="0">
                <a:solidFill>
                  <a:srgbClr val="002060"/>
                </a:solidFill>
                <a:latin typeface="Verdana" pitchFamily="34" charset="0"/>
              </a:rPr>
              <a:t> для </a:t>
            </a:r>
            <a:r>
              <a:rPr lang="ru-RU" dirty="0" err="1" smtClean="0">
                <a:solidFill>
                  <a:srgbClr val="002060"/>
                </a:solidFill>
                <a:latin typeface="Verdana" pitchFamily="34" charset="0"/>
              </a:rPr>
              <a:t>виробництва</a:t>
            </a:r>
            <a:r>
              <a:rPr lang="ru-RU" dirty="0" smtClean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Verdana" pitchFamily="34" charset="0"/>
              </a:rPr>
              <a:t>товарів</a:t>
            </a:r>
            <a:r>
              <a:rPr lang="ru-RU" dirty="0" smtClean="0">
                <a:solidFill>
                  <a:srgbClr val="002060"/>
                </a:solidFill>
                <a:latin typeface="Verdana" pitchFamily="34" charset="0"/>
              </a:rPr>
              <a:t> та </a:t>
            </a:r>
            <a:r>
              <a:rPr lang="ru-RU" dirty="0" err="1" smtClean="0">
                <a:solidFill>
                  <a:srgbClr val="002060"/>
                </a:solidFill>
                <a:latin typeface="Verdana" pitchFamily="34" charset="0"/>
              </a:rPr>
              <a:t>послуг</a:t>
            </a:r>
            <a:r>
              <a:rPr lang="ru-RU" dirty="0" smtClean="0">
                <a:solidFill>
                  <a:srgbClr val="002060"/>
                </a:solidFill>
                <a:latin typeface="Verdana" pitchFamily="34" charset="0"/>
              </a:rPr>
              <a:t>. </a:t>
            </a:r>
          </a:p>
          <a:p>
            <a:pPr>
              <a:buFont typeface="Wingdings" pitchFamily="2" charset="2"/>
              <a:buChar char="v"/>
            </a:pPr>
            <a:r>
              <a:rPr lang="ru-RU" b="1" i="1" dirty="0" err="1" smtClean="0">
                <a:solidFill>
                  <a:srgbClr val="002060"/>
                </a:solidFill>
                <a:latin typeface="Verdana" pitchFamily="34" charset="0"/>
              </a:rPr>
              <a:t>Виробничі</a:t>
            </a:r>
            <a:r>
              <a:rPr lang="ru-RU" b="1" i="1" dirty="0" smtClean="0">
                <a:solidFill>
                  <a:srgbClr val="002060"/>
                </a:solidFill>
                <a:latin typeface="Verdana" pitchFamily="34" charset="0"/>
              </a:rPr>
              <a:t>  </a:t>
            </a:r>
            <a:r>
              <a:rPr lang="ru-RU" b="1" i="1" dirty="0" err="1" smtClean="0">
                <a:solidFill>
                  <a:srgbClr val="002060"/>
                </a:solidFill>
                <a:latin typeface="Verdana" pitchFamily="34" charset="0"/>
              </a:rPr>
              <a:t>ресурси</a:t>
            </a:r>
            <a:r>
              <a:rPr lang="ru-RU" b="1" i="1" dirty="0" smtClean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Verdana" pitchFamily="34" charset="0"/>
              </a:rPr>
              <a:t>безпосередньо</a:t>
            </a:r>
            <a:r>
              <a:rPr lang="ru-RU" dirty="0" smtClean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Verdana" pitchFamily="34" charset="0"/>
              </a:rPr>
              <a:t>використовують</a:t>
            </a:r>
            <a:r>
              <a:rPr lang="ru-RU" dirty="0" smtClean="0">
                <a:solidFill>
                  <a:srgbClr val="002060"/>
                </a:solidFill>
                <a:latin typeface="Verdana" pitchFamily="34" charset="0"/>
              </a:rPr>
              <a:t> у </a:t>
            </a:r>
            <a:r>
              <a:rPr lang="ru-RU" dirty="0" err="1" smtClean="0">
                <a:solidFill>
                  <a:srgbClr val="002060"/>
                </a:solidFill>
                <a:latin typeface="Verdana" pitchFamily="34" charset="0"/>
              </a:rPr>
              <a:t>виробництві</a:t>
            </a:r>
            <a:r>
              <a:rPr lang="ru-RU" dirty="0" smtClean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Verdana" pitchFamily="34" charset="0"/>
              </a:rPr>
              <a:t>товарів</a:t>
            </a:r>
            <a:r>
              <a:rPr lang="ru-RU" dirty="0">
                <a:solidFill>
                  <a:srgbClr val="002060"/>
                </a:solidFill>
                <a:latin typeface="Verdana" pitchFamily="34" charset="0"/>
              </a:rPr>
              <a:t> та </a:t>
            </a:r>
            <a:r>
              <a:rPr lang="ru-RU" dirty="0" err="1">
                <a:solidFill>
                  <a:srgbClr val="002060"/>
                </a:solidFill>
                <a:latin typeface="Verdana" pitchFamily="34" charset="0"/>
              </a:rPr>
              <a:t>послуг</a:t>
            </a:r>
            <a:endParaRPr lang="ru-RU" dirty="0" smtClean="0">
              <a:solidFill>
                <a:srgbClr val="002060"/>
              </a:solidFill>
              <a:latin typeface="Verdan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solidFill>
                  <a:srgbClr val="002060"/>
                </a:solidFill>
                <a:latin typeface="Verdana" pitchFamily="34" charset="0"/>
              </a:rPr>
              <a:t>Існує</a:t>
            </a:r>
            <a:r>
              <a:rPr lang="ru-RU" dirty="0" smtClean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Verdana" pitchFamily="34" charset="0"/>
              </a:rPr>
              <a:t>п'ять</a:t>
            </a:r>
            <a:r>
              <a:rPr lang="ru-RU" dirty="0" smtClean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Verdana" pitchFamily="34" charset="0"/>
              </a:rPr>
              <a:t>основних</a:t>
            </a:r>
            <a:r>
              <a:rPr lang="ru-RU" dirty="0" smtClean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Verdana" pitchFamily="34" charset="0"/>
              </a:rPr>
              <a:t>різновидів</a:t>
            </a:r>
            <a:r>
              <a:rPr lang="ru-RU" dirty="0" smtClean="0">
                <a:solidFill>
                  <a:srgbClr val="002060"/>
                </a:solidFill>
                <a:latin typeface="Verdana" pitchFamily="34" charset="0"/>
              </a:rPr>
              <a:t> виробничих ресурсів: </a:t>
            </a:r>
            <a:r>
              <a:rPr lang="ru-RU" dirty="0" err="1" smtClean="0">
                <a:solidFill>
                  <a:srgbClr val="002060"/>
                </a:solidFill>
                <a:latin typeface="Verdana" pitchFamily="34" charset="0"/>
              </a:rPr>
              <a:t>природні</a:t>
            </a:r>
            <a:r>
              <a:rPr lang="ru-RU" dirty="0" smtClean="0">
                <a:solidFill>
                  <a:srgbClr val="002060"/>
                </a:solidFill>
                <a:latin typeface="Verdana" pitchFamily="34" charset="0"/>
              </a:rPr>
              <a:t> (</a:t>
            </a:r>
            <a:r>
              <a:rPr lang="ru-RU" b="1" i="1" dirty="0" smtClean="0">
                <a:solidFill>
                  <a:srgbClr val="002060"/>
                </a:solidFill>
                <a:latin typeface="Verdana" pitchFamily="34" charset="0"/>
              </a:rPr>
              <a:t>З</a:t>
            </a:r>
            <a:r>
              <a:rPr lang="uk-UA" b="1" i="1" dirty="0" err="1" smtClean="0">
                <a:solidFill>
                  <a:srgbClr val="002060"/>
                </a:solidFill>
                <a:latin typeface="Verdana" pitchFamily="34" charset="0"/>
              </a:rPr>
              <a:t>емля</a:t>
            </a:r>
            <a:r>
              <a:rPr lang="ru-RU" dirty="0" smtClean="0">
                <a:solidFill>
                  <a:srgbClr val="002060"/>
                </a:solidFill>
                <a:latin typeface="Verdana" pitchFamily="34" charset="0"/>
              </a:rPr>
              <a:t>), </a:t>
            </a:r>
            <a:r>
              <a:rPr lang="ru-RU" dirty="0" err="1" smtClean="0">
                <a:solidFill>
                  <a:srgbClr val="002060"/>
                </a:solidFill>
                <a:latin typeface="Verdana" pitchFamily="34" charset="0"/>
              </a:rPr>
              <a:t>капітальні</a:t>
            </a:r>
            <a:r>
              <a:rPr lang="ru-RU" dirty="0" smtClean="0">
                <a:solidFill>
                  <a:srgbClr val="002060"/>
                </a:solidFill>
                <a:latin typeface="Verdana" pitchFamily="34" charset="0"/>
              </a:rPr>
              <a:t> (</a:t>
            </a:r>
            <a:r>
              <a:rPr lang="ru-RU" b="1" i="1" dirty="0" err="1" smtClean="0">
                <a:solidFill>
                  <a:srgbClr val="002060"/>
                </a:solidFill>
                <a:latin typeface="Verdana" pitchFamily="34" charset="0"/>
              </a:rPr>
              <a:t>Капітал</a:t>
            </a:r>
            <a:r>
              <a:rPr lang="ru-RU" dirty="0" smtClean="0">
                <a:solidFill>
                  <a:srgbClr val="002060"/>
                </a:solidFill>
                <a:latin typeface="Verdana" pitchFamily="34" charset="0"/>
              </a:rPr>
              <a:t>), </a:t>
            </a:r>
            <a:r>
              <a:rPr lang="ru-RU" dirty="0" err="1" smtClean="0">
                <a:solidFill>
                  <a:srgbClr val="002060"/>
                </a:solidFill>
                <a:latin typeface="Verdana" pitchFamily="34" charset="0"/>
              </a:rPr>
              <a:t>трудові</a:t>
            </a:r>
            <a:r>
              <a:rPr lang="ru-RU" dirty="0" smtClean="0">
                <a:solidFill>
                  <a:srgbClr val="002060"/>
                </a:solidFill>
                <a:latin typeface="Verdana" pitchFamily="34" charset="0"/>
              </a:rPr>
              <a:t> (</a:t>
            </a:r>
            <a:r>
              <a:rPr lang="ru-RU" b="1" i="1" dirty="0" err="1" smtClean="0">
                <a:solidFill>
                  <a:srgbClr val="002060"/>
                </a:solidFill>
                <a:latin typeface="Verdana" pitchFamily="34" charset="0"/>
              </a:rPr>
              <a:t>Праця</a:t>
            </a:r>
            <a:r>
              <a:rPr lang="ru-RU" dirty="0" smtClean="0">
                <a:solidFill>
                  <a:srgbClr val="002060"/>
                </a:solidFill>
                <a:latin typeface="Verdana" pitchFamily="34" charset="0"/>
              </a:rPr>
              <a:t>) </a:t>
            </a:r>
            <a:r>
              <a:rPr lang="ru-RU" dirty="0" err="1">
                <a:solidFill>
                  <a:srgbClr val="002060"/>
                </a:solidFill>
                <a:latin typeface="Verdana" pitchFamily="34" charset="0"/>
              </a:rPr>
              <a:t>ресурси</a:t>
            </a:r>
            <a:r>
              <a:rPr lang="ru-RU" dirty="0">
                <a:solidFill>
                  <a:srgbClr val="002060"/>
                </a:solidFill>
                <a:latin typeface="Verdana" pitchFamily="34" charset="0"/>
              </a:rPr>
              <a:t>, </a:t>
            </a:r>
            <a:r>
              <a:rPr lang="ru-RU" dirty="0" smtClean="0">
                <a:solidFill>
                  <a:srgbClr val="002060"/>
                </a:solidFill>
                <a:latin typeface="Verdana" pitchFamily="34" charset="0"/>
              </a:rPr>
              <a:t>підприємницькі здібності та інформація.</a:t>
            </a:r>
            <a:endParaRPr lang="ru-RU" dirty="0">
              <a:solidFill>
                <a:srgbClr val="00206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4546848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i="1" dirty="0" smtClean="0">
                <a:latin typeface="Verdana" pitchFamily="34" charset="0"/>
              </a:rPr>
              <a:t/>
            </a:r>
            <a:br>
              <a:rPr lang="ru-RU" sz="2400" b="1" i="1" dirty="0" smtClean="0">
                <a:latin typeface="Verdana" pitchFamily="34" charset="0"/>
              </a:rPr>
            </a:br>
            <a:r>
              <a:rPr lang="ru-RU" sz="2400" b="1" i="1" dirty="0">
                <a:latin typeface="Verdana" pitchFamily="34" charset="0"/>
              </a:rPr>
              <a:t/>
            </a:r>
            <a:br>
              <a:rPr lang="ru-RU" sz="2400" b="1" i="1" dirty="0">
                <a:latin typeface="Verdana" pitchFamily="34" charset="0"/>
              </a:rPr>
            </a:br>
            <a:r>
              <a:rPr lang="ru-RU" sz="2400" b="1" i="1" dirty="0" smtClean="0">
                <a:latin typeface="Verdana" pitchFamily="34" charset="0"/>
              </a:rPr>
              <a:t/>
            </a:r>
            <a:br>
              <a:rPr lang="ru-RU" sz="2400" b="1" i="1" dirty="0" smtClean="0">
                <a:latin typeface="Verdana" pitchFamily="34" charset="0"/>
              </a:rPr>
            </a:br>
            <a:r>
              <a:rPr lang="ru-RU" sz="2400" b="1" i="1" dirty="0" err="1">
                <a:latin typeface="Verdana" pitchFamily="34" charset="0"/>
              </a:rPr>
              <a:t>Природні</a:t>
            </a:r>
            <a:r>
              <a:rPr lang="ru-RU" sz="2400" b="1" i="1" dirty="0">
                <a:latin typeface="Verdana" pitchFamily="34" charset="0"/>
              </a:rPr>
              <a:t> </a:t>
            </a:r>
            <a:r>
              <a:rPr lang="ru-RU" sz="2400" b="1" i="1" dirty="0" err="1">
                <a:latin typeface="Verdana" pitchFamily="34" charset="0"/>
              </a:rPr>
              <a:t>ресурси</a:t>
            </a:r>
            <a:r>
              <a:rPr lang="ru-RU" sz="2400" b="1" i="1" dirty="0">
                <a:latin typeface="Verdana" pitchFamily="34" charset="0"/>
              </a:rPr>
              <a:t> </a:t>
            </a:r>
            <a:r>
              <a:rPr lang="uk-UA" sz="2400" b="1" i="1" dirty="0">
                <a:latin typeface="Verdana" pitchFamily="34" charset="0"/>
              </a:rPr>
              <a:t>(ЗЕМЛЯ)</a:t>
            </a:r>
            <a:r>
              <a:rPr lang="ru-RU" sz="2400" b="1" i="1" dirty="0">
                <a:latin typeface="Verdana" pitchFamily="34" charset="0"/>
              </a:rPr>
              <a:t/>
            </a:r>
            <a:br>
              <a:rPr lang="ru-RU" sz="2400" b="1" i="1" dirty="0">
                <a:latin typeface="Verdana" pitchFamily="34" charset="0"/>
              </a:rPr>
            </a:br>
            <a:endParaRPr lang="ru-RU" sz="2400" b="1" i="1" dirty="0">
              <a:latin typeface="Verdana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>
          <a:xfrm>
            <a:off x="395536" y="1124744"/>
            <a:ext cx="4392488" cy="5472608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70000"/>
              </a:lnSpc>
            </a:pPr>
            <a:r>
              <a:rPr lang="ru-RU" sz="4000" b="1" dirty="0" smtClean="0">
                <a:solidFill>
                  <a:srgbClr val="002060"/>
                </a:solidFill>
                <a:latin typeface="Verdana" pitchFamily="34" charset="0"/>
              </a:rPr>
              <a:t>— </a:t>
            </a:r>
            <a:r>
              <a:rPr lang="ru-RU" sz="4000" b="1" dirty="0" err="1" smtClean="0">
                <a:solidFill>
                  <a:srgbClr val="002060"/>
                </a:solidFill>
                <a:latin typeface="Verdana" pitchFamily="34" charset="0"/>
              </a:rPr>
              <a:t>це</a:t>
            </a:r>
            <a:r>
              <a:rPr lang="ru-RU" sz="4000" b="1" dirty="0" smtClean="0">
                <a:solidFill>
                  <a:srgbClr val="002060"/>
                </a:solidFill>
                <a:latin typeface="Verdana" pitchFamily="34" charset="0"/>
              </a:rPr>
              <a:t> все </a:t>
            </a:r>
            <a:r>
              <a:rPr lang="ru-RU" sz="4000" b="1" dirty="0">
                <a:solidFill>
                  <a:srgbClr val="002060"/>
                </a:solidFill>
                <a:latin typeface="Verdana" pitchFamily="34" charset="0"/>
              </a:rPr>
              <a:t>те, </a:t>
            </a:r>
            <a:r>
              <a:rPr lang="ru-RU" sz="4000" b="1" dirty="0" err="1">
                <a:solidFill>
                  <a:srgbClr val="002060"/>
                </a:solidFill>
                <a:latin typeface="Verdana" pitchFamily="34" charset="0"/>
              </a:rPr>
              <a:t>що</a:t>
            </a:r>
            <a:r>
              <a:rPr lang="ru-RU" sz="4000" b="1" dirty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Verdana" pitchFamily="34" charset="0"/>
              </a:rPr>
              <a:t>людина</a:t>
            </a:r>
            <a:r>
              <a:rPr lang="ru-RU" sz="4000" b="1" dirty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Verdana" pitchFamily="34" charset="0"/>
              </a:rPr>
              <a:t>знаходить</a:t>
            </a:r>
            <a:r>
              <a:rPr lang="ru-RU" sz="4000" b="1" dirty="0">
                <a:solidFill>
                  <a:srgbClr val="002060"/>
                </a:solidFill>
                <a:latin typeface="Verdana" pitchFamily="34" charset="0"/>
              </a:rPr>
              <a:t> у </a:t>
            </a:r>
            <a:r>
              <a:rPr lang="ru-RU" sz="4000" b="1" dirty="0" err="1">
                <a:solidFill>
                  <a:srgbClr val="002060"/>
                </a:solidFill>
                <a:latin typeface="Verdana" pitchFamily="34" charset="0"/>
              </a:rPr>
              <a:t>навколии</a:t>
            </a:r>
            <a:r>
              <a:rPr lang="ru-RU" sz="4000" b="1" dirty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Verdana" pitchFamily="34" charset="0"/>
              </a:rPr>
              <a:t>ньому</a:t>
            </a:r>
            <a:r>
              <a:rPr lang="ru-RU" sz="4000" b="1" dirty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Verdana" pitchFamily="34" charset="0"/>
              </a:rPr>
              <a:t>середовищі</a:t>
            </a:r>
            <a:r>
              <a:rPr lang="ru-RU" sz="4000" b="1" dirty="0">
                <a:solidFill>
                  <a:srgbClr val="002060"/>
                </a:solidFill>
                <a:latin typeface="Verdana" pitchFamily="34" charset="0"/>
              </a:rPr>
              <a:t> і </a:t>
            </a:r>
            <a:r>
              <a:rPr lang="ru-RU" sz="4000" b="1" dirty="0" err="1">
                <a:solidFill>
                  <a:srgbClr val="002060"/>
                </a:solidFill>
                <a:latin typeface="Verdana" pitchFamily="34" charset="0"/>
              </a:rPr>
              <a:t>перетворює</a:t>
            </a:r>
            <a:r>
              <a:rPr lang="ru-RU" sz="4000" b="1" dirty="0">
                <a:solidFill>
                  <a:srgbClr val="002060"/>
                </a:solidFill>
                <a:latin typeface="Verdana" pitchFamily="34" charset="0"/>
              </a:rPr>
              <a:t> за </a:t>
            </a:r>
            <a:r>
              <a:rPr lang="ru-RU" sz="4000" b="1" dirty="0" err="1">
                <a:solidFill>
                  <a:srgbClr val="002060"/>
                </a:solidFill>
                <a:latin typeface="Verdana" pitchFamily="34" charset="0"/>
              </a:rPr>
              <a:t>допомогою</a:t>
            </a:r>
            <a:r>
              <a:rPr lang="ru-RU" sz="4000" b="1" dirty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Verdana" pitchFamily="34" charset="0"/>
              </a:rPr>
              <a:t>своєї</a:t>
            </a:r>
            <a:r>
              <a:rPr lang="ru-RU" sz="4000" b="1" dirty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Verdana" pitchFamily="34" charset="0"/>
              </a:rPr>
              <a:t>праці</a:t>
            </a:r>
            <a:r>
              <a:rPr lang="ru-RU" sz="4000" b="1" dirty="0">
                <a:solidFill>
                  <a:srgbClr val="002060"/>
                </a:solidFill>
                <a:latin typeface="Verdana" pitchFamily="34" charset="0"/>
              </a:rPr>
              <a:t> на продукт для </a:t>
            </a:r>
            <a:r>
              <a:rPr lang="ru-RU" sz="4000" b="1" dirty="0" err="1">
                <a:solidFill>
                  <a:srgbClr val="002060"/>
                </a:solidFill>
                <a:latin typeface="Verdana" pitchFamily="34" charset="0"/>
              </a:rPr>
              <a:t>задоволення</a:t>
            </a:r>
            <a:r>
              <a:rPr lang="ru-RU" sz="4000" b="1" dirty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Verdana" pitchFamily="34" charset="0"/>
              </a:rPr>
              <a:t>власних</a:t>
            </a:r>
            <a:r>
              <a:rPr lang="ru-RU" sz="4000" b="1" dirty="0">
                <a:solidFill>
                  <a:srgbClr val="002060"/>
                </a:solidFill>
                <a:latin typeface="Verdana" pitchFamily="34" charset="0"/>
              </a:rPr>
              <a:t> потреб.</a:t>
            </a:r>
          </a:p>
          <a:p>
            <a:endParaRPr lang="ru-RU" i="1" dirty="0"/>
          </a:p>
          <a:p>
            <a:endParaRPr lang="ru-RU" i="1" dirty="0" smtClean="0"/>
          </a:p>
          <a:p>
            <a:endParaRPr lang="ru-RU" i="1" dirty="0"/>
          </a:p>
          <a:p>
            <a:endParaRPr lang="ru-RU" i="1" dirty="0" smtClean="0"/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ru-RU" sz="4000" b="1" i="1" dirty="0" err="1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</a:rPr>
              <a:t>Природними</a:t>
            </a:r>
            <a:r>
              <a:rPr lang="ru-RU" sz="4000" b="1" i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</a:rPr>
              <a:t> ресурсами є: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ru-RU" sz="40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</a:rPr>
              <a:t>землі, земельні ресурси, надра, води, повітряний простір, атмосферне повітря, клімат,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ru-RU" sz="40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</a:rPr>
              <a:t>радіочастотний ресурс, тваринний світ, рослинний світ,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ru-RU" sz="40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</a:rPr>
              <a:t>альтернативні джерела енергії.</a:t>
            </a:r>
          </a:p>
          <a:p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060848"/>
            <a:ext cx="2939876" cy="271373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0677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i="1" dirty="0" err="1" smtClean="0">
                <a:latin typeface="Verdana" pitchFamily="34" charset="0"/>
              </a:rPr>
              <a:t>Трудові</a:t>
            </a:r>
            <a:r>
              <a:rPr lang="ru-RU" sz="2400" b="1" i="1" dirty="0" smtClean="0">
                <a:latin typeface="Verdana" pitchFamily="34" charset="0"/>
              </a:rPr>
              <a:t> </a:t>
            </a:r>
            <a:r>
              <a:rPr lang="ru-RU" sz="2400" b="1" i="1" dirty="0" err="1" smtClean="0">
                <a:latin typeface="Verdana" pitchFamily="34" charset="0"/>
              </a:rPr>
              <a:t>ресурси</a:t>
            </a:r>
            <a:r>
              <a:rPr lang="ru-RU" sz="2400" b="1" i="1" dirty="0" smtClean="0">
                <a:latin typeface="Verdana" pitchFamily="34" charset="0"/>
              </a:rPr>
              <a:t/>
            </a:r>
            <a:br>
              <a:rPr lang="ru-RU" sz="2400" b="1" i="1" dirty="0" smtClean="0">
                <a:latin typeface="Verdana" pitchFamily="34" charset="0"/>
              </a:rPr>
            </a:br>
            <a:r>
              <a:rPr lang="ru-RU" sz="2400" b="1" i="1" dirty="0" smtClean="0">
                <a:latin typeface="Verdana" pitchFamily="34" charset="0"/>
              </a:rPr>
              <a:t>(ПРАЦЯ)</a:t>
            </a:r>
            <a:endParaRPr lang="ru-RU" sz="2400" b="1" i="1" dirty="0">
              <a:latin typeface="Verdana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1600" b="1" i="1" dirty="0" smtClean="0">
                <a:solidFill>
                  <a:srgbClr val="002060"/>
                </a:solidFill>
                <a:latin typeface="Verdana" pitchFamily="34" charset="0"/>
              </a:rPr>
              <a:t>— </a:t>
            </a:r>
            <a:r>
              <a:rPr lang="ru-RU" sz="1600" b="1" dirty="0" err="1" smtClean="0">
                <a:solidFill>
                  <a:srgbClr val="002060"/>
                </a:solidFill>
                <a:latin typeface="Verdana" pitchFamily="34" charset="0"/>
              </a:rPr>
              <a:t>це</a:t>
            </a:r>
            <a:r>
              <a:rPr lang="ru-RU" sz="1600" b="1" dirty="0" smtClean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Verdana" pitchFamily="34" charset="0"/>
              </a:rPr>
              <a:t>це</a:t>
            </a:r>
            <a:r>
              <a:rPr lang="ru-RU" sz="1600" b="1" dirty="0" smtClean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Verdana" pitchFamily="34" charset="0"/>
              </a:rPr>
              <a:t>здатність</a:t>
            </a:r>
            <a:r>
              <a:rPr lang="ru-RU" sz="1600" b="1" dirty="0" smtClean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Verdana" pitchFamily="34" charset="0"/>
              </a:rPr>
              <a:t>людини</a:t>
            </a:r>
            <a:r>
              <a:rPr lang="ru-RU" sz="1600" b="1" dirty="0" smtClean="0">
                <a:solidFill>
                  <a:srgbClr val="002060"/>
                </a:solidFill>
                <a:latin typeface="Verdana" pitchFamily="34" charset="0"/>
              </a:rPr>
              <a:t>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Verdana" pitchFamily="34" charset="0"/>
              </a:rPr>
              <a:t>до </a:t>
            </a:r>
            <a:r>
              <a:rPr lang="ru-RU" sz="1600" b="1" dirty="0" err="1" smtClean="0">
                <a:solidFill>
                  <a:srgbClr val="002060"/>
                </a:solidFill>
                <a:latin typeface="Verdana" pitchFamily="34" charset="0"/>
              </a:rPr>
              <a:t>продуктивної</a:t>
            </a:r>
            <a:r>
              <a:rPr lang="ru-RU" sz="1600" b="1" dirty="0" smtClean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Verdana" pitchFamily="34" charset="0"/>
              </a:rPr>
              <a:t>осмисленої</a:t>
            </a:r>
            <a:r>
              <a:rPr lang="ru-RU" sz="1600" b="1" dirty="0" smtClean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Verdana" pitchFamily="34" charset="0"/>
              </a:rPr>
              <a:t>праці</a:t>
            </a:r>
            <a:r>
              <a:rPr lang="ru-RU" sz="1600" b="1" dirty="0" smtClean="0">
                <a:solidFill>
                  <a:srgbClr val="002060"/>
                </a:solidFill>
                <a:latin typeface="Verdana" pitchFamily="34" charset="0"/>
              </a:rPr>
              <a:t>, </a:t>
            </a:r>
            <a:r>
              <a:rPr lang="ru-RU" sz="1600" b="1" dirty="0" err="1" smtClean="0">
                <a:solidFill>
                  <a:srgbClr val="002060"/>
                </a:solidFill>
                <a:latin typeface="Verdana" pitchFamily="34" charset="0"/>
              </a:rPr>
              <a:t>основними</a:t>
            </a:r>
            <a:r>
              <a:rPr lang="ru-RU" sz="1600" b="1" dirty="0" smtClean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Verdana" pitchFamily="34" charset="0"/>
              </a:rPr>
              <a:t>складовими</a:t>
            </a:r>
            <a:r>
              <a:rPr lang="ru-RU" sz="1600" b="1" dirty="0" smtClean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Verdana" pitchFamily="34" charset="0"/>
              </a:rPr>
              <a:t>якої</a:t>
            </a:r>
            <a:r>
              <a:rPr lang="ru-RU" sz="1600" b="1" dirty="0" smtClean="0">
                <a:solidFill>
                  <a:srgbClr val="002060"/>
                </a:solidFill>
                <a:latin typeface="Verdana" pitchFamily="34" charset="0"/>
              </a:rPr>
              <a:t> є  фізичні та розумові здібності, знання, </a:t>
            </a:r>
            <a:r>
              <a:rPr lang="ru-RU" sz="1600" b="1" dirty="0" err="1" smtClean="0">
                <a:solidFill>
                  <a:srgbClr val="002060"/>
                </a:solidFill>
                <a:latin typeface="Verdana" pitchFamily="34" charset="0"/>
              </a:rPr>
              <a:t>професійні</a:t>
            </a:r>
            <a:r>
              <a:rPr lang="ru-RU" sz="1600" b="1" dirty="0" smtClean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Verdana" pitchFamily="34" charset="0"/>
              </a:rPr>
              <a:t>навички</a:t>
            </a:r>
            <a:r>
              <a:rPr lang="ru-RU" sz="1600" b="1" dirty="0" smtClean="0">
                <a:solidFill>
                  <a:srgbClr val="002060"/>
                </a:solidFill>
                <a:latin typeface="Verdana" pitchFamily="34" charset="0"/>
              </a:rPr>
              <a:t> .</a:t>
            </a:r>
            <a:endParaRPr lang="ru-RU" sz="1600" b="1" dirty="0">
              <a:solidFill>
                <a:srgbClr val="002060"/>
              </a:solidFill>
              <a:latin typeface="Verdana" pitchFamily="34" charset="0"/>
            </a:endParaRPr>
          </a:p>
        </p:txBody>
      </p:sp>
      <p:pic>
        <p:nvPicPr>
          <p:cNvPr id="6" name="Рисунок 5" descr="offi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43636" y="785794"/>
            <a:ext cx="2724890" cy="1814515"/>
          </a:xfrm>
          <a:prstGeom prst="rect">
            <a:avLst/>
          </a:prstGeom>
        </p:spPr>
      </p:pic>
      <p:pic>
        <p:nvPicPr>
          <p:cNvPr id="8" name="Объект 7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324899"/>
            <a:ext cx="5040560" cy="2736304"/>
          </a:xfr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3140969"/>
            <a:ext cx="1961772" cy="151941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3573016"/>
            <a:ext cx="1584176" cy="2337937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3050"/>
            <a:ext cx="3384376" cy="635670"/>
          </a:xfrm>
        </p:spPr>
        <p:txBody>
          <a:bodyPr>
            <a:noAutofit/>
          </a:bodyPr>
          <a:lstStyle/>
          <a:p>
            <a:pPr algn="ctr"/>
            <a:r>
              <a:rPr lang="ru-RU" b="1" i="1" dirty="0" err="1" smtClean="0">
                <a:latin typeface="Verdana" pitchFamily="34" charset="0"/>
              </a:rPr>
              <a:t>Капітальні</a:t>
            </a:r>
            <a:r>
              <a:rPr lang="ru-RU" b="1" i="1" dirty="0" smtClean="0">
                <a:latin typeface="Verdana" pitchFamily="34" charset="0"/>
              </a:rPr>
              <a:t> </a:t>
            </a:r>
            <a:r>
              <a:rPr lang="ru-RU" b="1" i="1" dirty="0" err="1" smtClean="0">
                <a:latin typeface="Verdana" pitchFamily="34" charset="0"/>
              </a:rPr>
              <a:t>ресурси</a:t>
            </a:r>
            <a:r>
              <a:rPr lang="ru-RU" b="1" i="1" dirty="0" smtClean="0">
                <a:latin typeface="Verdana" pitchFamily="34" charset="0"/>
              </a:rPr>
              <a:t/>
            </a:r>
            <a:br>
              <a:rPr lang="ru-RU" b="1" i="1" dirty="0" smtClean="0">
                <a:latin typeface="Verdana" pitchFamily="34" charset="0"/>
              </a:rPr>
            </a:br>
            <a:r>
              <a:rPr lang="ru-RU" b="1" i="1" dirty="0" smtClean="0">
                <a:latin typeface="Verdana" pitchFamily="34" charset="0"/>
              </a:rPr>
              <a:t>(КАПІТАЛ)</a:t>
            </a:r>
            <a:endParaRPr lang="ru-RU" b="1" i="1" dirty="0">
              <a:latin typeface="Verdana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357158" y="1124744"/>
            <a:ext cx="2743200" cy="537605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uk-UA" sz="1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</a:rPr>
              <a:t>Це створені людьми виробничі ресурси для полегшення процесу праці та збільшення  кількості вироблюваних благ</a:t>
            </a:r>
            <a:r>
              <a:rPr lang="vi-VN" sz="1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</a:rPr>
              <a:t>.</a:t>
            </a:r>
            <a:endParaRPr lang="uk-UA" sz="1600" b="1" dirty="0" smtClean="0">
              <a:solidFill>
                <a:schemeClr val="bg2">
                  <a:lumMod val="50000"/>
                </a:schemeClr>
              </a:solidFill>
              <a:latin typeface="Verdana" pitchFamily="34" charset="0"/>
            </a:endParaRP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uk-UA" sz="1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</a:rPr>
              <a:t>Будинки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uk-UA" sz="1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</a:rPr>
              <a:t>Обладнання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uk-UA" sz="1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</a:rPr>
              <a:t>Верстати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uk-UA" sz="1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</a:rPr>
              <a:t>Інструменти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uk-UA" sz="1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</a:rPr>
              <a:t>Технічна інформація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uk-UA" sz="1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</a:rPr>
              <a:t>Програмне забезпечення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29032">
            <a:off x="6223005" y="434643"/>
            <a:ext cx="2619375" cy="1743075"/>
          </a:xfr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59491">
            <a:off x="3623981" y="2245743"/>
            <a:ext cx="2809875" cy="162877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70835">
            <a:off x="6372200" y="3280600"/>
            <a:ext cx="2466975" cy="184785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2916" y="4185475"/>
            <a:ext cx="2428875" cy="1885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427758"/>
          </a:xfrm>
        </p:spPr>
        <p:txBody>
          <a:bodyPr>
            <a:normAutofit fontScale="90000"/>
          </a:bodyPr>
          <a:lstStyle/>
          <a:p>
            <a:r>
              <a:rPr lang="ru-RU" sz="2400" b="1" i="1" dirty="0" smtClean="0">
                <a:solidFill>
                  <a:srgbClr val="FFC000"/>
                </a:solidFill>
                <a:latin typeface="Verdana" pitchFamily="34" charset="0"/>
              </a:rPr>
              <a:t/>
            </a:r>
            <a:br>
              <a:rPr lang="ru-RU" sz="2400" b="1" i="1" dirty="0" smtClean="0">
                <a:solidFill>
                  <a:srgbClr val="FFC000"/>
                </a:solidFill>
                <a:latin typeface="Verdana" pitchFamily="34" charset="0"/>
              </a:rPr>
            </a:br>
            <a:r>
              <a:rPr lang="ru-RU" sz="2400" b="1" i="1" dirty="0">
                <a:solidFill>
                  <a:srgbClr val="FFC000"/>
                </a:solidFill>
                <a:latin typeface="Verdana" pitchFamily="34" charset="0"/>
              </a:rPr>
              <a:t/>
            </a:r>
            <a:br>
              <a:rPr lang="ru-RU" sz="2400" b="1" i="1" dirty="0">
                <a:solidFill>
                  <a:srgbClr val="FFC000"/>
                </a:solidFill>
                <a:latin typeface="Verdana" pitchFamily="34" charset="0"/>
              </a:rPr>
            </a:br>
            <a:r>
              <a:rPr lang="ru-RU" sz="2400" b="1" i="1" dirty="0" smtClean="0">
                <a:solidFill>
                  <a:srgbClr val="FFC000"/>
                </a:solidFill>
                <a:latin typeface="Verdana" pitchFamily="34" charset="0"/>
              </a:rPr>
              <a:t/>
            </a:r>
            <a:br>
              <a:rPr lang="ru-RU" sz="2400" b="1" i="1" dirty="0" smtClean="0">
                <a:solidFill>
                  <a:srgbClr val="FFC000"/>
                </a:solidFill>
                <a:latin typeface="Verdana" pitchFamily="34" charset="0"/>
              </a:rPr>
            </a:br>
            <a:r>
              <a:rPr lang="ru-RU" sz="2400" b="1" i="1" dirty="0" err="1">
                <a:solidFill>
                  <a:schemeClr val="accent1"/>
                </a:solidFill>
                <a:latin typeface="Verdana" pitchFamily="34" charset="0"/>
              </a:rPr>
              <a:t>З</a:t>
            </a:r>
            <a:r>
              <a:rPr lang="ru-RU" sz="2400" b="1" i="1" dirty="0" err="1" smtClean="0">
                <a:solidFill>
                  <a:schemeClr val="accent1"/>
                </a:solidFill>
                <a:latin typeface="Verdana" pitchFamily="34" charset="0"/>
              </a:rPr>
              <a:t>датність</a:t>
            </a:r>
            <a:r>
              <a:rPr lang="ru-RU" sz="2400" b="1" i="1" dirty="0" smtClean="0">
                <a:solidFill>
                  <a:schemeClr val="accent1"/>
                </a:solidFill>
                <a:latin typeface="Verdana" pitchFamily="34" charset="0"/>
              </a:rPr>
              <a:t> </a:t>
            </a:r>
            <a:r>
              <a:rPr lang="ru-RU" sz="2400" b="1" i="1" dirty="0">
                <a:solidFill>
                  <a:schemeClr val="accent1"/>
                </a:solidFill>
                <a:latin typeface="Verdana" pitchFamily="34" charset="0"/>
              </a:rPr>
              <a:t>до </a:t>
            </a:r>
            <a:r>
              <a:rPr lang="ru-RU" sz="2400" b="1" i="1" dirty="0" err="1">
                <a:solidFill>
                  <a:schemeClr val="accent1"/>
                </a:solidFill>
                <a:latin typeface="Verdana" pitchFamily="34" charset="0"/>
              </a:rPr>
              <a:t>підприємницької</a:t>
            </a:r>
            <a:r>
              <a:rPr lang="ru-RU" sz="2400" b="1" i="1" dirty="0">
                <a:solidFill>
                  <a:schemeClr val="accent1"/>
                </a:solidFill>
                <a:latin typeface="Verdana" pitchFamily="34" charset="0"/>
              </a:rPr>
              <a:t> </a:t>
            </a:r>
            <a:r>
              <a:rPr lang="ru-RU" sz="2400" b="1" i="1" dirty="0" err="1" smtClean="0">
                <a:solidFill>
                  <a:schemeClr val="accent1"/>
                </a:solidFill>
                <a:latin typeface="Verdana" pitchFamily="34" charset="0"/>
              </a:rPr>
              <a:t>діяльності</a:t>
            </a:r>
            <a:r>
              <a:rPr lang="ru-RU" sz="2400" b="1" i="1" dirty="0">
                <a:solidFill>
                  <a:schemeClr val="accent1"/>
                </a:solidFill>
                <a:latin typeface="Verdana" pitchFamily="34" charset="0"/>
              </a:rPr>
              <a:t/>
            </a:r>
            <a:br>
              <a:rPr lang="ru-RU" sz="2400" b="1" i="1" dirty="0">
                <a:solidFill>
                  <a:schemeClr val="accent1"/>
                </a:solidFill>
                <a:latin typeface="Verdana" pitchFamily="34" charset="0"/>
              </a:rPr>
            </a:b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682752" cy="46021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uk-UA" sz="2000" i="1" dirty="0" smtClean="0">
                <a:solidFill>
                  <a:schemeClr val="bg1"/>
                </a:solidFill>
                <a:latin typeface="Verdana" pitchFamily="34" charset="0"/>
              </a:rPr>
              <a:t>– це здатність до самостійної,  </a:t>
            </a:r>
          </a:p>
          <a:p>
            <a:pPr>
              <a:lnSpc>
                <a:spcPct val="150000"/>
              </a:lnSpc>
            </a:pPr>
            <a:r>
              <a:rPr lang="uk-UA" sz="2000" i="1" dirty="0" smtClean="0">
                <a:solidFill>
                  <a:schemeClr val="bg1"/>
                </a:solidFill>
                <a:latin typeface="Verdana" pitchFamily="34" charset="0"/>
              </a:rPr>
              <a:t>ініціативної,</a:t>
            </a:r>
          </a:p>
          <a:p>
            <a:pPr>
              <a:lnSpc>
                <a:spcPct val="150000"/>
              </a:lnSpc>
            </a:pPr>
            <a:r>
              <a:rPr lang="uk-UA" sz="2000" i="1" dirty="0" smtClean="0">
                <a:solidFill>
                  <a:schemeClr val="bg1"/>
                </a:solidFill>
                <a:latin typeface="Verdana" pitchFamily="34" charset="0"/>
              </a:rPr>
              <a:t>систематичної </a:t>
            </a:r>
          </a:p>
          <a:p>
            <a:pPr>
              <a:lnSpc>
                <a:spcPct val="150000"/>
              </a:lnSpc>
            </a:pPr>
            <a:r>
              <a:rPr lang="uk-UA" sz="2000" i="1" dirty="0" smtClean="0">
                <a:solidFill>
                  <a:schemeClr val="bg1"/>
                </a:solidFill>
                <a:latin typeface="Verdana" pitchFamily="34" charset="0"/>
              </a:rPr>
              <a:t>ризикованої діяльності </a:t>
            </a:r>
            <a:r>
              <a:rPr lang="uk-UA" sz="2000" i="1" dirty="0">
                <a:solidFill>
                  <a:schemeClr val="bg1"/>
                </a:solidFill>
                <a:latin typeface="Verdana" pitchFamily="34" charset="0"/>
              </a:rPr>
              <a:t>суб’єкта господарювання </a:t>
            </a:r>
            <a:endParaRPr lang="uk-UA" sz="20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uk-UA" sz="2000" i="1" smtClean="0">
                <a:solidFill>
                  <a:schemeClr val="bg1"/>
                </a:solidFill>
                <a:latin typeface="Verdana" pitchFamily="34" charset="0"/>
              </a:rPr>
              <a:t>по </a:t>
            </a:r>
            <a:r>
              <a:rPr lang="uk-UA" sz="2000" i="1" dirty="0">
                <a:solidFill>
                  <a:schemeClr val="bg1"/>
                </a:solidFill>
                <a:latin typeface="Verdana" pitchFamily="34" charset="0"/>
              </a:rPr>
              <a:t>виробництву продукту, наданню послуг, </a:t>
            </a:r>
            <a:r>
              <a:rPr lang="uk-UA" sz="2000" i="1">
                <a:solidFill>
                  <a:schemeClr val="bg1"/>
                </a:solidFill>
                <a:latin typeface="Verdana" pitchFamily="34" charset="0"/>
              </a:rPr>
              <a:t>торгівлі </a:t>
            </a:r>
            <a:endParaRPr lang="uk-UA" sz="2000" i="1" smtClean="0">
              <a:solidFill>
                <a:schemeClr val="bg1"/>
              </a:solidFill>
              <a:latin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uk-UA" sz="2000" i="1" smtClean="0">
                <a:solidFill>
                  <a:schemeClr val="bg1"/>
                </a:solidFill>
                <a:latin typeface="Verdana" pitchFamily="34" charset="0"/>
              </a:rPr>
              <a:t>з </a:t>
            </a:r>
            <a:r>
              <a:rPr lang="uk-UA" sz="2000" i="1" dirty="0">
                <a:solidFill>
                  <a:schemeClr val="bg1"/>
                </a:solidFill>
                <a:latin typeface="Verdana" pitchFamily="34" charset="0"/>
              </a:rPr>
              <a:t>метою отримання прибутку. </a:t>
            </a:r>
            <a:endParaRPr lang="ru-RU" sz="2000" dirty="0">
              <a:solidFill>
                <a:schemeClr val="bg1"/>
              </a:solidFill>
              <a:latin typeface="Verdana" pitchFamily="34" charset="0"/>
            </a:endParaRPr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132856"/>
            <a:ext cx="4604850" cy="2587575"/>
          </a:xfrm>
        </p:spPr>
      </p:pic>
    </p:spTree>
    <p:extLst>
      <p:ext uri="{BB962C8B-B14F-4D97-AF65-F5344CB8AC3E}">
        <p14:creationId xmlns:p14="http://schemas.microsoft.com/office/powerpoint/2010/main" val="3408956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smtClean="0">
                <a:solidFill>
                  <a:schemeClr val="accent1"/>
                </a:solidFill>
                <a:latin typeface="Verdana" pitchFamily="34" charset="0"/>
              </a:rPr>
              <a:t>Інформа́ція</a:t>
            </a:r>
            <a:endParaRPr lang="ru-RU" dirty="0">
              <a:solidFill>
                <a:schemeClr val="accent1"/>
              </a:solidFill>
              <a:latin typeface="Verdana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err="1" smtClean="0">
                <a:solidFill>
                  <a:schemeClr val="bg1"/>
                </a:solidFill>
                <a:latin typeface="Verdana" pitchFamily="34" charset="0"/>
              </a:rPr>
              <a:t>Інформація</a:t>
            </a:r>
            <a:r>
              <a:rPr lang="ru-RU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vi-VN" dirty="0" smtClean="0">
                <a:solidFill>
                  <a:schemeClr val="bg1"/>
                </a:solidFill>
                <a:latin typeface="Verdana" pitchFamily="34" charset="0"/>
              </a:rPr>
              <a:t>— абстрактне поняття, що має різні</a:t>
            </a:r>
            <a:r>
              <a:rPr lang="uk-UA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vi-VN" dirty="0" smtClean="0">
                <a:solidFill>
                  <a:schemeClr val="bg1"/>
                </a:solidFill>
                <a:latin typeface="Verdana" pitchFamily="34" charset="0"/>
              </a:rPr>
              <a:t>значення залежно від контексту. Походить від латинського слова «</a:t>
            </a:r>
            <a:r>
              <a:rPr lang="en-US" dirty="0" err="1" smtClean="0">
                <a:solidFill>
                  <a:schemeClr val="bg1"/>
                </a:solidFill>
                <a:latin typeface="Verdana" pitchFamily="34" charset="0"/>
              </a:rPr>
              <a:t>informatio</a:t>
            </a: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», </a:t>
            </a:r>
            <a:r>
              <a:rPr lang="vi-VN" dirty="0" smtClean="0">
                <a:solidFill>
                  <a:schemeClr val="bg1"/>
                </a:solidFill>
                <a:latin typeface="Verdana" pitchFamily="34" charset="0"/>
              </a:rPr>
              <a:t>яке має декілька значень:</a:t>
            </a:r>
          </a:p>
          <a:p>
            <a:r>
              <a:rPr lang="vi-VN" dirty="0" smtClean="0">
                <a:solidFill>
                  <a:schemeClr val="bg1"/>
                </a:solidFill>
                <a:latin typeface="Verdana" pitchFamily="34" charset="0"/>
              </a:rPr>
              <a:t>Роз'яснення; </a:t>
            </a:r>
            <a:endParaRPr lang="uk-UA" dirty="0" smtClean="0">
              <a:solidFill>
                <a:schemeClr val="bg1"/>
              </a:solidFill>
              <a:latin typeface="Verdana" pitchFamily="34" charset="0"/>
            </a:endParaRPr>
          </a:p>
          <a:p>
            <a:r>
              <a:rPr lang="vi-VN" dirty="0" smtClean="0">
                <a:solidFill>
                  <a:schemeClr val="bg1"/>
                </a:solidFill>
                <a:latin typeface="Verdana" pitchFamily="34" charset="0"/>
              </a:rPr>
              <a:t>Виклад фактів, подій; </a:t>
            </a:r>
            <a:endParaRPr lang="uk-UA" dirty="0" smtClean="0">
              <a:solidFill>
                <a:schemeClr val="bg1"/>
              </a:solidFill>
              <a:latin typeface="Verdana" pitchFamily="34" charset="0"/>
            </a:endParaRPr>
          </a:p>
          <a:p>
            <a:r>
              <a:rPr lang="vi-VN" dirty="0" smtClean="0">
                <a:solidFill>
                  <a:schemeClr val="bg1"/>
                </a:solidFill>
                <a:latin typeface="Verdana" pitchFamily="34" charset="0"/>
              </a:rPr>
              <a:t>Витлумачення;</a:t>
            </a:r>
          </a:p>
          <a:p>
            <a:r>
              <a:rPr lang="vi-VN" dirty="0" smtClean="0">
                <a:solidFill>
                  <a:schemeClr val="bg1"/>
                </a:solidFill>
                <a:latin typeface="Verdana" pitchFamily="34" charset="0"/>
              </a:rPr>
              <a:t>Представлення, поняття;</a:t>
            </a:r>
          </a:p>
          <a:p>
            <a:r>
              <a:rPr lang="vi-VN" dirty="0" smtClean="0">
                <a:solidFill>
                  <a:schemeClr val="bg1"/>
                </a:solidFill>
                <a:latin typeface="Verdana" pitchFamily="34" charset="0"/>
              </a:rPr>
              <a:t>Ознайомлення, просвіта.</a:t>
            </a:r>
            <a:endParaRPr lang="ru-RU" dirty="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7" name="Рисунок 6" descr="inf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0760" y="3857628"/>
            <a:ext cx="2438400" cy="2438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err="1" smtClean="0">
                <a:solidFill>
                  <a:schemeClr val="accent1"/>
                </a:solidFill>
                <a:latin typeface="Verdana" pitchFamily="34" charset="0"/>
              </a:rPr>
              <a:t>Властивості</a:t>
            </a:r>
            <a:r>
              <a:rPr lang="ru-RU" sz="3200" dirty="0" smtClean="0">
                <a:solidFill>
                  <a:schemeClr val="accent1"/>
                </a:solidFill>
                <a:latin typeface="Verdana" pitchFamily="34" charset="0"/>
              </a:rPr>
              <a:t> </a:t>
            </a:r>
            <a:r>
              <a:rPr lang="ru-RU" sz="3200" dirty="0" err="1" smtClean="0">
                <a:solidFill>
                  <a:schemeClr val="accent1"/>
                </a:solidFill>
                <a:latin typeface="Verdana" pitchFamily="34" charset="0"/>
              </a:rPr>
              <a:t>інформації</a:t>
            </a:r>
            <a:endParaRPr lang="ru-RU" sz="3200" dirty="0">
              <a:solidFill>
                <a:schemeClr val="accent1"/>
              </a:solidFill>
              <a:latin typeface="Verdan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Найважливішими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, з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практичної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точки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зору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,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властивостями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інформації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є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цінність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,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достовірність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та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актуальність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.</a:t>
            </a:r>
          </a:p>
          <a:p>
            <a:endParaRPr lang="ru-RU" sz="3100" dirty="0" smtClean="0">
              <a:solidFill>
                <a:schemeClr val="bg1"/>
              </a:solidFill>
              <a:latin typeface="Verdana" pitchFamily="34" charset="0"/>
            </a:endParaRPr>
          </a:p>
          <a:p>
            <a:r>
              <a:rPr lang="ru-RU" sz="3400" b="1" i="1" dirty="0" err="1" smtClean="0">
                <a:solidFill>
                  <a:schemeClr val="bg1"/>
                </a:solidFill>
                <a:latin typeface="Verdana" pitchFamily="34" charset="0"/>
              </a:rPr>
              <a:t>Цінність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інформації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—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визначається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забезпеченням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можливості досягнення мети,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поставленої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перед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отримувачем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інформації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.</a:t>
            </a:r>
          </a:p>
          <a:p>
            <a:endParaRPr lang="ru-RU" sz="3100" dirty="0" smtClean="0">
              <a:solidFill>
                <a:schemeClr val="bg1"/>
              </a:solidFill>
              <a:latin typeface="Verdana" pitchFamily="34" charset="0"/>
            </a:endParaRPr>
          </a:p>
          <a:p>
            <a:r>
              <a:rPr lang="ru-RU" sz="3400" b="1" i="1" dirty="0" err="1" smtClean="0">
                <a:solidFill>
                  <a:schemeClr val="bg1"/>
                </a:solidFill>
                <a:latin typeface="Verdana" pitchFamily="34" charset="0"/>
              </a:rPr>
              <a:t>Достовірність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—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відповідність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отриманої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інформації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об'єктивній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реальності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навколишнього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світу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. </a:t>
            </a:r>
          </a:p>
          <a:p>
            <a:endParaRPr lang="ru-RU" sz="3100" dirty="0" smtClean="0">
              <a:solidFill>
                <a:schemeClr val="bg1"/>
              </a:solidFill>
              <a:latin typeface="Verdana" pitchFamily="34" charset="0"/>
            </a:endParaRPr>
          </a:p>
          <a:p>
            <a:r>
              <a:rPr lang="ru-RU" sz="3400" b="1" i="1" dirty="0" err="1" smtClean="0">
                <a:solidFill>
                  <a:schemeClr val="bg1"/>
                </a:solidFill>
                <a:latin typeface="Verdana" pitchFamily="34" charset="0"/>
              </a:rPr>
              <a:t>Актуальність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— це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міра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відповідності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цінності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та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достовірності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інформації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поточному часу (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певному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 часовому </a:t>
            </a:r>
            <a:r>
              <a:rPr lang="ru-RU" sz="3100" dirty="0" err="1" smtClean="0">
                <a:solidFill>
                  <a:schemeClr val="bg1"/>
                </a:solidFill>
                <a:latin typeface="Verdana" pitchFamily="34" charset="0"/>
              </a:rPr>
              <a:t>періоду</a:t>
            </a:r>
            <a:r>
              <a:rPr lang="ru-RU" sz="3100" dirty="0" smtClean="0">
                <a:solidFill>
                  <a:schemeClr val="bg1"/>
                </a:solidFill>
                <a:latin typeface="Verdana" pitchFamily="34" charset="0"/>
              </a:rPr>
              <a:t>)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err="1">
                <a:solidFill>
                  <a:schemeClr val="accent1"/>
                </a:solidFill>
                <a:latin typeface="Verdana" pitchFamily="34" charset="0"/>
              </a:rPr>
              <a:t>Властивості</a:t>
            </a:r>
            <a:r>
              <a:rPr lang="ru-RU" sz="3200" dirty="0">
                <a:solidFill>
                  <a:schemeClr val="accent1"/>
                </a:solidFill>
                <a:latin typeface="Verdana" pitchFamily="34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Verdana" pitchFamily="34" charset="0"/>
              </a:rPr>
              <a:t>інформації</a:t>
            </a:r>
            <a:endParaRPr lang="ru-RU" sz="3200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i="1" dirty="0" err="1" smtClean="0">
                <a:solidFill>
                  <a:schemeClr val="bg1"/>
                </a:solidFill>
                <a:latin typeface="Verdana" pitchFamily="34" charset="0"/>
              </a:rPr>
              <a:t>Зрозумілість</a:t>
            </a: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</a:rPr>
              <a:t> – </a:t>
            </a:r>
            <a:r>
              <a:rPr lang="ru-RU" sz="2400" dirty="0" err="1">
                <a:solidFill>
                  <a:schemeClr val="bg1"/>
                </a:solidFill>
                <a:latin typeface="Verdana" pitchFamily="34" charset="0"/>
              </a:rPr>
              <a:t>я</a:t>
            </a:r>
            <a:r>
              <a:rPr lang="ru-RU" sz="2400" dirty="0" err="1" smtClean="0">
                <a:solidFill>
                  <a:schemeClr val="bg1"/>
                </a:solidFill>
                <a:latin typeface="Verdana" pitchFamily="34" charset="0"/>
              </a:rPr>
              <a:t>кщо</a:t>
            </a: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Verdana" pitchFamily="34" charset="0"/>
              </a:rPr>
              <a:t>цінна</a:t>
            </a: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</a:rPr>
              <a:t> і актуальна інформація </a:t>
            </a:r>
            <a:r>
              <a:rPr lang="ru-RU" sz="2400" dirty="0" err="1" smtClean="0">
                <a:solidFill>
                  <a:schemeClr val="bg1"/>
                </a:solidFill>
                <a:latin typeface="Verdana" pitchFamily="34" charset="0"/>
              </a:rPr>
              <a:t>виражена</a:t>
            </a: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Verdana" pitchFamily="34" charset="0"/>
              </a:rPr>
              <a:t>незрозумілими</a:t>
            </a: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</a:rPr>
              <a:t> словами, вона може бути </a:t>
            </a:r>
            <a:r>
              <a:rPr lang="ru-RU" sz="2400" dirty="0" err="1" smtClean="0">
                <a:solidFill>
                  <a:schemeClr val="bg1"/>
                </a:solidFill>
                <a:latin typeface="Verdana" pitchFamily="34" charset="0"/>
              </a:rPr>
              <a:t>марною</a:t>
            </a: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</a:rPr>
              <a:t>. </a:t>
            </a:r>
            <a:r>
              <a:rPr lang="ru-RU" sz="2400" dirty="0" err="1" smtClean="0">
                <a:solidFill>
                  <a:schemeClr val="bg1"/>
                </a:solidFill>
                <a:latin typeface="Verdana" pitchFamily="34" charset="0"/>
              </a:rPr>
              <a:t>Інформація</a:t>
            </a: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Verdana" pitchFamily="34" charset="0"/>
              </a:rPr>
              <a:t>стає</a:t>
            </a: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</a:rPr>
              <a:t> ясною і </a:t>
            </a:r>
            <a:r>
              <a:rPr lang="ru-RU" sz="2400" dirty="0" err="1" smtClean="0">
                <a:solidFill>
                  <a:schemeClr val="bg1"/>
                </a:solidFill>
                <a:latin typeface="Verdana" pitchFamily="34" charset="0"/>
              </a:rPr>
              <a:t>зрозумілою</a:t>
            </a: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</a:rPr>
              <a:t>, </a:t>
            </a:r>
            <a:r>
              <a:rPr lang="ru-RU" sz="2400" dirty="0" err="1" smtClean="0">
                <a:solidFill>
                  <a:schemeClr val="bg1"/>
                </a:solidFill>
                <a:latin typeface="Verdana" pitchFamily="34" charset="0"/>
              </a:rPr>
              <a:t>якщо</a:t>
            </a: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</a:rPr>
              <a:t> вона </a:t>
            </a:r>
            <a:r>
              <a:rPr lang="ru-RU" sz="2400" dirty="0" err="1" smtClean="0">
                <a:solidFill>
                  <a:schemeClr val="bg1"/>
                </a:solidFill>
                <a:latin typeface="Verdana" pitchFamily="34" charset="0"/>
              </a:rPr>
              <a:t>виражена</a:t>
            </a: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Verdana" pitchFamily="34" charset="0"/>
              </a:rPr>
              <a:t>мовою</a:t>
            </a: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</a:rPr>
              <a:t>, </a:t>
            </a:r>
            <a:r>
              <a:rPr lang="ru-RU" sz="2400" dirty="0" err="1" smtClean="0">
                <a:solidFill>
                  <a:schemeClr val="bg1"/>
                </a:solidFill>
                <a:latin typeface="Verdana" pitchFamily="34" charset="0"/>
              </a:rPr>
              <a:t>якою</a:t>
            </a: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Verdana" pitchFamily="34" charset="0"/>
              </a:rPr>
              <a:t>говорять</a:t>
            </a: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Verdana" pitchFamily="34" charset="0"/>
              </a:rPr>
              <a:t>ті</a:t>
            </a: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</a:rPr>
              <a:t>, кому </a:t>
            </a:r>
            <a:r>
              <a:rPr lang="ru-RU" sz="2400" dirty="0" err="1" smtClean="0">
                <a:solidFill>
                  <a:schemeClr val="bg1"/>
                </a:solidFill>
                <a:latin typeface="Verdana" pitchFamily="34" charset="0"/>
              </a:rPr>
              <a:t>призначена</a:t>
            </a: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Verdana" pitchFamily="34" charset="0"/>
              </a:rPr>
              <a:t>ця</a:t>
            </a: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</a:rPr>
              <a:t> інформація.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315</TotalTime>
  <Words>455</Words>
  <Application>Microsoft Office PowerPoint</Application>
  <PresentationFormat>Экран (4:3)</PresentationFormat>
  <Paragraphs>70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Апекс</vt:lpstr>
      <vt:lpstr>Виробничі ресурси: </vt:lpstr>
      <vt:lpstr>Презентация PowerPoint</vt:lpstr>
      <vt:lpstr>   Природні ресурси (ЗЕМЛЯ) </vt:lpstr>
      <vt:lpstr>Трудові ресурси (ПРАЦЯ)</vt:lpstr>
      <vt:lpstr>Капітальні ресурси (КАПІТАЛ)</vt:lpstr>
      <vt:lpstr>   Здатність до підприємницької діяльності </vt:lpstr>
      <vt:lpstr>Інформа́ція</vt:lpstr>
      <vt:lpstr>Властивості інформації</vt:lpstr>
      <vt:lpstr>Властивості інформації</vt:lpstr>
      <vt:lpstr>Інформація як виробничий ресурс</vt:lpstr>
      <vt:lpstr>Дякую за увагу!</vt:lpstr>
      <vt:lpstr>   Особливості інформаційного продукту   </vt:lpstr>
      <vt:lpstr>Висновок: для виробництва товарів та послуг (ведення господарської діяльності) необхідне поєднання всіх видів ресурсів</vt:lpstr>
    </vt:vector>
  </TitlesOfParts>
  <Company>8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Виробничі ресурси:</dc:title>
  <dc:creator>9</dc:creator>
  <cp:lastModifiedBy>Ксю</cp:lastModifiedBy>
  <cp:revision>34</cp:revision>
  <dcterms:created xsi:type="dcterms:W3CDTF">2011-10-02T07:29:02Z</dcterms:created>
  <dcterms:modified xsi:type="dcterms:W3CDTF">2013-04-01T14:07:46Z</dcterms:modified>
</cp:coreProperties>
</file>