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62" r:id="rId8"/>
    <p:sldId id="263" r:id="rId9"/>
    <p:sldId id="266" r:id="rId10"/>
    <p:sldId id="267" r:id="rId11"/>
    <p:sldId id="268" r:id="rId12"/>
    <p:sldId id="265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05809D-1426-4644-9D78-3768499B42FD}" type="datetimeFigureOut">
              <a:rPr lang="ru-RU" smtClean="0"/>
              <a:pPr/>
              <a:t>01.04.2013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430510-B3DD-4572-A6DC-2998E273BD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4104456" cy="1702160"/>
          </a:xfrm>
        </p:spPr>
        <p:txBody>
          <a:bodyPr>
            <a:normAutofit/>
          </a:bodyPr>
          <a:lstStyle/>
          <a:p>
            <a:r>
              <a:rPr lang="ru-RU" dirty="0"/>
              <a:t>Виробничі ресурси: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692696"/>
            <a:ext cx="3240360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i="1" dirty="0">
                <a:solidFill>
                  <a:srgbClr val="FFC000"/>
                </a:solidFill>
                <a:latin typeface="Verdana" pitchFamily="34" charset="0"/>
              </a:rPr>
              <a:t>земля, </a:t>
            </a:r>
            <a:endParaRPr lang="ru-RU" sz="3800" b="1" i="1" dirty="0" smtClean="0">
              <a:solidFill>
                <a:srgbClr val="FFC000"/>
              </a:solidFill>
              <a:latin typeface="Verdana" pitchFamily="34" charset="0"/>
            </a:endParaRPr>
          </a:p>
          <a:p>
            <a:endParaRPr lang="ru-RU" sz="3800" b="1" i="1" dirty="0" smtClean="0">
              <a:solidFill>
                <a:srgbClr val="FFC000"/>
              </a:solidFill>
              <a:latin typeface="Verdana" pitchFamily="34" charset="0"/>
            </a:endParaRPr>
          </a:p>
          <a:p>
            <a:r>
              <a:rPr lang="ru-RU" sz="3800" b="1" i="1" dirty="0" err="1" smtClean="0">
                <a:solidFill>
                  <a:srgbClr val="FFC000"/>
                </a:solidFill>
                <a:latin typeface="Verdana" pitchFamily="34" charset="0"/>
              </a:rPr>
              <a:t>праця</a:t>
            </a:r>
            <a:r>
              <a:rPr lang="ru-RU" sz="3800" b="1" i="1" dirty="0">
                <a:solidFill>
                  <a:srgbClr val="FFC000"/>
                </a:solidFill>
                <a:latin typeface="Verdana" pitchFamily="34" charset="0"/>
              </a:rPr>
              <a:t>, </a:t>
            </a:r>
            <a:endParaRPr lang="ru-RU" sz="3800" b="1" i="1" dirty="0" smtClean="0">
              <a:solidFill>
                <a:srgbClr val="FFC000"/>
              </a:solidFill>
              <a:latin typeface="Verdana" pitchFamily="34" charset="0"/>
            </a:endParaRPr>
          </a:p>
          <a:p>
            <a:endParaRPr lang="ru-RU" sz="3800" b="1" i="1" dirty="0" smtClean="0">
              <a:solidFill>
                <a:srgbClr val="FFC000"/>
              </a:solidFill>
              <a:latin typeface="Verdana" pitchFamily="34" charset="0"/>
            </a:endParaRPr>
          </a:p>
          <a:p>
            <a:r>
              <a:rPr lang="ru-RU" sz="3800" b="1" i="1" dirty="0" err="1" smtClean="0">
                <a:solidFill>
                  <a:srgbClr val="FFC000"/>
                </a:solidFill>
                <a:latin typeface="Verdana" pitchFamily="34" charset="0"/>
              </a:rPr>
              <a:t>капітал</a:t>
            </a:r>
            <a:r>
              <a:rPr lang="ru-RU" sz="3800" b="1" i="1" dirty="0">
                <a:solidFill>
                  <a:srgbClr val="FFC000"/>
                </a:solidFill>
                <a:latin typeface="Verdana" pitchFamily="34" charset="0"/>
              </a:rPr>
              <a:t>, </a:t>
            </a:r>
            <a:endParaRPr lang="ru-RU" sz="3800" b="1" i="1" dirty="0" smtClean="0">
              <a:solidFill>
                <a:srgbClr val="FFC000"/>
              </a:solidFill>
              <a:latin typeface="Verdana" pitchFamily="34" charset="0"/>
            </a:endParaRPr>
          </a:p>
          <a:p>
            <a:endParaRPr lang="ru-RU" sz="3800" b="1" i="1" dirty="0" smtClean="0">
              <a:solidFill>
                <a:srgbClr val="FFC000"/>
              </a:solidFill>
              <a:latin typeface="Verdana" pitchFamily="34" charset="0"/>
            </a:endParaRPr>
          </a:p>
          <a:p>
            <a:pPr>
              <a:lnSpc>
                <a:spcPct val="170000"/>
              </a:lnSpc>
            </a:pPr>
            <a:r>
              <a:rPr lang="ru-RU" sz="3800" b="1" i="1" dirty="0" err="1" smtClean="0">
                <a:solidFill>
                  <a:srgbClr val="FFC000"/>
                </a:solidFill>
                <a:latin typeface="Verdana" pitchFamily="34" charset="0"/>
              </a:rPr>
              <a:t>здатність</a:t>
            </a:r>
            <a:r>
              <a:rPr lang="ru-RU" sz="3800" b="1" i="1" dirty="0" smtClean="0">
                <a:solidFill>
                  <a:srgbClr val="FFC000"/>
                </a:solidFill>
                <a:latin typeface="Verdana" pitchFamily="34" charset="0"/>
              </a:rPr>
              <a:t> </a:t>
            </a:r>
            <a:r>
              <a:rPr lang="ru-RU" sz="3800" b="1" i="1" dirty="0">
                <a:solidFill>
                  <a:srgbClr val="FFC000"/>
                </a:solidFill>
                <a:latin typeface="Verdana" pitchFamily="34" charset="0"/>
              </a:rPr>
              <a:t>до підприємницької </a:t>
            </a:r>
            <a:r>
              <a:rPr lang="ru-RU" sz="3800" b="1" i="1" dirty="0" err="1">
                <a:solidFill>
                  <a:srgbClr val="FFC000"/>
                </a:solidFill>
                <a:latin typeface="Verdana" pitchFamily="34" charset="0"/>
              </a:rPr>
              <a:t>діяльності</a:t>
            </a:r>
            <a:r>
              <a:rPr lang="ru-RU" sz="3800" b="1" i="1" dirty="0" smtClean="0">
                <a:solidFill>
                  <a:srgbClr val="FFC000"/>
                </a:solidFill>
                <a:latin typeface="Verdana" pitchFamily="34" charset="0"/>
              </a:rPr>
              <a:t>,</a:t>
            </a:r>
          </a:p>
          <a:p>
            <a:r>
              <a:rPr lang="ru-RU" sz="3800" b="1" i="1" dirty="0" smtClean="0">
                <a:solidFill>
                  <a:srgbClr val="FFC000"/>
                </a:solidFill>
                <a:latin typeface="Verdana" pitchFamily="34" charset="0"/>
              </a:rPr>
              <a:t> </a:t>
            </a:r>
          </a:p>
          <a:p>
            <a:r>
              <a:rPr lang="ru-RU" sz="3800" b="1" i="1" dirty="0" err="1" smtClean="0">
                <a:solidFill>
                  <a:srgbClr val="FFC000"/>
                </a:solidFill>
                <a:latin typeface="Verdana" pitchFamily="34" charset="0"/>
              </a:rPr>
              <a:t>інформація</a:t>
            </a:r>
            <a:endParaRPr lang="ru-RU" sz="3800" b="1" i="1" dirty="0">
              <a:solidFill>
                <a:srgbClr val="FFC000"/>
              </a:solidFill>
              <a:latin typeface="Verdana" pitchFamily="34" charset="0"/>
            </a:endParaRPr>
          </a:p>
          <a:p>
            <a:r>
              <a:rPr lang="ru-RU" sz="3800" dirty="0">
                <a:solidFill>
                  <a:srgbClr val="FFC000"/>
                </a:solidFill>
              </a:rPr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Інформація як виробничий ресурс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ru-RU" dirty="0" smtClean="0"/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Інформація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, яка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обслуговує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процеси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виробництва, розподілу, обміну та споживання матеріальних благ і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забезпечує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вирішення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завдань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організаційно-економічного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управління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народним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господарством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і його ланками, </a:t>
            </a:r>
            <a:r>
              <a:rPr lang="ru-RU" sz="2600" dirty="0" err="1" smtClean="0">
                <a:solidFill>
                  <a:schemeClr val="bg1"/>
                </a:solidFill>
                <a:latin typeface="Verdana" pitchFamily="34" charset="0"/>
              </a:rPr>
              <a:t>називається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b="1" i="1" dirty="0" err="1" smtClean="0">
                <a:solidFill>
                  <a:schemeClr val="bg1"/>
                </a:solidFill>
                <a:latin typeface="Verdana" pitchFamily="34" charset="0"/>
              </a:rPr>
              <a:t>управлінською</a:t>
            </a:r>
            <a:r>
              <a:rPr lang="ru-RU" sz="2600" dirty="0" smtClean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Інформація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—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це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система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збирання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обробки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та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систематизації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різноманітних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знань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які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використовуються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в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різних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сферах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життєдіяльності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. У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практичній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діяльності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проявляється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як продаж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технологій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у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формі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Verdana" pitchFamily="34" charset="0"/>
              </a:rPr>
              <a:t>патентів</a:t>
            </a:r>
            <a:r>
              <a:rPr lang="ru-RU" sz="2600" dirty="0">
                <a:solidFill>
                  <a:schemeClr val="bg1"/>
                </a:solidFill>
                <a:latin typeface="Verdana" pitchFamily="34" charset="0"/>
              </a:rPr>
              <a:t>.</a:t>
            </a:r>
            <a:endParaRPr lang="ru-RU" sz="26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>
                <a:latin typeface="Verdana" pitchFamily="34" charset="0"/>
              </a:rPr>
              <a:t/>
            </a:r>
            <a:br>
              <a:rPr lang="uk-UA" sz="2700" dirty="0" smtClean="0">
                <a:latin typeface="Verdana" pitchFamily="34" charset="0"/>
              </a:rPr>
            </a:br>
            <a:r>
              <a:rPr lang="uk-UA" sz="2700" dirty="0">
                <a:latin typeface="Verdana" pitchFamily="34" charset="0"/>
              </a:rPr>
              <a:t/>
            </a:r>
            <a:br>
              <a:rPr lang="uk-UA" sz="2700" dirty="0">
                <a:latin typeface="Verdana" pitchFamily="34" charset="0"/>
              </a:rPr>
            </a:br>
            <a:r>
              <a:rPr lang="uk-UA" sz="2700" dirty="0" smtClean="0">
                <a:latin typeface="Verdana" pitchFamily="34" charset="0"/>
              </a:rPr>
              <a:t/>
            </a:r>
            <a:br>
              <a:rPr lang="uk-UA" sz="2700" dirty="0" smtClean="0">
                <a:latin typeface="Verdana" pitchFamily="34" charset="0"/>
              </a:rPr>
            </a:br>
            <a:r>
              <a:rPr lang="uk-UA" sz="3100" dirty="0" smtClean="0">
                <a:latin typeface="Verdana" pitchFamily="34" charset="0"/>
              </a:rPr>
              <a:t>Особливості інформаційного продукту </a:t>
            </a:r>
            <a:r>
              <a:rPr lang="ru-RU" sz="3100" dirty="0">
                <a:latin typeface="Verdana" pitchFamily="34" charset="0"/>
              </a:rPr>
              <a:t/>
            </a:r>
            <a:br>
              <a:rPr lang="ru-RU" sz="3100" dirty="0">
                <a:latin typeface="Verdana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92500"/>
          </a:bodyPr>
          <a:lstStyle/>
          <a:p>
            <a:pPr lvl="0"/>
            <a:r>
              <a:rPr lang="uk-UA" dirty="0" smtClean="0">
                <a:solidFill>
                  <a:srgbClr val="002060"/>
                </a:solidFill>
                <a:latin typeface="Verdana" pitchFamily="34" charset="0"/>
              </a:rPr>
              <a:t>у </a:t>
            </a:r>
            <a:r>
              <a:rPr lang="uk-UA" dirty="0">
                <a:solidFill>
                  <a:srgbClr val="002060"/>
                </a:solidFill>
                <a:latin typeface="Verdana" pitchFamily="34" charset="0"/>
              </a:rPr>
              <a:t>процесі використання його запас не зменшується 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  <a:p>
            <a:pPr lvl="0"/>
            <a:r>
              <a:rPr lang="uk-UA" dirty="0">
                <a:solidFill>
                  <a:srgbClr val="002060"/>
                </a:solidFill>
                <a:latin typeface="Verdana" pitchFamily="34" charset="0"/>
              </a:rPr>
              <a:t>у разі збільшення кількості споживачів корисність інформації не втрачається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  <a:p>
            <a:pPr lvl="0"/>
            <a:r>
              <a:rPr lang="uk-UA" dirty="0">
                <a:solidFill>
                  <a:srgbClr val="002060"/>
                </a:solidFill>
                <a:latin typeface="Verdana" pitchFamily="34" charset="0"/>
              </a:rPr>
              <a:t>корисність значної частини  інформації залежить від часу її одержання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  <a:p>
            <a:pPr lvl="0"/>
            <a:r>
              <a:rPr lang="uk-UA" dirty="0">
                <a:solidFill>
                  <a:srgbClr val="002060"/>
                </a:solidFill>
                <a:latin typeface="Verdana" pitchFamily="34" charset="0"/>
              </a:rPr>
              <a:t>відшкодування витрат на створення інформації ускладнено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492896"/>
            <a:ext cx="28575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Verdana" pitchFamily="34" charset="0"/>
              </a:rPr>
              <a:t>Висновок: </a:t>
            </a:r>
            <a:r>
              <a:rPr lang="uk-UA" sz="2800" dirty="0" smtClean="0">
                <a:solidFill>
                  <a:srgbClr val="002060"/>
                </a:solidFill>
                <a:latin typeface="Verdana" pitchFamily="34" charset="0"/>
              </a:rPr>
              <a:t>для виробництва товарів та послуг (ведення господарської діяльності) необхідне поєднання всіх видів ресурсів</a:t>
            </a:r>
            <a:endParaRPr lang="ru-RU" sz="2800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2060849"/>
            <a:ext cx="6375358" cy="4316148"/>
          </a:xfrm>
        </p:spPr>
      </p:pic>
    </p:spTree>
    <p:extLst>
      <p:ext uri="{BB962C8B-B14F-4D97-AF65-F5344CB8AC3E}">
        <p14:creationId xmlns:p14="http://schemas.microsoft.com/office/powerpoint/2010/main" val="1269033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err="1" smtClean="0">
                <a:solidFill>
                  <a:srgbClr val="002060"/>
                </a:solidFill>
                <a:latin typeface="Verdana" pitchFamily="34" charset="0"/>
              </a:rPr>
              <a:t>Економічні</a:t>
            </a:r>
            <a:r>
              <a:rPr lang="ru-RU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Verdana" pitchFamily="34" charset="0"/>
              </a:rPr>
              <a:t>ресурси</a:t>
            </a:r>
            <a:r>
              <a:rPr lang="ru-RU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— це все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необхідне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для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виробництва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товарів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послуг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err="1" smtClean="0">
                <a:solidFill>
                  <a:srgbClr val="002060"/>
                </a:solidFill>
                <a:latin typeface="Verdana" pitchFamily="34" charset="0"/>
              </a:rPr>
              <a:t>Виробничі</a:t>
            </a:r>
            <a:r>
              <a:rPr lang="ru-RU" b="1" i="1" dirty="0" smtClean="0">
                <a:solidFill>
                  <a:srgbClr val="002060"/>
                </a:solidFill>
                <a:latin typeface="Verdana" pitchFamily="34" charset="0"/>
              </a:rPr>
              <a:t>  </a:t>
            </a:r>
            <a:r>
              <a:rPr lang="ru-RU" b="1" i="1" dirty="0" err="1" smtClean="0">
                <a:solidFill>
                  <a:srgbClr val="002060"/>
                </a:solidFill>
                <a:latin typeface="Verdana" pitchFamily="34" charset="0"/>
              </a:rPr>
              <a:t>ресурси</a:t>
            </a:r>
            <a:r>
              <a:rPr lang="ru-RU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безпосередньо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використовують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виробництві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</a:rPr>
              <a:t>товарів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</a:rPr>
              <a:t>послуг</a:t>
            </a:r>
            <a:endParaRPr lang="ru-RU" dirty="0" smtClean="0">
              <a:solidFill>
                <a:srgbClr val="002060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Існує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п'ять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основних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різновидів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виробничих ресурсів: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природні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(</a:t>
            </a:r>
            <a:r>
              <a:rPr lang="ru-RU" b="1" i="1" dirty="0" smtClean="0">
                <a:solidFill>
                  <a:srgbClr val="002060"/>
                </a:solidFill>
                <a:latin typeface="Verdana" pitchFamily="34" charset="0"/>
              </a:rPr>
              <a:t>З</a:t>
            </a:r>
            <a:r>
              <a:rPr lang="uk-UA" b="1" i="1" dirty="0" err="1" smtClean="0">
                <a:solidFill>
                  <a:srgbClr val="002060"/>
                </a:solidFill>
                <a:latin typeface="Verdana" pitchFamily="34" charset="0"/>
              </a:rPr>
              <a:t>емля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),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капітальні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(</a:t>
            </a:r>
            <a:r>
              <a:rPr lang="ru-RU" b="1" i="1" dirty="0" err="1" smtClean="0">
                <a:solidFill>
                  <a:srgbClr val="002060"/>
                </a:solidFill>
                <a:latin typeface="Verdana" pitchFamily="34" charset="0"/>
              </a:rPr>
              <a:t>Капітал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), 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трудові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(</a:t>
            </a:r>
            <a:r>
              <a:rPr lang="ru-RU" b="1" i="1" dirty="0" err="1" smtClean="0">
                <a:solidFill>
                  <a:srgbClr val="002060"/>
                </a:solidFill>
                <a:latin typeface="Verdana" pitchFamily="34" charset="0"/>
              </a:rPr>
              <a:t>Праця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</a:rPr>
              <a:t>ресурси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підприємницькі здібності та інформація.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454684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latin typeface="Verdana" pitchFamily="34" charset="0"/>
              </a:rPr>
              <a:t/>
            </a:r>
            <a:br>
              <a:rPr lang="ru-RU" sz="2400" b="1" i="1" dirty="0" smtClean="0">
                <a:latin typeface="Verdana" pitchFamily="34" charset="0"/>
              </a:rPr>
            </a:br>
            <a:r>
              <a:rPr lang="ru-RU" sz="2400" b="1" i="1" dirty="0">
                <a:latin typeface="Verdana" pitchFamily="34" charset="0"/>
              </a:rPr>
              <a:t/>
            </a:r>
            <a:br>
              <a:rPr lang="ru-RU" sz="2400" b="1" i="1" dirty="0">
                <a:latin typeface="Verdana" pitchFamily="34" charset="0"/>
              </a:rPr>
            </a:br>
            <a:r>
              <a:rPr lang="ru-RU" sz="2400" b="1" i="1" dirty="0" smtClean="0">
                <a:latin typeface="Verdana" pitchFamily="34" charset="0"/>
              </a:rPr>
              <a:t/>
            </a:r>
            <a:br>
              <a:rPr lang="ru-RU" sz="2400" b="1" i="1" dirty="0" smtClean="0">
                <a:latin typeface="Verdana" pitchFamily="34" charset="0"/>
              </a:rPr>
            </a:br>
            <a:r>
              <a:rPr lang="ru-RU" sz="2400" b="1" i="1" dirty="0" err="1">
                <a:latin typeface="Verdana" pitchFamily="34" charset="0"/>
              </a:rPr>
              <a:t>Природні</a:t>
            </a:r>
            <a:r>
              <a:rPr lang="ru-RU" sz="2400" b="1" i="1" dirty="0">
                <a:latin typeface="Verdana" pitchFamily="34" charset="0"/>
              </a:rPr>
              <a:t> </a:t>
            </a:r>
            <a:r>
              <a:rPr lang="ru-RU" sz="2400" b="1" i="1" dirty="0" err="1">
                <a:latin typeface="Verdana" pitchFamily="34" charset="0"/>
              </a:rPr>
              <a:t>ресурси</a:t>
            </a:r>
            <a:r>
              <a:rPr lang="ru-RU" sz="2400" b="1" i="1" dirty="0">
                <a:latin typeface="Verdana" pitchFamily="34" charset="0"/>
              </a:rPr>
              <a:t> </a:t>
            </a:r>
            <a:r>
              <a:rPr lang="uk-UA" sz="2400" b="1" i="1" dirty="0">
                <a:latin typeface="Verdana" pitchFamily="34" charset="0"/>
              </a:rPr>
              <a:t>(ЗЕМЛЯ)</a:t>
            </a:r>
            <a:r>
              <a:rPr lang="ru-RU" sz="2400" b="1" i="1" dirty="0">
                <a:latin typeface="Verdana" pitchFamily="34" charset="0"/>
              </a:rPr>
              <a:t/>
            </a:r>
            <a:br>
              <a:rPr lang="ru-RU" sz="2400" b="1" i="1" dirty="0">
                <a:latin typeface="Verdana" pitchFamily="34" charset="0"/>
              </a:rPr>
            </a:br>
            <a:endParaRPr lang="ru-RU" sz="2400" b="1" i="1" dirty="0">
              <a:latin typeface="Verdana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395536" y="1124744"/>
            <a:ext cx="4392488" cy="547260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ru-RU" sz="4000" b="1" dirty="0" smtClean="0">
                <a:solidFill>
                  <a:srgbClr val="002060"/>
                </a:solidFill>
                <a:latin typeface="Verdana" pitchFamily="34" charset="0"/>
              </a:rPr>
              <a:t>— </a:t>
            </a:r>
            <a:r>
              <a:rPr lang="ru-RU" sz="4000" b="1" dirty="0" err="1" smtClean="0">
                <a:solidFill>
                  <a:srgbClr val="002060"/>
                </a:solidFill>
                <a:latin typeface="Verdana" pitchFamily="34" charset="0"/>
              </a:rPr>
              <a:t>це</a:t>
            </a:r>
            <a:r>
              <a:rPr lang="ru-RU" sz="4000" b="1" dirty="0" smtClean="0">
                <a:solidFill>
                  <a:srgbClr val="002060"/>
                </a:solidFill>
                <a:latin typeface="Verdana" pitchFamily="34" charset="0"/>
              </a:rPr>
              <a:t> все 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те,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що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людина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знаходить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у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навколии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ньому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середовищі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і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перетворює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за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допомогою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своєї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праці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на продукт для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задоволення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Verdana" pitchFamily="34" charset="0"/>
              </a:rPr>
              <a:t>власних</a:t>
            </a:r>
            <a:r>
              <a:rPr lang="ru-RU" sz="4000" b="1" dirty="0">
                <a:solidFill>
                  <a:srgbClr val="002060"/>
                </a:solidFill>
                <a:latin typeface="Verdana" pitchFamily="34" charset="0"/>
              </a:rPr>
              <a:t> потреб.</a:t>
            </a:r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000" b="1" i="1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Природними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ресурсами є: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землі, земельні ресурси, надра, води, повітряний простір, атмосферне повітря, клімат,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радіочастотний ресурс, тваринний світ, рослинний світ,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альтернативні джерела енергії.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060848"/>
            <a:ext cx="2939876" cy="27137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67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err="1" smtClean="0">
                <a:latin typeface="Verdana" pitchFamily="34" charset="0"/>
              </a:rPr>
              <a:t>Трудові</a:t>
            </a:r>
            <a:r>
              <a:rPr lang="ru-RU" sz="2400" b="1" i="1" dirty="0" smtClean="0">
                <a:latin typeface="Verdana" pitchFamily="34" charset="0"/>
              </a:rPr>
              <a:t> </a:t>
            </a:r>
            <a:r>
              <a:rPr lang="ru-RU" sz="2400" b="1" i="1" dirty="0" err="1" smtClean="0">
                <a:latin typeface="Verdana" pitchFamily="34" charset="0"/>
              </a:rPr>
              <a:t>ресурси</a:t>
            </a:r>
            <a:r>
              <a:rPr lang="ru-RU" sz="2400" b="1" i="1" dirty="0" smtClean="0">
                <a:latin typeface="Verdana" pitchFamily="34" charset="0"/>
              </a:rPr>
              <a:t/>
            </a:r>
            <a:br>
              <a:rPr lang="ru-RU" sz="2400" b="1" i="1" dirty="0" smtClean="0">
                <a:latin typeface="Verdana" pitchFamily="34" charset="0"/>
              </a:rPr>
            </a:br>
            <a:r>
              <a:rPr lang="ru-RU" sz="2400" b="1" i="1" dirty="0" smtClean="0">
                <a:latin typeface="Verdana" pitchFamily="34" charset="0"/>
              </a:rPr>
              <a:t>(ПРАЦЯ)</a:t>
            </a:r>
            <a:endParaRPr lang="ru-RU" sz="2400" b="1" i="1" dirty="0">
              <a:latin typeface="Verdana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b="1" i="1" dirty="0" smtClean="0">
                <a:solidFill>
                  <a:srgbClr val="002060"/>
                </a:solidFill>
                <a:latin typeface="Verdana" pitchFamily="34" charset="0"/>
              </a:rPr>
              <a:t>—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це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це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здатність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людини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до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продуктивної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осмисленої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праці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основними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складовими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якої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є  фізичні та розумові здібності, знання,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професійні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</a:rPr>
              <a:t>навички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 .</a:t>
            </a:r>
            <a:endParaRPr lang="ru-RU" sz="16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6" name="Рисунок 5" descr="off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785794"/>
            <a:ext cx="2724890" cy="1814515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4899"/>
            <a:ext cx="5040560" cy="2736304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140969"/>
            <a:ext cx="1961772" cy="151941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1584176" cy="2337937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3384376" cy="635670"/>
          </a:xfrm>
        </p:spPr>
        <p:txBody>
          <a:bodyPr>
            <a:noAutofit/>
          </a:bodyPr>
          <a:lstStyle/>
          <a:p>
            <a:pPr algn="ctr"/>
            <a:r>
              <a:rPr lang="ru-RU" b="1" i="1" dirty="0" err="1" smtClean="0">
                <a:latin typeface="Verdana" pitchFamily="34" charset="0"/>
              </a:rPr>
              <a:t>Капітальні</a:t>
            </a:r>
            <a:r>
              <a:rPr lang="ru-RU" b="1" i="1" dirty="0" smtClean="0">
                <a:latin typeface="Verdana" pitchFamily="34" charset="0"/>
              </a:rPr>
              <a:t> </a:t>
            </a:r>
            <a:r>
              <a:rPr lang="ru-RU" b="1" i="1" dirty="0" err="1" smtClean="0">
                <a:latin typeface="Verdana" pitchFamily="34" charset="0"/>
              </a:rPr>
              <a:t>ресурси</a:t>
            </a:r>
            <a:r>
              <a:rPr lang="ru-RU" b="1" i="1" dirty="0" smtClean="0">
                <a:latin typeface="Verdana" pitchFamily="34" charset="0"/>
              </a:rPr>
              <a:t/>
            </a:r>
            <a:br>
              <a:rPr lang="ru-RU" b="1" i="1" dirty="0" smtClean="0">
                <a:latin typeface="Verdana" pitchFamily="34" charset="0"/>
              </a:rPr>
            </a:br>
            <a:r>
              <a:rPr lang="ru-RU" b="1" i="1" dirty="0" smtClean="0">
                <a:latin typeface="Verdana" pitchFamily="34" charset="0"/>
              </a:rPr>
              <a:t>(КАПІТАЛ)</a:t>
            </a:r>
            <a:endParaRPr lang="ru-RU" b="1" i="1" dirty="0">
              <a:latin typeface="Verdana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124744"/>
            <a:ext cx="2743200" cy="537605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Це створені людьми виробничі ресурси для полегшення процесу праці та збільшення  кількості вироблюваних благ</a:t>
            </a:r>
            <a:r>
              <a:rPr lang="vi-VN" sz="1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uk-UA" sz="1600" b="1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Будинки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Обладнання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Верстати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Інструменти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Технічна інформація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Програмне забезпечення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9032">
            <a:off x="6223005" y="434643"/>
            <a:ext cx="2619375" cy="1743075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9491">
            <a:off x="3623981" y="2245743"/>
            <a:ext cx="2809875" cy="16287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0835">
            <a:off x="6372200" y="3280600"/>
            <a:ext cx="2466975" cy="18478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16" y="4185475"/>
            <a:ext cx="2428875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latin typeface="Verdana" pitchFamily="34" charset="0"/>
              </a:rPr>
            </a:br>
            <a:r>
              <a:rPr lang="ru-RU" sz="2400" b="1" i="1" dirty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ru-RU" sz="2400" b="1" i="1" dirty="0">
                <a:solidFill>
                  <a:srgbClr val="FFC000"/>
                </a:solidFill>
                <a:latin typeface="Verdana" pitchFamily="34" charset="0"/>
              </a:rPr>
            </a:br>
            <a:r>
              <a:rPr lang="ru-RU" sz="2400" b="1" i="1" dirty="0" smtClean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latin typeface="Verdana" pitchFamily="34" charset="0"/>
              </a:rPr>
            </a:br>
            <a:r>
              <a:rPr lang="ru-RU" sz="2400" b="1" i="1" dirty="0" err="1">
                <a:solidFill>
                  <a:schemeClr val="accent1"/>
                </a:solidFill>
                <a:latin typeface="Verdana" pitchFamily="34" charset="0"/>
              </a:rPr>
              <a:t>З</a:t>
            </a:r>
            <a:r>
              <a:rPr lang="ru-RU" sz="2400" b="1" i="1" dirty="0" err="1" smtClean="0">
                <a:solidFill>
                  <a:schemeClr val="accent1"/>
                </a:solidFill>
                <a:latin typeface="Verdana" pitchFamily="34" charset="0"/>
              </a:rPr>
              <a:t>датність</a:t>
            </a:r>
            <a:r>
              <a:rPr lang="ru-RU" sz="2400" b="1" i="1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ru-RU" sz="2400" b="1" i="1" dirty="0">
                <a:solidFill>
                  <a:schemeClr val="accent1"/>
                </a:solidFill>
                <a:latin typeface="Verdana" pitchFamily="34" charset="0"/>
              </a:rPr>
              <a:t>до </a:t>
            </a:r>
            <a:r>
              <a:rPr lang="ru-RU" sz="2400" b="1" i="1" dirty="0" err="1">
                <a:solidFill>
                  <a:schemeClr val="accent1"/>
                </a:solidFill>
                <a:latin typeface="Verdana" pitchFamily="34" charset="0"/>
              </a:rPr>
              <a:t>підприємницької</a:t>
            </a:r>
            <a:r>
              <a:rPr lang="ru-RU" sz="2400" b="1" i="1" dirty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Verdana" pitchFamily="34" charset="0"/>
              </a:rPr>
              <a:t>діяльності</a:t>
            </a:r>
            <a:r>
              <a:rPr lang="ru-RU" sz="2400" b="1" i="1" dirty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ru-RU" sz="2400" b="1" i="1" dirty="0">
                <a:solidFill>
                  <a:schemeClr val="accent1"/>
                </a:solidFill>
                <a:latin typeface="Verdana" pitchFamily="34" charset="0"/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682752" cy="4602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uk-UA" sz="2000" i="1" dirty="0" smtClean="0">
                <a:solidFill>
                  <a:schemeClr val="bg1"/>
                </a:solidFill>
                <a:latin typeface="Verdana" pitchFamily="34" charset="0"/>
              </a:rPr>
              <a:t>– це здатність до самостійної,  </a:t>
            </a:r>
          </a:p>
          <a:p>
            <a:pPr>
              <a:lnSpc>
                <a:spcPct val="150000"/>
              </a:lnSpc>
            </a:pPr>
            <a:r>
              <a:rPr lang="uk-UA" sz="2000" i="1" dirty="0" smtClean="0">
                <a:solidFill>
                  <a:schemeClr val="bg1"/>
                </a:solidFill>
                <a:latin typeface="Verdana" pitchFamily="34" charset="0"/>
              </a:rPr>
              <a:t>ініціативної,</a:t>
            </a:r>
          </a:p>
          <a:p>
            <a:pPr>
              <a:lnSpc>
                <a:spcPct val="150000"/>
              </a:lnSpc>
            </a:pPr>
            <a:r>
              <a:rPr lang="uk-UA" sz="2000" i="1" dirty="0" smtClean="0">
                <a:solidFill>
                  <a:schemeClr val="bg1"/>
                </a:solidFill>
                <a:latin typeface="Verdana" pitchFamily="34" charset="0"/>
              </a:rPr>
              <a:t>систематичної </a:t>
            </a:r>
          </a:p>
          <a:p>
            <a:pPr>
              <a:lnSpc>
                <a:spcPct val="150000"/>
              </a:lnSpc>
            </a:pPr>
            <a:r>
              <a:rPr lang="uk-UA" sz="2000" i="1" dirty="0" smtClean="0">
                <a:solidFill>
                  <a:schemeClr val="bg1"/>
                </a:solidFill>
                <a:latin typeface="Verdana" pitchFamily="34" charset="0"/>
              </a:rPr>
              <a:t>ризикованої діяльності </a:t>
            </a:r>
            <a:r>
              <a:rPr lang="uk-UA" sz="2000" i="1" dirty="0">
                <a:solidFill>
                  <a:schemeClr val="bg1"/>
                </a:solidFill>
                <a:latin typeface="Verdana" pitchFamily="34" charset="0"/>
              </a:rPr>
              <a:t>суб’єкта господарювання </a:t>
            </a:r>
            <a:endParaRPr lang="uk-UA" sz="2000" i="1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i="1" smtClean="0">
                <a:solidFill>
                  <a:schemeClr val="bg1"/>
                </a:solidFill>
                <a:latin typeface="Verdana" pitchFamily="34" charset="0"/>
              </a:rPr>
              <a:t>по </a:t>
            </a:r>
            <a:r>
              <a:rPr lang="uk-UA" sz="2000" i="1" dirty="0">
                <a:solidFill>
                  <a:schemeClr val="bg1"/>
                </a:solidFill>
                <a:latin typeface="Verdana" pitchFamily="34" charset="0"/>
              </a:rPr>
              <a:t>виробництву продукту, наданню послуг, </a:t>
            </a:r>
            <a:r>
              <a:rPr lang="uk-UA" sz="2000" i="1">
                <a:solidFill>
                  <a:schemeClr val="bg1"/>
                </a:solidFill>
                <a:latin typeface="Verdana" pitchFamily="34" charset="0"/>
              </a:rPr>
              <a:t>торгівлі </a:t>
            </a:r>
            <a:endParaRPr lang="uk-UA" sz="2000" i="1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i="1" smtClean="0">
                <a:solidFill>
                  <a:schemeClr val="bg1"/>
                </a:solidFill>
                <a:latin typeface="Verdana" pitchFamily="34" charset="0"/>
              </a:rPr>
              <a:t>з </a:t>
            </a:r>
            <a:r>
              <a:rPr lang="uk-UA" sz="2000" i="1" dirty="0">
                <a:solidFill>
                  <a:schemeClr val="bg1"/>
                </a:solidFill>
                <a:latin typeface="Verdana" pitchFamily="34" charset="0"/>
              </a:rPr>
              <a:t>метою отримання прибутку. </a:t>
            </a:r>
            <a:endParaRPr lang="ru-RU" sz="2000" dirty="0">
              <a:solidFill>
                <a:schemeClr val="bg1"/>
              </a:solidFill>
              <a:latin typeface="Verdana" pitchFamily="34" charset="0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132856"/>
            <a:ext cx="4604850" cy="2587575"/>
          </a:xfrm>
        </p:spPr>
      </p:pic>
    </p:spTree>
    <p:extLst>
      <p:ext uri="{BB962C8B-B14F-4D97-AF65-F5344CB8AC3E}">
        <p14:creationId xmlns:p14="http://schemas.microsoft.com/office/powerpoint/2010/main" val="34089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chemeClr val="accent1"/>
                </a:solidFill>
                <a:latin typeface="Verdana" pitchFamily="34" charset="0"/>
              </a:rPr>
              <a:t>Інформа́ція</a:t>
            </a:r>
            <a:endParaRPr lang="ru-RU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Інформація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— абстрактне поняття, що має різні</a:t>
            </a:r>
            <a:r>
              <a:rPr lang="uk-UA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значення залежно від контексту. Походить від латинського слова «</a:t>
            </a:r>
            <a:r>
              <a:rPr lang="en-US" dirty="0" err="1" smtClean="0">
                <a:solidFill>
                  <a:schemeClr val="bg1"/>
                </a:solidFill>
                <a:latin typeface="Verdana" pitchFamily="34" charset="0"/>
              </a:rPr>
              <a:t>informatio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», 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яке має декілька значень:</a:t>
            </a:r>
          </a:p>
          <a:p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Роз'яснення; </a:t>
            </a:r>
            <a:endParaRPr lang="uk-UA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Виклад фактів, подій; </a:t>
            </a:r>
            <a:endParaRPr lang="uk-UA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Витлумачення;</a:t>
            </a:r>
          </a:p>
          <a:p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Представлення, поняття;</a:t>
            </a:r>
          </a:p>
          <a:p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Ознайомлення, просвіта.</a:t>
            </a:r>
            <a:endParaRPr lang="ru-RU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7" name="Рисунок 6" descr="inf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857628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accent1"/>
                </a:solidFill>
                <a:latin typeface="Verdana" pitchFamily="34" charset="0"/>
              </a:rPr>
              <a:t>Властивості</a:t>
            </a:r>
            <a:r>
              <a:rPr lang="ru-RU" sz="32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ru-RU" sz="3200" dirty="0" err="1" smtClean="0">
                <a:solidFill>
                  <a:schemeClr val="accent1"/>
                </a:solidFill>
                <a:latin typeface="Verdana" pitchFamily="34" charset="0"/>
              </a:rPr>
              <a:t>інформації</a:t>
            </a:r>
            <a:endParaRPr lang="ru-RU" sz="32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Найважливішими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, з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практичної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точки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зору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властивостями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інформації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є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цінність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достовірність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та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актуальність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endParaRPr lang="ru-RU" sz="3100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ru-RU" sz="3400" b="1" i="1" dirty="0" err="1" smtClean="0">
                <a:solidFill>
                  <a:schemeClr val="bg1"/>
                </a:solidFill>
                <a:latin typeface="Verdana" pitchFamily="34" charset="0"/>
              </a:rPr>
              <a:t>Цінність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інформації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—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визначається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забезпеченням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можливості досягнення мети,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поставленої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перед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отримувачем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інформації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endParaRPr lang="ru-RU" sz="3100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ru-RU" sz="3400" b="1" i="1" dirty="0" err="1" smtClean="0">
                <a:solidFill>
                  <a:schemeClr val="bg1"/>
                </a:solidFill>
                <a:latin typeface="Verdana" pitchFamily="34" charset="0"/>
              </a:rPr>
              <a:t>Достовірність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—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відповідність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отриманої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інформації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об'єктивній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реальності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навколишнього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світу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. </a:t>
            </a:r>
          </a:p>
          <a:p>
            <a:endParaRPr lang="ru-RU" sz="3100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ru-RU" sz="3400" b="1" i="1" dirty="0" err="1" smtClean="0">
                <a:solidFill>
                  <a:schemeClr val="bg1"/>
                </a:solidFill>
                <a:latin typeface="Verdana" pitchFamily="34" charset="0"/>
              </a:rPr>
              <a:t>Актуальність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— це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міра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відповідності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цінності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та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достовірності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інформації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поточному часу (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певному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 часовому </a:t>
            </a:r>
            <a:r>
              <a:rPr lang="ru-RU" sz="3100" dirty="0" err="1" smtClean="0">
                <a:solidFill>
                  <a:schemeClr val="bg1"/>
                </a:solidFill>
                <a:latin typeface="Verdana" pitchFamily="34" charset="0"/>
              </a:rPr>
              <a:t>періоду</a:t>
            </a:r>
            <a:r>
              <a:rPr lang="ru-RU" sz="3100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accent1"/>
                </a:solidFill>
                <a:latin typeface="Verdana" pitchFamily="34" charset="0"/>
              </a:rPr>
              <a:t>Властивості</a:t>
            </a:r>
            <a:r>
              <a:rPr lang="ru-RU" sz="3200" dirty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ru-RU" sz="3200" dirty="0" err="1">
                <a:solidFill>
                  <a:schemeClr val="accent1"/>
                </a:solidFill>
                <a:latin typeface="Verdana" pitchFamily="34" charset="0"/>
              </a:rPr>
              <a:t>інформації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err="1" smtClean="0">
                <a:solidFill>
                  <a:schemeClr val="bg1"/>
                </a:solidFill>
                <a:latin typeface="Verdana" pitchFamily="34" charset="0"/>
              </a:rPr>
              <a:t>Зрозумілість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– </a:t>
            </a:r>
            <a:r>
              <a:rPr lang="ru-RU" sz="2400" dirty="0" err="1">
                <a:solidFill>
                  <a:schemeClr val="bg1"/>
                </a:solidFill>
                <a:latin typeface="Verdana" pitchFamily="34" charset="0"/>
              </a:rPr>
              <a:t>я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кщо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цінна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і актуальна інформація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виражена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незрозумілими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словами, вона може бути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марною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Інформація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стає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ясною і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зрозумілою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якщо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вона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виражена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мовою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якою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говорять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ті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, кому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призначена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</a:rPr>
              <a:t>ця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</a:rPr>
              <a:t> інформація.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315</TotalTime>
  <Words>455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Виробничі ресурси: </vt:lpstr>
      <vt:lpstr>Презентация PowerPoint</vt:lpstr>
      <vt:lpstr>   Природні ресурси (ЗЕМЛЯ) </vt:lpstr>
      <vt:lpstr>Трудові ресурси (ПРАЦЯ)</vt:lpstr>
      <vt:lpstr>Капітальні ресурси (КАПІТАЛ)</vt:lpstr>
      <vt:lpstr>   Здатність до підприємницької діяльності </vt:lpstr>
      <vt:lpstr>Інформа́ція</vt:lpstr>
      <vt:lpstr>Властивості інформації</vt:lpstr>
      <vt:lpstr>Властивості інформації</vt:lpstr>
      <vt:lpstr>Інформація як виробничий ресурс</vt:lpstr>
      <vt:lpstr>Дякую за увагу!</vt:lpstr>
      <vt:lpstr>   Особливості інформаційного продукту   </vt:lpstr>
      <vt:lpstr>Висновок: для виробництва товарів та послуг (ведення господарської діяльності) необхідне поєднання всіх видів ресурсів</vt:lpstr>
    </vt:vector>
  </TitlesOfParts>
  <Company>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Виробничі ресурси:</dc:title>
  <dc:creator>9</dc:creator>
  <cp:lastModifiedBy>Ксю</cp:lastModifiedBy>
  <cp:revision>34</cp:revision>
  <dcterms:created xsi:type="dcterms:W3CDTF">2011-10-02T07:29:02Z</dcterms:created>
  <dcterms:modified xsi:type="dcterms:W3CDTF">2013-04-01T14:07:46Z</dcterms:modified>
</cp:coreProperties>
</file>