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2160239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uk-UA" sz="4900" b="1" i="1" dirty="0" smtClean="0">
                <a:latin typeface="Verdana" pitchFamily="34" charset="0"/>
              </a:rPr>
              <a:t>Розділ 6. Джерела </a:t>
            </a:r>
            <a:br>
              <a:rPr lang="uk-UA" sz="4900" b="1" i="1" dirty="0" smtClean="0">
                <a:latin typeface="Verdana" pitchFamily="34" charset="0"/>
              </a:rPr>
            </a:br>
            <a:r>
              <a:rPr lang="uk-UA" sz="4900" b="1" i="1" dirty="0" smtClean="0">
                <a:latin typeface="Verdana" pitchFamily="34" charset="0"/>
              </a:rPr>
              <a:t>особистого доходу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3488432" cy="3001888"/>
          </a:xfrm>
        </p:spPr>
        <p:txBody>
          <a:bodyPr/>
          <a:lstStyle/>
          <a:p>
            <a:pPr algn="ctr"/>
            <a:r>
              <a:rPr lang="uk-UA" sz="4400" b="1" i="1" dirty="0" smtClean="0">
                <a:latin typeface="Verdana" pitchFamily="34" charset="0"/>
              </a:rPr>
              <a:t>Тема 24.</a:t>
            </a:r>
          </a:p>
          <a:p>
            <a:pPr algn="ctr"/>
            <a:r>
              <a:rPr lang="uk-UA" sz="4400" b="1" i="1" dirty="0" smtClean="0">
                <a:latin typeface="Verdana" pitchFamily="34" charset="0"/>
              </a:rPr>
              <a:t>Заробітна</a:t>
            </a:r>
          </a:p>
          <a:p>
            <a:pPr algn="ctr"/>
            <a:r>
              <a:rPr lang="uk-UA" sz="4400" b="1" i="1" dirty="0" smtClean="0">
                <a:latin typeface="Verdana" pitchFamily="34" charset="0"/>
              </a:rPr>
              <a:t>плата</a:t>
            </a:r>
          </a:p>
          <a:p>
            <a:endParaRPr lang="ru-RU" dirty="0"/>
          </a:p>
        </p:txBody>
      </p:sp>
      <p:pic>
        <p:nvPicPr>
          <p:cNvPr id="1026" name="Picture 2" descr="D:\Марина\Людина року\Школа_сучасних_знань\image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636912"/>
            <a:ext cx="3240360" cy="273630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900" b="1" i="1" dirty="0" smtClean="0">
                <a:latin typeface="Verdana" pitchFamily="34" charset="0"/>
              </a:rPr>
              <a:t>Вивчивши цю тему, ви дізнаєтесь:</a:t>
            </a:r>
            <a:endParaRPr lang="ru-RU" sz="2900" b="1" i="1" dirty="0">
              <a:latin typeface="Verdana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275856" y="1196752"/>
            <a:ext cx="5715744" cy="54006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uk-UA" dirty="0" smtClean="0"/>
              <a:t>Що для продажу на ринку праці пропонується товар,яким володіє кожен.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Від чого залежить попит на ринку праці.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Що розмір заробітної плати формується внаслідок взаємодії попиту і пропозиції.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Що є нижньою межею заробітної плати.</a:t>
            </a:r>
          </a:p>
          <a:p>
            <a:pPr>
              <a:buFont typeface="Wingdings" pitchFamily="2" charset="2"/>
              <a:buChar char="Ø"/>
            </a:pPr>
            <a:r>
              <a:rPr lang="uk-UA" dirty="0" smtClean="0"/>
              <a:t>Як добитися того, щоб людина працювала добре.</a:t>
            </a:r>
            <a:endParaRPr lang="ru-RU" dirty="0"/>
          </a:p>
        </p:txBody>
      </p:sp>
      <p:pic>
        <p:nvPicPr>
          <p:cNvPr id="2050" name="Picture 2" descr="D:\Марина\Людина року\Школа_сучасних_знань\малюнки\Vopros-225x30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56792"/>
            <a:ext cx="2952327" cy="4176464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955576"/>
          </a:xfrm>
        </p:spPr>
        <p:txBody>
          <a:bodyPr>
            <a:normAutofit/>
          </a:bodyPr>
          <a:lstStyle/>
          <a:p>
            <a:r>
              <a:rPr lang="uk-UA" sz="2900" b="1" i="1" dirty="0" smtClean="0">
                <a:latin typeface="Verdana" pitchFamily="34" charset="0"/>
              </a:rPr>
              <a:t>Вивчивши цю тему, ви зможете:</a:t>
            </a:r>
            <a:endParaRPr lang="ru-RU" sz="29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915816" y="1600200"/>
            <a:ext cx="6075784" cy="47244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Verdana" pitchFamily="34" charset="0"/>
              </a:rPr>
              <a:t>правильно </a:t>
            </a:r>
            <a:r>
              <a:rPr lang="ru-RU" dirty="0" err="1" smtClean="0">
                <a:latin typeface="Verdana" pitchFamily="34" charset="0"/>
              </a:rPr>
              <a:t>вибрати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майбутню</a:t>
            </a:r>
            <a:r>
              <a:rPr lang="ru-RU" dirty="0" smtClean="0">
                <a:latin typeface="Verdana" pitchFamily="34" charset="0"/>
              </a:rPr>
              <a:t> сферу </a:t>
            </a:r>
            <a:r>
              <a:rPr lang="ru-RU" dirty="0" err="1" smtClean="0">
                <a:latin typeface="Verdana" pitchFamily="34" charset="0"/>
              </a:rPr>
              <a:t>зайнятості</a:t>
            </a:r>
            <a:r>
              <a:rPr lang="ru-RU" dirty="0" smtClean="0">
                <a:latin typeface="Verdana" pitchFamily="34" charset="0"/>
              </a:rPr>
              <a:t> та </a:t>
            </a:r>
            <a:r>
              <a:rPr lang="ru-RU" dirty="0" err="1" smtClean="0">
                <a:latin typeface="Verdana" pitchFamily="34" charset="0"/>
              </a:rPr>
              <a:t>професію</a:t>
            </a:r>
            <a:r>
              <a:rPr lang="ru-RU" dirty="0" smtClean="0">
                <a:latin typeface="Verdana" pitchFamily="34" charset="0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 smtClean="0">
                <a:latin typeface="Verdana" pitchFamily="34" charset="0"/>
              </a:rPr>
              <a:t>Визначати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рівноважну</a:t>
            </a:r>
            <a:r>
              <a:rPr lang="ru-RU" dirty="0" smtClean="0">
                <a:latin typeface="Verdana" pitchFamily="34" charset="0"/>
              </a:rPr>
              <a:t> ставку </a:t>
            </a:r>
            <a:r>
              <a:rPr lang="ru-RU" dirty="0" err="1" smtClean="0">
                <a:latin typeface="Verdana" pitchFamily="34" charset="0"/>
              </a:rPr>
              <a:t>заробітної</a:t>
            </a:r>
            <a:r>
              <a:rPr lang="ru-RU" dirty="0" smtClean="0">
                <a:latin typeface="Verdana" pitchFamily="34" charset="0"/>
              </a:rPr>
              <a:t> плати.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 smtClean="0">
                <a:latin typeface="Verdana" pitchFamily="34" charset="0"/>
              </a:rPr>
              <a:t>Розраховувати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номінальну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і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реальну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заробітну</a:t>
            </a:r>
            <a:r>
              <a:rPr lang="ru-RU" dirty="0" smtClean="0">
                <a:latin typeface="Verdana" pitchFamily="34" charset="0"/>
              </a:rPr>
              <a:t> плату.</a:t>
            </a:r>
          </a:p>
          <a:p>
            <a:pPr>
              <a:buFont typeface="Wingdings" pitchFamily="2" charset="2"/>
              <a:buChar char="Ø"/>
            </a:pPr>
            <a:r>
              <a:rPr lang="ru-RU" dirty="0" err="1" smtClean="0">
                <a:latin typeface="Verdana" pitchFamily="34" charset="0"/>
              </a:rPr>
              <a:t>Шукати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необхідну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статистичну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інформацію</a:t>
            </a:r>
            <a:r>
              <a:rPr lang="ru-RU" dirty="0" smtClean="0">
                <a:latin typeface="Verdana" pitchFamily="34" charset="0"/>
              </a:rPr>
              <a:t> та </a:t>
            </a:r>
            <a:r>
              <a:rPr lang="ru-RU" dirty="0" err="1" smtClean="0">
                <a:latin typeface="Verdana" pitchFamily="34" charset="0"/>
              </a:rPr>
              <a:t>аналізувати</a:t>
            </a:r>
            <a:r>
              <a:rPr lang="ru-RU" dirty="0" smtClean="0">
                <a:latin typeface="Verdana" pitchFamily="34" charset="0"/>
              </a:rPr>
              <a:t> </a:t>
            </a:r>
            <a:r>
              <a:rPr lang="ru-RU" dirty="0" err="1" smtClean="0">
                <a:latin typeface="Verdana" pitchFamily="34" charset="0"/>
              </a:rPr>
              <a:t>її</a:t>
            </a:r>
            <a:r>
              <a:rPr lang="ru-RU" dirty="0" smtClean="0">
                <a:latin typeface="Verdana" pitchFamily="34" charset="0"/>
              </a:rPr>
              <a:t>.</a:t>
            </a:r>
          </a:p>
        </p:txBody>
      </p:sp>
      <p:pic>
        <p:nvPicPr>
          <p:cNvPr id="4098" name="Picture 2" descr="D:\Марина\Людина року\Школа_сучасних_знань\малюнки\images11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16832"/>
            <a:ext cx="2088232" cy="323468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b="1" i="1" dirty="0" smtClean="0"/>
              <a:t>Вас чекають чотири уроки</a:t>
            </a:r>
            <a:endParaRPr lang="ru-RU" sz="4400" b="1" i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275856" y="1412776"/>
            <a:ext cx="5715744" cy="491182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Verdana" pitchFamily="34" charset="0"/>
              </a:rPr>
              <a:t>Ринок праці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Verdana" pitchFamily="34" charset="0"/>
              </a:rPr>
              <a:t>Реальна та номінальна заробітна плата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Verdana" pitchFamily="34" charset="0"/>
              </a:rPr>
              <a:t>Практична робота </a:t>
            </a:r>
            <a:r>
              <a:rPr lang="uk-UA" dirty="0" err="1" smtClean="0">
                <a:latin typeface="Verdana" pitchFamily="34" charset="0"/>
              </a:rPr>
              <a:t>“Мінімальна</a:t>
            </a:r>
            <a:r>
              <a:rPr lang="uk-UA" dirty="0" smtClean="0">
                <a:latin typeface="Verdana" pitchFamily="34" charset="0"/>
              </a:rPr>
              <a:t> заробітна плата та прожитковий </a:t>
            </a:r>
            <a:r>
              <a:rPr lang="uk-UA" dirty="0" err="1" smtClean="0">
                <a:latin typeface="Verdana" pitchFamily="34" charset="0"/>
              </a:rPr>
              <a:t>мінімум”</a:t>
            </a:r>
            <a:endParaRPr lang="uk-UA" dirty="0" smtClean="0">
              <a:latin typeface="Verdana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Verdana" pitchFamily="34" charset="0"/>
              </a:rPr>
              <a:t>Заробітна плата як спосіб заохочення до праці та чинник підвищення її продуктивності</a:t>
            </a:r>
            <a:endParaRPr lang="uk-UA" dirty="0">
              <a:latin typeface="Verdana" pitchFamily="34" charset="0"/>
            </a:endParaRPr>
          </a:p>
        </p:txBody>
      </p:sp>
      <p:pic>
        <p:nvPicPr>
          <p:cNvPr id="3076" name="Picture 4" descr="D:\Марина\Людина року\Школа_сучасних_знань\малюнки\images9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88840"/>
            <a:ext cx="2592288" cy="324036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67</TotalTime>
  <Words>131</Words>
  <Application>Microsoft Office PowerPoint</Application>
  <PresentationFormat>Экран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Трек</vt:lpstr>
      <vt:lpstr>Розділ 6. Джерела  особистого доходу </vt:lpstr>
      <vt:lpstr>Вивчивши цю тему, ви дізнаєтесь:</vt:lpstr>
      <vt:lpstr>Вивчивши цю тему, ви зможете:</vt:lpstr>
      <vt:lpstr>Вас чекають чотири уроки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Розділ 6. Джерела  особистого доходу </dc:title>
  <cp:lastModifiedBy>Марина</cp:lastModifiedBy>
  <cp:revision>5</cp:revision>
  <dcterms:modified xsi:type="dcterms:W3CDTF">2012-03-10T13:40:28Z</dcterms:modified>
</cp:coreProperties>
</file>