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"/>
  </p:notesMasterIdLst>
  <p:sldIdLst>
    <p:sldId id="256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FACF29-AE36-489E-8D69-28DBF7EE5B73}" type="datetimeFigureOut">
              <a:rPr lang="ru-RU" smtClean="0"/>
              <a:t>27.04.2013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84B516-0EB2-46E1-8317-9B7C1B59EC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4434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17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BD15337-3341-4804-8EC4-45BCE3146C03}" type="slidenum">
              <a:rPr lang="ru-RU">
                <a:solidFill>
                  <a:prstClr val="black"/>
                </a:solidFill>
              </a:rPr>
              <a:pPr eaLnBrk="1" hangingPunct="1"/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76B321-86B0-4E30-85C1-B7DAB7983A8E}" type="datetimeFigureOut">
              <a:rPr lang="uk-U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27.04.2013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C43CC4-7162-4308-9042-B7E1676876A0}" type="slidenum">
              <a:rPr lang="uk-U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04188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E6ECEEC-A89C-4424-A2C8-7E53847DBCFF}" type="datetimeFigureOut">
              <a:rPr lang="uk-U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27.04.2013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667960-500C-4A8A-93B0-130887B1EE59}" type="slidenum">
              <a:rPr lang="uk-U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53002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00B812-6E24-4A96-8484-B5478D16A01C}" type="datetimeFigureOut">
              <a:rPr lang="uk-U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27.04.2013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4613B2-3688-4D8E-A22C-3E284B03A11E}" type="slidenum">
              <a:rPr lang="uk-U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53356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4D5465-C3BE-4127-8706-7CC9652FE243}" type="datetimeFigureOut">
              <a:rPr lang="uk-U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27.04.2013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2BC5D1-307B-4380-AFF2-7964E82869EB}" type="slidenum">
              <a:rPr lang="uk-U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0575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6D2B19-E207-4CE5-8902-861EF6B52793}" type="datetimeFigureOut">
              <a:rPr lang="uk-U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27.04.2013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C70E9D-CC14-4476-9892-D6A3FCAEA61D}" type="slidenum">
              <a:rPr lang="uk-U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94363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C6DE648-D92E-4553-814A-26D4F6C590D6}" type="datetimeFigureOut">
              <a:rPr lang="uk-U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27.04.2013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8244CC-EE40-4616-A13C-F6E7C4C2F2C7}" type="slidenum">
              <a:rPr lang="uk-U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0531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B41ADD6-4BF7-4F3F-8DA8-04D1B453F948}" type="datetimeFigureOut">
              <a:rPr lang="uk-U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27.04.2013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570223-557D-4E5E-8561-85C8FE08544F}" type="slidenum">
              <a:rPr lang="uk-U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47303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F0F4DE-80CF-4285-AAE4-B30BB0B00E81}" type="datetimeFigureOut">
              <a:rPr lang="uk-U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27.04.2013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10738E-CDFA-474D-8EB9-0BD5E6CBD7CC}" type="slidenum">
              <a:rPr lang="uk-U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5707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3B99E01-061E-465F-BAA0-67D990B17FA2}" type="datetimeFigureOut">
              <a:rPr lang="uk-U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27.04.2013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C0C15A-AFD5-436E-BF51-BF2DF592FD07}" type="slidenum">
              <a:rPr lang="uk-U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3972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3914702-A7F0-4821-8440-080CE4B6F401}" type="datetimeFigureOut">
              <a:rPr lang="uk-U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27.04.2013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621104-DE7B-42DB-A78A-192893A99422}" type="slidenum">
              <a:rPr lang="uk-U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46582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3787F90-236A-43E3-B072-87289F13EA1B}" type="datetimeFigureOut">
              <a:rPr lang="uk-U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27.04.2013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7F48A3-C50D-4315-AE7A-7550E4AACF5B}" type="slidenum">
              <a:rPr lang="uk-U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3639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3B875D3-06B8-45D8-AE1D-ECADCD521BBB}" type="datetimeFigureOut">
              <a:rPr lang="uk-UA" smtClean="0">
                <a:solidFill>
                  <a:prstClr val="black">
                    <a:tint val="7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27.04.2013</a:t>
            </a:fld>
            <a:endParaRPr lang="uk-UA">
              <a:solidFill>
                <a:prstClr val="black">
                  <a:tint val="7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uk-UA">
              <a:solidFill>
                <a:prstClr val="black">
                  <a:tint val="7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F25995F-B5B6-4AD6-9D9C-252D4ACA321D}" type="slidenum">
              <a:rPr lang="uk-UA" smtClean="0">
                <a:solidFill>
                  <a:prstClr val="black">
                    <a:tint val="7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uk-UA">
              <a:solidFill>
                <a:prstClr val="black">
                  <a:tint val="75000"/>
                </a:prstClr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9731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Полилиния 31"/>
          <p:cNvSpPr/>
          <p:nvPr/>
        </p:nvSpPr>
        <p:spPr>
          <a:xfrm>
            <a:off x="4003250" y="4425601"/>
            <a:ext cx="1238088" cy="1231378"/>
          </a:xfrm>
          <a:custGeom>
            <a:avLst/>
            <a:gdLst>
              <a:gd name="connsiteX0" fmla="*/ 0 w 1238088"/>
              <a:gd name="connsiteY0" fmla="*/ 615689 h 1231378"/>
              <a:gd name="connsiteX1" fmla="*/ 619044 w 1238088"/>
              <a:gd name="connsiteY1" fmla="*/ 0 h 1231378"/>
              <a:gd name="connsiteX2" fmla="*/ 1238088 w 1238088"/>
              <a:gd name="connsiteY2" fmla="*/ 615689 h 1231378"/>
              <a:gd name="connsiteX3" fmla="*/ 619044 w 1238088"/>
              <a:gd name="connsiteY3" fmla="*/ 1231378 h 1231378"/>
              <a:gd name="connsiteX4" fmla="*/ 0 w 1238088"/>
              <a:gd name="connsiteY4" fmla="*/ 615689 h 12313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38088" h="1231378">
                <a:moveTo>
                  <a:pt x="0" y="615689"/>
                </a:moveTo>
                <a:cubicBezTo>
                  <a:pt x="0" y="275653"/>
                  <a:pt x="277155" y="0"/>
                  <a:pt x="619044" y="0"/>
                </a:cubicBezTo>
                <a:cubicBezTo>
                  <a:pt x="960933" y="0"/>
                  <a:pt x="1238088" y="275653"/>
                  <a:pt x="1238088" y="615689"/>
                </a:cubicBezTo>
                <a:cubicBezTo>
                  <a:pt x="1238088" y="955725"/>
                  <a:pt x="960933" y="1231378"/>
                  <a:pt x="619044" y="1231378"/>
                </a:cubicBezTo>
                <a:cubicBezTo>
                  <a:pt x="277155" y="1231378"/>
                  <a:pt x="0" y="955725"/>
                  <a:pt x="0" y="615689"/>
                </a:cubicBez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88934" tIns="187951" rIns="188934" bIns="187951" spcCol="1270" anchor="ctr"/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uk-UA" sz="1200" dirty="0">
                <a:solidFill>
                  <a:prstClr val="white"/>
                </a:solidFill>
              </a:rPr>
              <a:t>Будівельні матеріали</a:t>
            </a:r>
            <a:endParaRPr lang="ru-RU" sz="1200" dirty="0">
              <a:solidFill>
                <a:prstClr val="white"/>
              </a:solidFill>
            </a:endParaRPr>
          </a:p>
        </p:txBody>
      </p:sp>
      <p:grpSp>
        <p:nvGrpSpPr>
          <p:cNvPr id="43" name="Группа 42"/>
          <p:cNvGrpSpPr>
            <a:grpSpLocks/>
          </p:cNvGrpSpPr>
          <p:nvPr/>
        </p:nvGrpSpPr>
        <p:grpSpPr bwMode="auto">
          <a:xfrm>
            <a:off x="296863" y="4581525"/>
            <a:ext cx="3709987" cy="935038"/>
            <a:chOff x="297310" y="4581122"/>
            <a:chExt cx="3709815" cy="935847"/>
          </a:xfrm>
        </p:grpSpPr>
        <p:sp>
          <p:nvSpPr>
            <p:cNvPr id="33" name="Стрелка влево 32"/>
            <p:cNvSpPr/>
            <p:nvPr/>
          </p:nvSpPr>
          <p:spPr>
            <a:xfrm rot="10790690">
              <a:off x="2864169" y="4874042"/>
              <a:ext cx="1142956" cy="350942"/>
            </a:xfrm>
            <a:prstGeom prst="lef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3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4" name="Полилиния 33"/>
            <p:cNvSpPr/>
            <p:nvPr/>
          </p:nvSpPr>
          <p:spPr>
            <a:xfrm>
              <a:off x="297310" y="4581122"/>
              <a:ext cx="2922462" cy="935847"/>
            </a:xfrm>
            <a:custGeom>
              <a:avLst/>
              <a:gdLst>
                <a:gd name="connsiteX0" fmla="*/ 0 w 2922462"/>
                <a:gd name="connsiteY0" fmla="*/ 93585 h 935847"/>
                <a:gd name="connsiteX1" fmla="*/ 93585 w 2922462"/>
                <a:gd name="connsiteY1" fmla="*/ 0 h 935847"/>
                <a:gd name="connsiteX2" fmla="*/ 2828877 w 2922462"/>
                <a:gd name="connsiteY2" fmla="*/ 0 h 935847"/>
                <a:gd name="connsiteX3" fmla="*/ 2922462 w 2922462"/>
                <a:gd name="connsiteY3" fmla="*/ 93585 h 935847"/>
                <a:gd name="connsiteX4" fmla="*/ 2922462 w 2922462"/>
                <a:gd name="connsiteY4" fmla="*/ 842262 h 935847"/>
                <a:gd name="connsiteX5" fmla="*/ 2828877 w 2922462"/>
                <a:gd name="connsiteY5" fmla="*/ 935847 h 935847"/>
                <a:gd name="connsiteX6" fmla="*/ 93585 w 2922462"/>
                <a:gd name="connsiteY6" fmla="*/ 935847 h 935847"/>
                <a:gd name="connsiteX7" fmla="*/ 0 w 2922462"/>
                <a:gd name="connsiteY7" fmla="*/ 842262 h 935847"/>
                <a:gd name="connsiteX8" fmla="*/ 0 w 2922462"/>
                <a:gd name="connsiteY8" fmla="*/ 93585 h 9358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22462" h="935847">
                  <a:moveTo>
                    <a:pt x="0" y="93585"/>
                  </a:moveTo>
                  <a:cubicBezTo>
                    <a:pt x="0" y="41899"/>
                    <a:pt x="41899" y="0"/>
                    <a:pt x="93585" y="0"/>
                  </a:cubicBezTo>
                  <a:lnTo>
                    <a:pt x="2828877" y="0"/>
                  </a:lnTo>
                  <a:cubicBezTo>
                    <a:pt x="2880563" y="0"/>
                    <a:pt x="2922462" y="41899"/>
                    <a:pt x="2922462" y="93585"/>
                  </a:cubicBezTo>
                  <a:lnTo>
                    <a:pt x="2922462" y="842262"/>
                  </a:lnTo>
                  <a:cubicBezTo>
                    <a:pt x="2922462" y="893948"/>
                    <a:pt x="2880563" y="935847"/>
                    <a:pt x="2828877" y="935847"/>
                  </a:cubicBezTo>
                  <a:lnTo>
                    <a:pt x="93585" y="935847"/>
                  </a:lnTo>
                  <a:cubicBezTo>
                    <a:pt x="41899" y="935847"/>
                    <a:pt x="0" y="893948"/>
                    <a:pt x="0" y="842262"/>
                  </a:cubicBezTo>
                  <a:lnTo>
                    <a:pt x="0" y="93585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3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65510" tIns="65510" rIns="65510" bIns="65510" spcCol="1270" anchor="ctr"/>
            <a:lstStyle/>
            <a:p>
              <a:pPr algn="ctr" defTabSz="889000" fontAlgn="base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r>
                <a:rPr lang="uk-UA" sz="2000" dirty="0">
                  <a:solidFill>
                    <a:prstClr val="white"/>
                  </a:solidFill>
                </a:rPr>
                <a:t>Електроенергетика </a:t>
              </a:r>
              <a:endParaRPr lang="ru-RU" sz="2000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44" name="Группа 43"/>
          <p:cNvGrpSpPr>
            <a:grpSpLocks/>
          </p:cNvGrpSpPr>
          <p:nvPr/>
        </p:nvGrpSpPr>
        <p:grpSpPr bwMode="auto">
          <a:xfrm>
            <a:off x="1377950" y="3213100"/>
            <a:ext cx="2962275" cy="1227138"/>
            <a:chOff x="1377425" y="3212988"/>
            <a:chExt cx="2962555" cy="1227763"/>
          </a:xfrm>
        </p:grpSpPr>
        <p:sp>
          <p:nvSpPr>
            <p:cNvPr id="35" name="Стрелка влево 34"/>
            <p:cNvSpPr/>
            <p:nvPr/>
          </p:nvSpPr>
          <p:spPr>
            <a:xfrm rot="12833921">
              <a:off x="3412692" y="4089809"/>
              <a:ext cx="927288" cy="350942"/>
            </a:xfrm>
            <a:prstGeom prst="lef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-4331455"/>
                <a:satOff val="3914"/>
                <a:lumOff val="442"/>
                <a:alphaOff val="0"/>
              </a:schemeClr>
            </a:fillRef>
            <a:effectRef idx="3">
              <a:schemeClr val="accent2">
                <a:hueOff val="-4331455"/>
                <a:satOff val="3914"/>
                <a:lumOff val="442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6" name="Полилиния 35"/>
            <p:cNvSpPr/>
            <p:nvPr/>
          </p:nvSpPr>
          <p:spPr>
            <a:xfrm>
              <a:off x="1377425" y="3212988"/>
              <a:ext cx="2440624" cy="935847"/>
            </a:xfrm>
            <a:custGeom>
              <a:avLst/>
              <a:gdLst>
                <a:gd name="connsiteX0" fmla="*/ 0 w 2440624"/>
                <a:gd name="connsiteY0" fmla="*/ 93585 h 935847"/>
                <a:gd name="connsiteX1" fmla="*/ 93585 w 2440624"/>
                <a:gd name="connsiteY1" fmla="*/ 0 h 935847"/>
                <a:gd name="connsiteX2" fmla="*/ 2347039 w 2440624"/>
                <a:gd name="connsiteY2" fmla="*/ 0 h 935847"/>
                <a:gd name="connsiteX3" fmla="*/ 2440624 w 2440624"/>
                <a:gd name="connsiteY3" fmla="*/ 93585 h 935847"/>
                <a:gd name="connsiteX4" fmla="*/ 2440624 w 2440624"/>
                <a:gd name="connsiteY4" fmla="*/ 842262 h 935847"/>
                <a:gd name="connsiteX5" fmla="*/ 2347039 w 2440624"/>
                <a:gd name="connsiteY5" fmla="*/ 935847 h 935847"/>
                <a:gd name="connsiteX6" fmla="*/ 93585 w 2440624"/>
                <a:gd name="connsiteY6" fmla="*/ 935847 h 935847"/>
                <a:gd name="connsiteX7" fmla="*/ 0 w 2440624"/>
                <a:gd name="connsiteY7" fmla="*/ 842262 h 935847"/>
                <a:gd name="connsiteX8" fmla="*/ 0 w 2440624"/>
                <a:gd name="connsiteY8" fmla="*/ 93585 h 9358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40624" h="935847">
                  <a:moveTo>
                    <a:pt x="0" y="93585"/>
                  </a:moveTo>
                  <a:cubicBezTo>
                    <a:pt x="0" y="41899"/>
                    <a:pt x="41899" y="0"/>
                    <a:pt x="93585" y="0"/>
                  </a:cubicBezTo>
                  <a:lnTo>
                    <a:pt x="2347039" y="0"/>
                  </a:lnTo>
                  <a:cubicBezTo>
                    <a:pt x="2398725" y="0"/>
                    <a:pt x="2440624" y="41899"/>
                    <a:pt x="2440624" y="93585"/>
                  </a:cubicBezTo>
                  <a:lnTo>
                    <a:pt x="2440624" y="842262"/>
                  </a:lnTo>
                  <a:cubicBezTo>
                    <a:pt x="2440624" y="893948"/>
                    <a:pt x="2398725" y="935847"/>
                    <a:pt x="2347039" y="935847"/>
                  </a:cubicBezTo>
                  <a:lnTo>
                    <a:pt x="93585" y="935847"/>
                  </a:lnTo>
                  <a:cubicBezTo>
                    <a:pt x="41899" y="935847"/>
                    <a:pt x="0" y="893948"/>
                    <a:pt x="0" y="842262"/>
                  </a:cubicBezTo>
                  <a:lnTo>
                    <a:pt x="0" y="93585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-4331455"/>
                <a:satOff val="3914"/>
                <a:lumOff val="442"/>
                <a:alphaOff val="0"/>
              </a:schemeClr>
            </a:fillRef>
            <a:effectRef idx="3">
              <a:schemeClr val="accent2">
                <a:hueOff val="-4331455"/>
                <a:satOff val="3914"/>
                <a:lumOff val="442"/>
                <a:alphaOff val="0"/>
              </a:schemeClr>
            </a:effectRef>
            <a:fontRef idx="minor">
              <a:schemeClr val="lt1"/>
            </a:fontRef>
          </p:style>
          <p:txBody>
            <a:bodyPr lIns="65510" tIns="65510" rIns="65510" bIns="65510" spcCol="1270" anchor="ctr"/>
            <a:lstStyle/>
            <a:p>
              <a:pPr algn="ctr" defTabSz="889000" fontAlgn="base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r>
                <a:rPr lang="uk-UA" sz="2000" dirty="0">
                  <a:solidFill>
                    <a:prstClr val="white"/>
                  </a:solidFill>
                </a:rPr>
                <a:t>Хімічна промисловість</a:t>
              </a:r>
              <a:endParaRPr lang="ru-RU" sz="2000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45" name="Группа 44"/>
          <p:cNvGrpSpPr>
            <a:grpSpLocks/>
          </p:cNvGrpSpPr>
          <p:nvPr/>
        </p:nvGrpSpPr>
        <p:grpSpPr bwMode="auto">
          <a:xfrm>
            <a:off x="3536950" y="2205038"/>
            <a:ext cx="2170113" cy="2232025"/>
            <a:chOff x="3537651" y="2204866"/>
            <a:chExt cx="2169285" cy="2232245"/>
          </a:xfrm>
        </p:grpSpPr>
        <p:sp>
          <p:nvSpPr>
            <p:cNvPr id="37" name="Стрелка влево 36"/>
            <p:cNvSpPr/>
            <p:nvPr/>
          </p:nvSpPr>
          <p:spPr>
            <a:xfrm rot="16200000">
              <a:off x="3993953" y="3606366"/>
              <a:ext cx="1310549" cy="350942"/>
            </a:xfrm>
            <a:prstGeom prst="lef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-8662909"/>
                <a:satOff val="7828"/>
                <a:lumOff val="884"/>
                <a:alphaOff val="0"/>
              </a:schemeClr>
            </a:fillRef>
            <a:effectRef idx="3">
              <a:schemeClr val="accent2">
                <a:hueOff val="-8662909"/>
                <a:satOff val="7828"/>
                <a:lumOff val="884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8" name="Полилиния 37"/>
            <p:cNvSpPr/>
            <p:nvPr/>
          </p:nvSpPr>
          <p:spPr>
            <a:xfrm>
              <a:off x="3537651" y="2204866"/>
              <a:ext cx="2169285" cy="935847"/>
            </a:xfrm>
            <a:custGeom>
              <a:avLst/>
              <a:gdLst>
                <a:gd name="connsiteX0" fmla="*/ 0 w 2169285"/>
                <a:gd name="connsiteY0" fmla="*/ 93585 h 935847"/>
                <a:gd name="connsiteX1" fmla="*/ 93585 w 2169285"/>
                <a:gd name="connsiteY1" fmla="*/ 0 h 935847"/>
                <a:gd name="connsiteX2" fmla="*/ 2075700 w 2169285"/>
                <a:gd name="connsiteY2" fmla="*/ 0 h 935847"/>
                <a:gd name="connsiteX3" fmla="*/ 2169285 w 2169285"/>
                <a:gd name="connsiteY3" fmla="*/ 93585 h 935847"/>
                <a:gd name="connsiteX4" fmla="*/ 2169285 w 2169285"/>
                <a:gd name="connsiteY4" fmla="*/ 842262 h 935847"/>
                <a:gd name="connsiteX5" fmla="*/ 2075700 w 2169285"/>
                <a:gd name="connsiteY5" fmla="*/ 935847 h 935847"/>
                <a:gd name="connsiteX6" fmla="*/ 93585 w 2169285"/>
                <a:gd name="connsiteY6" fmla="*/ 935847 h 935847"/>
                <a:gd name="connsiteX7" fmla="*/ 0 w 2169285"/>
                <a:gd name="connsiteY7" fmla="*/ 842262 h 935847"/>
                <a:gd name="connsiteX8" fmla="*/ 0 w 2169285"/>
                <a:gd name="connsiteY8" fmla="*/ 93585 h 9358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69285" h="935847">
                  <a:moveTo>
                    <a:pt x="0" y="93585"/>
                  </a:moveTo>
                  <a:cubicBezTo>
                    <a:pt x="0" y="41899"/>
                    <a:pt x="41899" y="0"/>
                    <a:pt x="93585" y="0"/>
                  </a:cubicBezTo>
                  <a:lnTo>
                    <a:pt x="2075700" y="0"/>
                  </a:lnTo>
                  <a:cubicBezTo>
                    <a:pt x="2127386" y="0"/>
                    <a:pt x="2169285" y="41899"/>
                    <a:pt x="2169285" y="93585"/>
                  </a:cubicBezTo>
                  <a:lnTo>
                    <a:pt x="2169285" y="842262"/>
                  </a:lnTo>
                  <a:cubicBezTo>
                    <a:pt x="2169285" y="893948"/>
                    <a:pt x="2127386" y="935847"/>
                    <a:pt x="2075700" y="935847"/>
                  </a:cubicBezTo>
                  <a:lnTo>
                    <a:pt x="93585" y="935847"/>
                  </a:lnTo>
                  <a:cubicBezTo>
                    <a:pt x="41899" y="935847"/>
                    <a:pt x="0" y="893948"/>
                    <a:pt x="0" y="842262"/>
                  </a:cubicBezTo>
                  <a:lnTo>
                    <a:pt x="0" y="93585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-8662909"/>
                <a:satOff val="7828"/>
                <a:lumOff val="884"/>
                <a:alphaOff val="0"/>
              </a:schemeClr>
            </a:fillRef>
            <a:effectRef idx="3">
              <a:schemeClr val="accent2">
                <a:hueOff val="-8662909"/>
                <a:satOff val="7828"/>
                <a:lumOff val="884"/>
                <a:alphaOff val="0"/>
              </a:schemeClr>
            </a:effectRef>
            <a:fontRef idx="minor">
              <a:schemeClr val="lt1"/>
            </a:fontRef>
          </p:style>
          <p:txBody>
            <a:bodyPr lIns="65510" tIns="65510" rIns="65510" bIns="65510" spcCol="1270" anchor="ctr"/>
            <a:lstStyle/>
            <a:p>
              <a:pPr algn="ctr" defTabSz="889000" fontAlgn="base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r>
                <a:rPr lang="uk-UA" sz="2000" dirty="0">
                  <a:solidFill>
                    <a:prstClr val="white"/>
                  </a:solidFill>
                </a:rPr>
                <a:t>Металургійна промисловість</a:t>
              </a:r>
              <a:endParaRPr lang="ru-RU" sz="2000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46" name="Группа 45"/>
          <p:cNvGrpSpPr>
            <a:grpSpLocks/>
          </p:cNvGrpSpPr>
          <p:nvPr/>
        </p:nvGrpSpPr>
        <p:grpSpPr bwMode="auto">
          <a:xfrm>
            <a:off x="5094288" y="3429000"/>
            <a:ext cx="2954337" cy="1333500"/>
            <a:chOff x="5093907" y="3428999"/>
            <a:chExt cx="2954525" cy="1332984"/>
          </a:xfrm>
        </p:grpSpPr>
        <p:sp>
          <p:nvSpPr>
            <p:cNvPr id="39" name="Стрелка влево 38"/>
            <p:cNvSpPr/>
            <p:nvPr/>
          </p:nvSpPr>
          <p:spPr>
            <a:xfrm rot="19812492">
              <a:off x="5093907" y="4411041"/>
              <a:ext cx="1118822" cy="350942"/>
            </a:xfrm>
            <a:prstGeom prst="lef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-12994363"/>
                <a:satOff val="11743"/>
                <a:lumOff val="1326"/>
                <a:alphaOff val="0"/>
              </a:schemeClr>
            </a:fillRef>
            <a:effectRef idx="3">
              <a:schemeClr val="accent2">
                <a:hueOff val="-12994363"/>
                <a:satOff val="11743"/>
                <a:lumOff val="1326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0" name="Полилиния 39"/>
            <p:cNvSpPr/>
            <p:nvPr/>
          </p:nvSpPr>
          <p:spPr>
            <a:xfrm>
              <a:off x="5193838" y="3428999"/>
              <a:ext cx="2854594" cy="935847"/>
            </a:xfrm>
            <a:custGeom>
              <a:avLst/>
              <a:gdLst>
                <a:gd name="connsiteX0" fmla="*/ 0 w 2854594"/>
                <a:gd name="connsiteY0" fmla="*/ 93585 h 935847"/>
                <a:gd name="connsiteX1" fmla="*/ 93585 w 2854594"/>
                <a:gd name="connsiteY1" fmla="*/ 0 h 935847"/>
                <a:gd name="connsiteX2" fmla="*/ 2761009 w 2854594"/>
                <a:gd name="connsiteY2" fmla="*/ 0 h 935847"/>
                <a:gd name="connsiteX3" fmla="*/ 2854594 w 2854594"/>
                <a:gd name="connsiteY3" fmla="*/ 93585 h 935847"/>
                <a:gd name="connsiteX4" fmla="*/ 2854594 w 2854594"/>
                <a:gd name="connsiteY4" fmla="*/ 842262 h 935847"/>
                <a:gd name="connsiteX5" fmla="*/ 2761009 w 2854594"/>
                <a:gd name="connsiteY5" fmla="*/ 935847 h 935847"/>
                <a:gd name="connsiteX6" fmla="*/ 93585 w 2854594"/>
                <a:gd name="connsiteY6" fmla="*/ 935847 h 935847"/>
                <a:gd name="connsiteX7" fmla="*/ 0 w 2854594"/>
                <a:gd name="connsiteY7" fmla="*/ 842262 h 935847"/>
                <a:gd name="connsiteX8" fmla="*/ 0 w 2854594"/>
                <a:gd name="connsiteY8" fmla="*/ 93585 h 9358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854594" h="935847">
                  <a:moveTo>
                    <a:pt x="0" y="93585"/>
                  </a:moveTo>
                  <a:cubicBezTo>
                    <a:pt x="0" y="41899"/>
                    <a:pt x="41899" y="0"/>
                    <a:pt x="93585" y="0"/>
                  </a:cubicBezTo>
                  <a:lnTo>
                    <a:pt x="2761009" y="0"/>
                  </a:lnTo>
                  <a:cubicBezTo>
                    <a:pt x="2812695" y="0"/>
                    <a:pt x="2854594" y="41899"/>
                    <a:pt x="2854594" y="93585"/>
                  </a:cubicBezTo>
                  <a:lnTo>
                    <a:pt x="2854594" y="842262"/>
                  </a:lnTo>
                  <a:cubicBezTo>
                    <a:pt x="2854594" y="893948"/>
                    <a:pt x="2812695" y="935847"/>
                    <a:pt x="2761009" y="935847"/>
                  </a:cubicBezTo>
                  <a:lnTo>
                    <a:pt x="93585" y="935847"/>
                  </a:lnTo>
                  <a:cubicBezTo>
                    <a:pt x="41899" y="935847"/>
                    <a:pt x="0" y="893948"/>
                    <a:pt x="0" y="842262"/>
                  </a:cubicBezTo>
                  <a:lnTo>
                    <a:pt x="0" y="93585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-12994363"/>
                <a:satOff val="11743"/>
                <a:lumOff val="1326"/>
                <a:alphaOff val="0"/>
              </a:schemeClr>
            </a:fillRef>
            <a:effectRef idx="3">
              <a:schemeClr val="accent2">
                <a:hueOff val="-12994363"/>
                <a:satOff val="11743"/>
                <a:lumOff val="1326"/>
                <a:alphaOff val="0"/>
              </a:schemeClr>
            </a:effectRef>
            <a:fontRef idx="minor">
              <a:schemeClr val="lt1"/>
            </a:fontRef>
          </p:style>
          <p:txBody>
            <a:bodyPr lIns="65510" tIns="65510" rIns="65510" bIns="65510" spcCol="1270" anchor="ctr"/>
            <a:lstStyle/>
            <a:p>
              <a:pPr algn="ctr" defTabSz="889000" fontAlgn="base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r>
                <a:rPr lang="uk-UA" sz="2000" dirty="0">
                  <a:solidFill>
                    <a:prstClr val="white"/>
                  </a:solidFill>
                </a:rPr>
                <a:t>Машинобудування </a:t>
              </a:r>
              <a:endParaRPr lang="ru-RU" sz="2000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47" name="Группа 46"/>
          <p:cNvGrpSpPr>
            <a:grpSpLocks/>
          </p:cNvGrpSpPr>
          <p:nvPr/>
        </p:nvGrpSpPr>
        <p:grpSpPr bwMode="auto">
          <a:xfrm>
            <a:off x="5246688" y="5322888"/>
            <a:ext cx="3486150" cy="1058862"/>
            <a:chOff x="5246110" y="5323357"/>
            <a:chExt cx="3487335" cy="1057706"/>
          </a:xfrm>
        </p:grpSpPr>
        <p:sp>
          <p:nvSpPr>
            <p:cNvPr id="41" name="Стрелка влево 40"/>
            <p:cNvSpPr/>
            <p:nvPr/>
          </p:nvSpPr>
          <p:spPr>
            <a:xfrm rot="1055246">
              <a:off x="5246110" y="5323357"/>
              <a:ext cx="1154120" cy="350942"/>
            </a:xfrm>
            <a:prstGeom prst="lef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-17325818"/>
                <a:satOff val="15657"/>
                <a:lumOff val="1768"/>
                <a:alphaOff val="0"/>
              </a:schemeClr>
            </a:fillRef>
            <a:effectRef idx="3">
              <a:schemeClr val="accent2">
                <a:hueOff val="-17325818"/>
                <a:satOff val="15657"/>
                <a:lumOff val="1768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2" name="Полилиния 41"/>
            <p:cNvSpPr/>
            <p:nvPr/>
          </p:nvSpPr>
          <p:spPr>
            <a:xfrm>
              <a:off x="6012162" y="5445216"/>
              <a:ext cx="2721283" cy="935847"/>
            </a:xfrm>
            <a:custGeom>
              <a:avLst/>
              <a:gdLst>
                <a:gd name="connsiteX0" fmla="*/ 0 w 2721283"/>
                <a:gd name="connsiteY0" fmla="*/ 93585 h 935847"/>
                <a:gd name="connsiteX1" fmla="*/ 93585 w 2721283"/>
                <a:gd name="connsiteY1" fmla="*/ 0 h 935847"/>
                <a:gd name="connsiteX2" fmla="*/ 2627698 w 2721283"/>
                <a:gd name="connsiteY2" fmla="*/ 0 h 935847"/>
                <a:gd name="connsiteX3" fmla="*/ 2721283 w 2721283"/>
                <a:gd name="connsiteY3" fmla="*/ 93585 h 935847"/>
                <a:gd name="connsiteX4" fmla="*/ 2721283 w 2721283"/>
                <a:gd name="connsiteY4" fmla="*/ 842262 h 935847"/>
                <a:gd name="connsiteX5" fmla="*/ 2627698 w 2721283"/>
                <a:gd name="connsiteY5" fmla="*/ 935847 h 935847"/>
                <a:gd name="connsiteX6" fmla="*/ 93585 w 2721283"/>
                <a:gd name="connsiteY6" fmla="*/ 935847 h 935847"/>
                <a:gd name="connsiteX7" fmla="*/ 0 w 2721283"/>
                <a:gd name="connsiteY7" fmla="*/ 842262 h 935847"/>
                <a:gd name="connsiteX8" fmla="*/ 0 w 2721283"/>
                <a:gd name="connsiteY8" fmla="*/ 93585 h 9358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21283" h="935847">
                  <a:moveTo>
                    <a:pt x="0" y="93585"/>
                  </a:moveTo>
                  <a:cubicBezTo>
                    <a:pt x="0" y="41899"/>
                    <a:pt x="41899" y="0"/>
                    <a:pt x="93585" y="0"/>
                  </a:cubicBezTo>
                  <a:lnTo>
                    <a:pt x="2627698" y="0"/>
                  </a:lnTo>
                  <a:cubicBezTo>
                    <a:pt x="2679384" y="0"/>
                    <a:pt x="2721283" y="41899"/>
                    <a:pt x="2721283" y="93585"/>
                  </a:cubicBezTo>
                  <a:lnTo>
                    <a:pt x="2721283" y="842262"/>
                  </a:lnTo>
                  <a:cubicBezTo>
                    <a:pt x="2721283" y="893948"/>
                    <a:pt x="2679384" y="935847"/>
                    <a:pt x="2627698" y="935847"/>
                  </a:cubicBezTo>
                  <a:lnTo>
                    <a:pt x="93585" y="935847"/>
                  </a:lnTo>
                  <a:cubicBezTo>
                    <a:pt x="41899" y="935847"/>
                    <a:pt x="0" y="893948"/>
                    <a:pt x="0" y="842262"/>
                  </a:cubicBezTo>
                  <a:lnTo>
                    <a:pt x="0" y="93585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-17325818"/>
                <a:satOff val="15657"/>
                <a:lumOff val="1768"/>
                <a:alphaOff val="0"/>
              </a:schemeClr>
            </a:fillRef>
            <a:effectRef idx="3">
              <a:schemeClr val="accent2">
                <a:hueOff val="-17325818"/>
                <a:satOff val="15657"/>
                <a:lumOff val="1768"/>
                <a:alphaOff val="0"/>
              </a:schemeClr>
            </a:effectRef>
            <a:fontRef idx="minor">
              <a:schemeClr val="lt1"/>
            </a:fontRef>
          </p:style>
          <p:txBody>
            <a:bodyPr lIns="65510" tIns="65510" rIns="65510" bIns="65510" spcCol="1270" anchor="ctr"/>
            <a:lstStyle/>
            <a:p>
              <a:pPr algn="ctr" defTabSz="889000" fontAlgn="base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r>
                <a:rPr lang="uk-UA" sz="2000" dirty="0">
                  <a:solidFill>
                    <a:prstClr val="white"/>
                  </a:solidFill>
                </a:rPr>
                <a:t>Лісова промисловість</a:t>
              </a:r>
              <a:endParaRPr lang="ru-RU" sz="2000" dirty="0">
                <a:solidFill>
                  <a:prstClr val="white"/>
                </a:solidFill>
              </a:endParaRPr>
            </a:p>
          </p:txBody>
        </p:sp>
      </p:grpSp>
      <p:sp>
        <p:nvSpPr>
          <p:cNvPr id="26634" name="TextBox 1"/>
          <p:cNvSpPr txBox="1">
            <a:spLocks noChangeArrowheads="1"/>
          </p:cNvSpPr>
          <p:nvPr/>
        </p:nvSpPr>
        <p:spPr bwMode="auto">
          <a:xfrm>
            <a:off x="539750" y="333375"/>
            <a:ext cx="80645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uk-UA" dirty="0" smtClean="0">
                <a:solidFill>
                  <a:prstClr val="black"/>
                </a:solidFill>
              </a:rPr>
              <a:t>Чи має промисловість будівельних матеріалів </a:t>
            </a:r>
            <a:r>
              <a:rPr lang="uk-UA" dirty="0" err="1" smtClean="0">
                <a:solidFill>
                  <a:prstClr val="black"/>
                </a:solidFill>
              </a:rPr>
              <a:t>комплексоутворююче</a:t>
            </a:r>
            <a:r>
              <a:rPr lang="uk-UA" dirty="0" smtClean="0">
                <a:solidFill>
                  <a:prstClr val="black"/>
                </a:solidFill>
              </a:rPr>
              <a:t> значення? Обґрунтуйте свою думку</a:t>
            </a:r>
            <a:endParaRPr lang="ru-RU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207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4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</Words>
  <Application>Microsoft Office PowerPoint</Application>
  <PresentationFormat>Экран (4:3)</PresentationFormat>
  <Paragraphs>8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</vt:i4>
      </vt:variant>
    </vt:vector>
  </HeadingPairs>
  <TitlesOfParts>
    <vt:vector size="3" baseType="lpstr">
      <vt:lpstr>Тема Office</vt:lpstr>
      <vt:lpstr>1_Тема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Светлана В.</cp:lastModifiedBy>
  <cp:revision>1</cp:revision>
  <dcterms:modified xsi:type="dcterms:W3CDTF">2013-04-27T16:44:00Z</dcterms:modified>
</cp:coreProperties>
</file>