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6" r:id="rId9"/>
    <p:sldId id="263" r:id="rId10"/>
    <p:sldId id="264" r:id="rId11"/>
    <p:sldId id="262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8F1397-26FA-4346-88E1-B68BC74F5605}" type="doc">
      <dgm:prSet loTypeId="urn:microsoft.com/office/officeart/2005/8/layout/hList3" loCatId="list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uk-UA"/>
        </a:p>
      </dgm:t>
    </dgm:pt>
    <dgm:pt modelId="{04F15440-1AE0-4744-8CF0-04A27EE40B12}">
      <dgm:prSet phldrT="[Текст]"/>
      <dgm:spPr/>
      <dgm:t>
        <a:bodyPr/>
        <a:lstStyle/>
        <a:p>
          <a:r>
            <a:rPr lang="uk-UA" dirty="0" smtClean="0"/>
            <a:t>Паливна промисловість</a:t>
          </a:r>
          <a:endParaRPr lang="uk-UA" dirty="0"/>
        </a:p>
      </dgm:t>
    </dgm:pt>
    <dgm:pt modelId="{81C006AF-264F-42EF-91D0-6224DF53BCC9}" type="parTrans" cxnId="{66CCCC97-3942-4CD7-AFA0-87D3453F77EA}">
      <dgm:prSet/>
      <dgm:spPr/>
      <dgm:t>
        <a:bodyPr/>
        <a:lstStyle/>
        <a:p>
          <a:endParaRPr lang="uk-UA"/>
        </a:p>
      </dgm:t>
    </dgm:pt>
    <dgm:pt modelId="{5249F7BB-19C5-47A6-BAB0-D75E410BC3A1}" type="sibTrans" cxnId="{66CCCC97-3942-4CD7-AFA0-87D3453F77EA}">
      <dgm:prSet/>
      <dgm:spPr/>
      <dgm:t>
        <a:bodyPr/>
        <a:lstStyle/>
        <a:p>
          <a:endParaRPr lang="uk-UA"/>
        </a:p>
      </dgm:t>
    </dgm:pt>
    <dgm:pt modelId="{2E705D6F-62F6-4572-B297-D8DC85A0EC3E}">
      <dgm:prSet phldrT="[Текст]"/>
      <dgm:spPr/>
      <dgm:t>
        <a:bodyPr/>
        <a:lstStyle/>
        <a:p>
          <a:r>
            <a:rPr lang="uk-UA" dirty="0" smtClean="0"/>
            <a:t>Вугільна</a:t>
          </a:r>
          <a:endParaRPr lang="uk-UA" dirty="0"/>
        </a:p>
      </dgm:t>
    </dgm:pt>
    <dgm:pt modelId="{5AC9B112-2A5E-4AC6-9FE6-EBBD52E93A6B}" type="parTrans" cxnId="{D970B879-D914-4652-A58F-0FC319DC64CC}">
      <dgm:prSet/>
      <dgm:spPr/>
      <dgm:t>
        <a:bodyPr/>
        <a:lstStyle/>
        <a:p>
          <a:endParaRPr lang="uk-UA"/>
        </a:p>
      </dgm:t>
    </dgm:pt>
    <dgm:pt modelId="{16516463-1E60-422F-BEEF-0840E39EBC0B}" type="sibTrans" cxnId="{D970B879-D914-4652-A58F-0FC319DC64CC}">
      <dgm:prSet/>
      <dgm:spPr/>
      <dgm:t>
        <a:bodyPr/>
        <a:lstStyle/>
        <a:p>
          <a:endParaRPr lang="uk-UA"/>
        </a:p>
      </dgm:t>
    </dgm:pt>
    <dgm:pt modelId="{CCBF4106-C2D5-4523-96D0-8A1805EC1E20}">
      <dgm:prSet phldrT="[Текст]"/>
      <dgm:spPr/>
      <dgm:t>
        <a:bodyPr/>
        <a:lstStyle/>
        <a:p>
          <a:r>
            <a:rPr lang="uk-UA" dirty="0" smtClean="0"/>
            <a:t>Нафтова</a:t>
          </a:r>
          <a:endParaRPr lang="uk-UA" dirty="0"/>
        </a:p>
      </dgm:t>
    </dgm:pt>
    <dgm:pt modelId="{05930D83-6CE9-4DB6-B866-A0923D7B2587}" type="parTrans" cxnId="{F7E4C79A-EBEA-43E9-84F1-3FB10CA9386E}">
      <dgm:prSet/>
      <dgm:spPr/>
      <dgm:t>
        <a:bodyPr/>
        <a:lstStyle/>
        <a:p>
          <a:endParaRPr lang="uk-UA"/>
        </a:p>
      </dgm:t>
    </dgm:pt>
    <dgm:pt modelId="{04267267-C1D1-40FF-B658-05074D07E2FD}" type="sibTrans" cxnId="{F7E4C79A-EBEA-43E9-84F1-3FB10CA9386E}">
      <dgm:prSet/>
      <dgm:spPr/>
      <dgm:t>
        <a:bodyPr/>
        <a:lstStyle/>
        <a:p>
          <a:endParaRPr lang="uk-UA"/>
        </a:p>
      </dgm:t>
    </dgm:pt>
    <dgm:pt modelId="{FC791EC3-330F-47AD-A374-5F5801C1A3D2}">
      <dgm:prSet phldrT="[Текст]"/>
      <dgm:spPr/>
      <dgm:t>
        <a:bodyPr/>
        <a:lstStyle/>
        <a:p>
          <a:pPr algn="ctr"/>
          <a:r>
            <a:rPr lang="uk-UA" dirty="0" smtClean="0"/>
            <a:t>Газова</a:t>
          </a:r>
          <a:endParaRPr lang="uk-UA" dirty="0"/>
        </a:p>
      </dgm:t>
    </dgm:pt>
    <dgm:pt modelId="{85D5FAD5-D77D-4D67-846A-3797BF3AAB15}" type="parTrans" cxnId="{7724F08B-1C30-4054-A58D-362A09BDDB45}">
      <dgm:prSet/>
      <dgm:spPr/>
      <dgm:t>
        <a:bodyPr/>
        <a:lstStyle/>
        <a:p>
          <a:endParaRPr lang="uk-UA"/>
        </a:p>
      </dgm:t>
    </dgm:pt>
    <dgm:pt modelId="{E1581A56-ECEE-4016-8D10-931587BA87F7}" type="sibTrans" cxnId="{7724F08B-1C30-4054-A58D-362A09BDDB45}">
      <dgm:prSet/>
      <dgm:spPr/>
      <dgm:t>
        <a:bodyPr/>
        <a:lstStyle/>
        <a:p>
          <a:endParaRPr lang="uk-UA"/>
        </a:p>
      </dgm:t>
    </dgm:pt>
    <dgm:pt modelId="{A98C496A-D4F3-4461-AEF3-06E6AB586D51}">
      <dgm:prSet phldrT="[Текст]"/>
      <dgm:spPr/>
      <dgm:t>
        <a:bodyPr/>
        <a:lstStyle/>
        <a:p>
          <a:pPr algn="ctr"/>
          <a:r>
            <a:rPr lang="uk-UA" dirty="0" smtClean="0"/>
            <a:t>Інші</a:t>
          </a:r>
        </a:p>
        <a:p>
          <a:pPr algn="ctr"/>
          <a:r>
            <a:rPr lang="uk-UA" dirty="0" smtClean="0"/>
            <a:t>(торфова,</a:t>
          </a:r>
        </a:p>
        <a:p>
          <a:pPr algn="ctr"/>
          <a:r>
            <a:rPr lang="uk-UA" dirty="0" smtClean="0"/>
            <a:t>сланцева)</a:t>
          </a:r>
          <a:endParaRPr lang="uk-UA" dirty="0"/>
        </a:p>
      </dgm:t>
    </dgm:pt>
    <dgm:pt modelId="{712B4E0A-140A-494B-A971-36D5AFCEB815}" type="parTrans" cxnId="{DED6868F-6A96-4E5B-8E5C-BF3697F7C95C}">
      <dgm:prSet/>
      <dgm:spPr/>
      <dgm:t>
        <a:bodyPr/>
        <a:lstStyle/>
        <a:p>
          <a:endParaRPr lang="uk-UA"/>
        </a:p>
      </dgm:t>
    </dgm:pt>
    <dgm:pt modelId="{05DAA8C6-F5E3-45BD-94A7-9E5AB10D9718}" type="sibTrans" cxnId="{DED6868F-6A96-4E5B-8E5C-BF3697F7C95C}">
      <dgm:prSet/>
      <dgm:spPr/>
      <dgm:t>
        <a:bodyPr/>
        <a:lstStyle/>
        <a:p>
          <a:endParaRPr lang="uk-UA"/>
        </a:p>
      </dgm:t>
    </dgm:pt>
    <dgm:pt modelId="{6CD5C982-CA1A-4967-8287-EA6BEBA93853}" type="pres">
      <dgm:prSet presAssocID="{748F1397-26FA-4346-88E1-B68BC74F560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DC7C6578-4A2D-4F64-B065-0D80FF8BA8D8}" type="pres">
      <dgm:prSet presAssocID="{04F15440-1AE0-4744-8CF0-04A27EE40B12}" presName="roof" presStyleLbl="dkBgShp" presStyleIdx="0" presStyleCnt="2" custLinFactNeighborX="-1250" custLinFactNeighborY="-6250"/>
      <dgm:spPr/>
      <dgm:t>
        <a:bodyPr/>
        <a:lstStyle/>
        <a:p>
          <a:endParaRPr lang="uk-UA"/>
        </a:p>
      </dgm:t>
    </dgm:pt>
    <dgm:pt modelId="{1F3C90F6-4747-4A3C-BB50-98A1DBED1F4C}" type="pres">
      <dgm:prSet presAssocID="{04F15440-1AE0-4744-8CF0-04A27EE40B12}" presName="pillars" presStyleCnt="0"/>
      <dgm:spPr/>
      <dgm:t>
        <a:bodyPr/>
        <a:lstStyle/>
        <a:p>
          <a:endParaRPr lang="ru-RU"/>
        </a:p>
      </dgm:t>
    </dgm:pt>
    <dgm:pt modelId="{E9C7FC35-F33C-4907-888C-4638FF1A570A}" type="pres">
      <dgm:prSet presAssocID="{04F15440-1AE0-4744-8CF0-04A27EE40B12}" presName="pillar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2D86082-B424-459D-A3FF-CC8C9A458373}" type="pres">
      <dgm:prSet presAssocID="{CCBF4106-C2D5-4523-96D0-8A1805EC1E20}" presName="pillar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862DEB0-C16F-4823-8FC8-2037DDA33F55}" type="pres">
      <dgm:prSet presAssocID="{FC791EC3-330F-47AD-A374-5F5801C1A3D2}" presName="pillar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5482E36-E827-4CDA-A8CA-CBFE43197D0F}" type="pres">
      <dgm:prSet presAssocID="{A98C496A-D4F3-4461-AEF3-06E6AB586D51}" presName="pillar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2F0D11D-6880-4870-B10C-936207FEABB8}" type="pres">
      <dgm:prSet presAssocID="{04F15440-1AE0-4744-8CF0-04A27EE40B12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DED6868F-6A96-4E5B-8E5C-BF3697F7C95C}" srcId="{04F15440-1AE0-4744-8CF0-04A27EE40B12}" destId="{A98C496A-D4F3-4461-AEF3-06E6AB586D51}" srcOrd="3" destOrd="0" parTransId="{712B4E0A-140A-494B-A971-36D5AFCEB815}" sibTransId="{05DAA8C6-F5E3-45BD-94A7-9E5AB10D9718}"/>
    <dgm:cxn modelId="{7724F08B-1C30-4054-A58D-362A09BDDB45}" srcId="{04F15440-1AE0-4744-8CF0-04A27EE40B12}" destId="{FC791EC3-330F-47AD-A374-5F5801C1A3D2}" srcOrd="2" destOrd="0" parTransId="{85D5FAD5-D77D-4D67-846A-3797BF3AAB15}" sibTransId="{E1581A56-ECEE-4016-8D10-931587BA87F7}"/>
    <dgm:cxn modelId="{DBD5F45E-058E-4A2C-81E3-B9669640ECC9}" type="presOf" srcId="{2E705D6F-62F6-4572-B297-D8DC85A0EC3E}" destId="{E9C7FC35-F33C-4907-888C-4638FF1A570A}" srcOrd="0" destOrd="0" presId="urn:microsoft.com/office/officeart/2005/8/layout/hList3"/>
    <dgm:cxn modelId="{1818611B-5A33-4A8B-8C76-F49827858C4D}" type="presOf" srcId="{748F1397-26FA-4346-88E1-B68BC74F5605}" destId="{6CD5C982-CA1A-4967-8287-EA6BEBA93853}" srcOrd="0" destOrd="0" presId="urn:microsoft.com/office/officeart/2005/8/layout/hList3"/>
    <dgm:cxn modelId="{C7042608-CB0B-450F-9D89-C0193A34B123}" type="presOf" srcId="{A98C496A-D4F3-4461-AEF3-06E6AB586D51}" destId="{05482E36-E827-4CDA-A8CA-CBFE43197D0F}" srcOrd="0" destOrd="0" presId="urn:microsoft.com/office/officeart/2005/8/layout/hList3"/>
    <dgm:cxn modelId="{F21E2A61-AAFC-4417-B47F-3A5B8F169B97}" type="presOf" srcId="{CCBF4106-C2D5-4523-96D0-8A1805EC1E20}" destId="{A2D86082-B424-459D-A3FF-CC8C9A458373}" srcOrd="0" destOrd="0" presId="urn:microsoft.com/office/officeart/2005/8/layout/hList3"/>
    <dgm:cxn modelId="{83A32999-625E-4E89-87C4-22BF76888ED1}" type="presOf" srcId="{FC791EC3-330F-47AD-A374-5F5801C1A3D2}" destId="{8862DEB0-C16F-4823-8FC8-2037DDA33F55}" srcOrd="0" destOrd="0" presId="urn:microsoft.com/office/officeart/2005/8/layout/hList3"/>
    <dgm:cxn modelId="{66CCCC97-3942-4CD7-AFA0-87D3453F77EA}" srcId="{748F1397-26FA-4346-88E1-B68BC74F5605}" destId="{04F15440-1AE0-4744-8CF0-04A27EE40B12}" srcOrd="0" destOrd="0" parTransId="{81C006AF-264F-42EF-91D0-6224DF53BCC9}" sibTransId="{5249F7BB-19C5-47A6-BAB0-D75E410BC3A1}"/>
    <dgm:cxn modelId="{F7E4C79A-EBEA-43E9-84F1-3FB10CA9386E}" srcId="{04F15440-1AE0-4744-8CF0-04A27EE40B12}" destId="{CCBF4106-C2D5-4523-96D0-8A1805EC1E20}" srcOrd="1" destOrd="0" parTransId="{05930D83-6CE9-4DB6-B866-A0923D7B2587}" sibTransId="{04267267-C1D1-40FF-B658-05074D07E2FD}"/>
    <dgm:cxn modelId="{D970B879-D914-4652-A58F-0FC319DC64CC}" srcId="{04F15440-1AE0-4744-8CF0-04A27EE40B12}" destId="{2E705D6F-62F6-4572-B297-D8DC85A0EC3E}" srcOrd="0" destOrd="0" parTransId="{5AC9B112-2A5E-4AC6-9FE6-EBBD52E93A6B}" sibTransId="{16516463-1E60-422F-BEEF-0840E39EBC0B}"/>
    <dgm:cxn modelId="{8F2DF78E-CC46-4719-A81C-B52EF0B549AE}" type="presOf" srcId="{04F15440-1AE0-4744-8CF0-04A27EE40B12}" destId="{DC7C6578-4A2D-4F64-B065-0D80FF8BA8D8}" srcOrd="0" destOrd="0" presId="urn:microsoft.com/office/officeart/2005/8/layout/hList3"/>
    <dgm:cxn modelId="{528A08CE-43B1-4EDB-9C3D-80E003C6427F}" type="presParOf" srcId="{6CD5C982-CA1A-4967-8287-EA6BEBA93853}" destId="{DC7C6578-4A2D-4F64-B065-0D80FF8BA8D8}" srcOrd="0" destOrd="0" presId="urn:microsoft.com/office/officeart/2005/8/layout/hList3"/>
    <dgm:cxn modelId="{65CD7E51-7DEC-4982-86EC-6F108A54317B}" type="presParOf" srcId="{6CD5C982-CA1A-4967-8287-EA6BEBA93853}" destId="{1F3C90F6-4747-4A3C-BB50-98A1DBED1F4C}" srcOrd="1" destOrd="0" presId="urn:microsoft.com/office/officeart/2005/8/layout/hList3"/>
    <dgm:cxn modelId="{16CDBB80-55CD-4A8E-9F45-1D0C511AEEAD}" type="presParOf" srcId="{1F3C90F6-4747-4A3C-BB50-98A1DBED1F4C}" destId="{E9C7FC35-F33C-4907-888C-4638FF1A570A}" srcOrd="0" destOrd="0" presId="urn:microsoft.com/office/officeart/2005/8/layout/hList3"/>
    <dgm:cxn modelId="{BCD791D4-B1C0-4EA6-BF80-BE1433CCB06B}" type="presParOf" srcId="{1F3C90F6-4747-4A3C-BB50-98A1DBED1F4C}" destId="{A2D86082-B424-459D-A3FF-CC8C9A458373}" srcOrd="1" destOrd="0" presId="urn:microsoft.com/office/officeart/2005/8/layout/hList3"/>
    <dgm:cxn modelId="{5D13892B-A13E-4D19-9A50-D092799C3D18}" type="presParOf" srcId="{1F3C90F6-4747-4A3C-BB50-98A1DBED1F4C}" destId="{8862DEB0-C16F-4823-8FC8-2037DDA33F55}" srcOrd="2" destOrd="0" presId="urn:microsoft.com/office/officeart/2005/8/layout/hList3"/>
    <dgm:cxn modelId="{31A382A8-6065-436F-8AF7-9359549DE798}" type="presParOf" srcId="{1F3C90F6-4747-4A3C-BB50-98A1DBED1F4C}" destId="{05482E36-E827-4CDA-A8CA-CBFE43197D0F}" srcOrd="3" destOrd="0" presId="urn:microsoft.com/office/officeart/2005/8/layout/hList3"/>
    <dgm:cxn modelId="{6205E157-7A53-4090-B6D8-C79C6C947EFE}" type="presParOf" srcId="{6CD5C982-CA1A-4967-8287-EA6BEBA93853}" destId="{22F0D11D-6880-4870-B10C-936207FEABB8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7C6578-4A2D-4F64-B065-0D80FF8BA8D8}">
      <dsp:nvSpPr>
        <dsp:cNvPr id="0" name=""/>
        <dsp:cNvSpPr/>
      </dsp:nvSpPr>
      <dsp:spPr>
        <a:xfrm>
          <a:off x="0" y="0"/>
          <a:ext cx="9144000" cy="2057400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100" kern="1200" dirty="0" smtClean="0"/>
            <a:t>Паливна промисловість</a:t>
          </a:r>
          <a:endParaRPr lang="uk-UA" sz="6100" kern="1200" dirty="0"/>
        </a:p>
      </dsp:txBody>
      <dsp:txXfrm>
        <a:off x="0" y="0"/>
        <a:ext cx="9144000" cy="2057400"/>
      </dsp:txXfrm>
    </dsp:sp>
    <dsp:sp modelId="{E9C7FC35-F33C-4907-888C-4638FF1A570A}">
      <dsp:nvSpPr>
        <dsp:cNvPr id="0" name=""/>
        <dsp:cNvSpPr/>
      </dsp:nvSpPr>
      <dsp:spPr>
        <a:xfrm>
          <a:off x="0" y="2057400"/>
          <a:ext cx="2286000" cy="432054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kern="1200" dirty="0" smtClean="0"/>
            <a:t>Вугільна</a:t>
          </a:r>
          <a:endParaRPr lang="uk-UA" sz="3400" kern="1200" dirty="0"/>
        </a:p>
      </dsp:txBody>
      <dsp:txXfrm>
        <a:off x="0" y="2057400"/>
        <a:ext cx="2286000" cy="4320540"/>
      </dsp:txXfrm>
    </dsp:sp>
    <dsp:sp modelId="{A2D86082-B424-459D-A3FF-CC8C9A458373}">
      <dsp:nvSpPr>
        <dsp:cNvPr id="0" name=""/>
        <dsp:cNvSpPr/>
      </dsp:nvSpPr>
      <dsp:spPr>
        <a:xfrm>
          <a:off x="2286000" y="2057400"/>
          <a:ext cx="2286000" cy="432054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kern="1200" dirty="0" smtClean="0"/>
            <a:t>Нафтова</a:t>
          </a:r>
          <a:endParaRPr lang="uk-UA" sz="3400" kern="1200" dirty="0"/>
        </a:p>
      </dsp:txBody>
      <dsp:txXfrm>
        <a:off x="2286000" y="2057400"/>
        <a:ext cx="2286000" cy="4320540"/>
      </dsp:txXfrm>
    </dsp:sp>
    <dsp:sp modelId="{8862DEB0-C16F-4823-8FC8-2037DDA33F55}">
      <dsp:nvSpPr>
        <dsp:cNvPr id="0" name=""/>
        <dsp:cNvSpPr/>
      </dsp:nvSpPr>
      <dsp:spPr>
        <a:xfrm>
          <a:off x="4572000" y="2057400"/>
          <a:ext cx="2286000" cy="432054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kern="1200" dirty="0" smtClean="0"/>
            <a:t>Газова</a:t>
          </a:r>
          <a:endParaRPr lang="uk-UA" sz="3400" kern="1200" dirty="0"/>
        </a:p>
      </dsp:txBody>
      <dsp:txXfrm>
        <a:off x="4572000" y="2057400"/>
        <a:ext cx="2286000" cy="4320540"/>
      </dsp:txXfrm>
    </dsp:sp>
    <dsp:sp modelId="{05482E36-E827-4CDA-A8CA-CBFE43197D0F}">
      <dsp:nvSpPr>
        <dsp:cNvPr id="0" name=""/>
        <dsp:cNvSpPr/>
      </dsp:nvSpPr>
      <dsp:spPr>
        <a:xfrm>
          <a:off x="6858000" y="2057400"/>
          <a:ext cx="2286000" cy="432054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kern="1200" dirty="0" smtClean="0"/>
            <a:t>Інші</a:t>
          </a:r>
        </a:p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kern="1200" dirty="0" smtClean="0"/>
            <a:t>(торфова,</a:t>
          </a:r>
        </a:p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kern="1200" dirty="0" smtClean="0"/>
            <a:t>сланцева)</a:t>
          </a:r>
          <a:endParaRPr lang="uk-UA" sz="3400" kern="1200" dirty="0"/>
        </a:p>
      </dsp:txBody>
      <dsp:txXfrm>
        <a:off x="6858000" y="2057400"/>
        <a:ext cx="2286000" cy="4320540"/>
      </dsp:txXfrm>
    </dsp:sp>
    <dsp:sp modelId="{22F0D11D-6880-4870-B10C-936207FEABB8}">
      <dsp:nvSpPr>
        <dsp:cNvPr id="0" name=""/>
        <dsp:cNvSpPr/>
      </dsp:nvSpPr>
      <dsp:spPr>
        <a:xfrm>
          <a:off x="0" y="6377940"/>
          <a:ext cx="9144000" cy="480060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726EF5C-1FB1-4A6D-97E6-D743EE3A4A2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84DFC-405B-4664-A35B-4409E9C2FA0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>
              <a:defRPr/>
            </a:pPr>
            <a:fld id="{D425195B-7477-4D5C-8FFD-A58991AB08B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>
              <a:defRPr/>
            </a:pPr>
            <a:fld id="{E590E317-7FE4-4CD4-BA62-9541F814F2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F570A0F-F42F-4C36-BBF2-91E1D8C7DCA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813B7D-940C-4593-A8BF-2FD8FBC8D0E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B5698E5A-8385-4FF4-8689-54F189764B2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>
              <a:defRPr/>
            </a:pPr>
            <a:fld id="{BDBB2D9D-2ABE-4A24-A0E9-9112675B75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8A57AA7-CF94-4714-B43F-12A332989E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8291BFC-1E0F-4CB9-B035-0525746C0CB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>
              <a:defRPr/>
            </a:pPr>
            <a:fld id="{F61BA22E-9C4E-4B87-8DD2-99C131DDAFC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4AA941D-0518-4271-A5BF-5E19EF67B19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uk-UA" sz="4800" smtClean="0">
                <a:latin typeface="Comic Sans MS" pitchFamily="66" charset="0"/>
              </a:rPr>
              <a:t>Презентація на тему:</a:t>
            </a:r>
            <a:br>
              <a:rPr lang="uk-UA" sz="4800" smtClean="0">
                <a:latin typeface="Comic Sans MS" pitchFamily="66" charset="0"/>
              </a:rPr>
            </a:br>
            <a:r>
              <a:rPr lang="ru-RU" sz="4800" b="1" smtClean="0">
                <a:latin typeface="Comic Sans MS" pitchFamily="66" charset="0"/>
              </a:rPr>
              <a:t>Паливна промисловість</a:t>
            </a:r>
            <a:br>
              <a:rPr lang="ru-RU" sz="4800" b="1" smtClean="0">
                <a:latin typeface="Comic Sans MS" pitchFamily="66" charset="0"/>
              </a:rPr>
            </a:br>
            <a:endParaRPr lang="ru-RU" sz="4800" b="1" smtClean="0">
              <a:latin typeface="Comic Sans MS" pitchFamily="66" charset="0"/>
            </a:endParaRPr>
          </a:p>
        </p:txBody>
      </p:sp>
      <p:sp>
        <p:nvSpPr>
          <p:cNvPr id="3076" name="AutoShape 5" descr="9k="/>
          <p:cNvSpPr>
            <a:spLocks noChangeAspect="1" noChangeArrowheads="1"/>
          </p:cNvSpPr>
          <p:nvPr/>
        </p:nvSpPr>
        <p:spPr bwMode="auto">
          <a:xfrm>
            <a:off x="3429000" y="2676525"/>
            <a:ext cx="2286000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uk-UA"/>
          </a:p>
        </p:txBody>
      </p:sp>
      <p:pic>
        <p:nvPicPr>
          <p:cNvPr id="3077" name="Picture 11" descr="ANd9GcR1OmSH8cOK9WMjlhEZfhzssvRwyTcyaPLzo39zptqiNjc4-Ql0z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895600"/>
            <a:ext cx="4800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/>
              <a:t>Сланцева </a:t>
            </a:r>
            <a:r>
              <a:rPr lang="ru-RU" b="1" dirty="0" err="1" smtClean="0"/>
              <a:t>промисловість</a:t>
            </a:r>
            <a:r>
              <a:rPr lang="ru-RU" dirty="0" smtClean="0"/>
              <a:t> </a:t>
            </a:r>
            <a:endParaRPr lang="uk-UA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447800"/>
            <a:ext cx="8229600" cy="26670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ru-RU" sz="2400" b="1" dirty="0" err="1" smtClean="0"/>
              <a:t>Горючі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сланці</a:t>
            </a:r>
            <a:r>
              <a:rPr lang="ru-RU" sz="2400" b="1" dirty="0" smtClean="0"/>
              <a:t> - </a:t>
            </a:r>
            <a:r>
              <a:rPr lang="ru-RU" sz="2400" b="1" dirty="0" err="1" smtClean="0"/>
              <a:t>осадові</a:t>
            </a:r>
            <a:r>
              <a:rPr lang="ru-RU" sz="2400" b="1" dirty="0" smtClean="0"/>
              <a:t> (</a:t>
            </a:r>
            <a:r>
              <a:rPr lang="ru-RU" sz="2400" b="1" dirty="0" err="1" smtClean="0"/>
              <a:t>глинисті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вапнякові</a:t>
            </a:r>
            <a:r>
              <a:rPr lang="ru-RU" sz="2400" b="1" dirty="0" smtClean="0"/>
              <a:t> та </a:t>
            </a:r>
            <a:r>
              <a:rPr lang="ru-RU" sz="2400" b="1" dirty="0" err="1" smtClean="0"/>
              <a:t>піщанисті</a:t>
            </a:r>
            <a:r>
              <a:rPr lang="ru-RU" sz="2400" b="1" dirty="0" smtClean="0"/>
              <a:t>) </a:t>
            </a:r>
            <a:r>
              <a:rPr lang="ru-RU" sz="2400" b="1" dirty="0" err="1" smtClean="0"/>
              <a:t>гірські</a:t>
            </a:r>
            <a:r>
              <a:rPr lang="ru-RU" sz="2400" b="1" dirty="0" smtClean="0"/>
              <a:t> породи карбонатно-глинистого (мергелистого), глинистого </a:t>
            </a:r>
            <a:r>
              <a:rPr lang="ru-RU" sz="2400" b="1" dirty="0" err="1" smtClean="0"/>
              <a:t>або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кременистого</a:t>
            </a:r>
            <a:r>
              <a:rPr lang="ru-RU" sz="2400" b="1" dirty="0" smtClean="0"/>
              <a:t> складу, </a:t>
            </a:r>
            <a:r>
              <a:rPr lang="ru-RU" sz="2400" b="1" dirty="0" err="1" smtClean="0"/>
              <a:t>що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містять</a:t>
            </a:r>
            <a:r>
              <a:rPr lang="ru-RU" sz="2400" b="1" dirty="0" smtClean="0"/>
              <a:t> 10—50 %, </a:t>
            </a:r>
            <a:r>
              <a:rPr lang="ru-RU" sz="2400" b="1" dirty="0" err="1" smtClean="0"/>
              <a:t>рідше</a:t>
            </a:r>
            <a:r>
              <a:rPr lang="ru-RU" sz="2400" b="1" dirty="0" smtClean="0"/>
              <a:t> до 60 % </a:t>
            </a:r>
            <a:r>
              <a:rPr lang="ru-RU" sz="2400" b="1" dirty="0" err="1" smtClean="0"/>
              <a:t>органічної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речовини</a:t>
            </a:r>
            <a:r>
              <a:rPr lang="ru-RU" sz="2400" b="1" dirty="0" smtClean="0"/>
              <a:t> (</a:t>
            </a:r>
            <a:r>
              <a:rPr lang="ru-RU" sz="2400" b="1" dirty="0" err="1" smtClean="0"/>
              <a:t>керогену</a:t>
            </a:r>
            <a:r>
              <a:rPr lang="ru-RU" sz="2400" b="1" dirty="0" smtClean="0"/>
              <a:t>), </a:t>
            </a:r>
            <a:r>
              <a:rPr lang="ru-RU" sz="2400" b="1" dirty="0" err="1" smtClean="0"/>
              <a:t>сингенетичної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осадонакопиченню</a:t>
            </a:r>
            <a:r>
              <a:rPr lang="ru-RU" sz="2400" b="1" dirty="0" smtClean="0"/>
              <a:t>. Як правило, </a:t>
            </a:r>
            <a:r>
              <a:rPr lang="ru-RU" sz="2400" b="1" dirty="0" err="1" smtClean="0"/>
              <a:t>це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рештки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найпростіших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водоростей</a:t>
            </a:r>
            <a:r>
              <a:rPr lang="ru-RU" sz="2400" b="1" dirty="0" smtClean="0"/>
              <a:t>. </a:t>
            </a:r>
          </a:p>
          <a:p>
            <a:pPr eaLnBrk="1" hangingPunct="1">
              <a:defRPr/>
            </a:pPr>
            <a:endParaRPr lang="uk-UA" sz="2400" b="1" dirty="0" smtClean="0"/>
          </a:p>
        </p:txBody>
      </p:sp>
      <p:pic>
        <p:nvPicPr>
          <p:cNvPr id="4" name="Picture 9" descr="OilShaleFossilsEston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3657600"/>
            <a:ext cx="3657600" cy="2743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362200"/>
            <a:ext cx="8229600" cy="11398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uk-UA" sz="9600" smtClean="0"/>
              <a:t>Дякуємо за увагу!!!</a:t>
            </a:r>
            <a:endParaRPr lang="ru-RU" sz="9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5" descr="9k="/>
          <p:cNvSpPr>
            <a:spLocks noChangeAspect="1" noChangeArrowheads="1"/>
          </p:cNvSpPr>
          <p:nvPr/>
        </p:nvSpPr>
        <p:spPr bwMode="auto">
          <a:xfrm>
            <a:off x="3500438" y="2600325"/>
            <a:ext cx="214312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099" name="AutoShape 7" descr="9k="/>
          <p:cNvSpPr>
            <a:spLocks noChangeAspect="1" noChangeArrowheads="1"/>
          </p:cNvSpPr>
          <p:nvPr/>
        </p:nvSpPr>
        <p:spPr bwMode="auto">
          <a:xfrm>
            <a:off x="3500438" y="2600325"/>
            <a:ext cx="214312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uk-UA"/>
          </a:p>
        </p:txBody>
      </p:sp>
      <p:graphicFrame>
        <p:nvGraphicFramePr>
          <p:cNvPr id="2" name="Схема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/>
              <a:t>Паливна промисловість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137160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– </a:t>
            </a:r>
            <a:r>
              <a:rPr lang="ru-RU" b="1" dirty="0" err="1" smtClean="0"/>
              <a:t>сукупність</a:t>
            </a:r>
            <a:r>
              <a:rPr lang="ru-RU" b="1" dirty="0" smtClean="0"/>
              <a:t> </a:t>
            </a:r>
            <a:r>
              <a:rPr lang="ru-RU" b="1" dirty="0" err="1" smtClean="0"/>
              <a:t>галузей</a:t>
            </a:r>
            <a:r>
              <a:rPr lang="ru-RU" b="1" dirty="0" smtClean="0"/>
              <a:t> </a:t>
            </a:r>
            <a:r>
              <a:rPr lang="ru-RU" b="1" dirty="0" err="1" smtClean="0"/>
              <a:t>важкої</a:t>
            </a:r>
            <a:r>
              <a:rPr lang="ru-RU" b="1" dirty="0" smtClean="0"/>
              <a:t> </a:t>
            </a:r>
            <a:r>
              <a:rPr lang="ru-RU" b="1" dirty="0" err="1" smtClean="0"/>
              <a:t>промисловості</a:t>
            </a:r>
            <a:r>
              <a:rPr lang="ru-RU" b="1" dirty="0" smtClean="0"/>
              <a:t>, </a:t>
            </a:r>
            <a:r>
              <a:rPr lang="ru-RU" b="1" dirty="0" err="1" smtClean="0"/>
              <a:t>підприємства</a:t>
            </a:r>
            <a:r>
              <a:rPr lang="ru-RU" b="1" dirty="0" smtClean="0"/>
              <a:t> </a:t>
            </a:r>
            <a:r>
              <a:rPr lang="ru-RU" b="1" dirty="0" err="1" smtClean="0"/>
              <a:t>яких</a:t>
            </a:r>
            <a:r>
              <a:rPr lang="ru-RU" b="1" dirty="0" smtClean="0"/>
              <a:t> </a:t>
            </a:r>
            <a:r>
              <a:rPr lang="ru-RU" b="1" dirty="0" err="1" smtClean="0"/>
              <a:t>видобувають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переробляють</a:t>
            </a:r>
            <a:r>
              <a:rPr lang="ru-RU" b="1" dirty="0" smtClean="0"/>
              <a:t> </a:t>
            </a:r>
            <a:r>
              <a:rPr lang="ru-RU" b="1" dirty="0" err="1" smtClean="0"/>
              <a:t>різні</a:t>
            </a:r>
            <a:r>
              <a:rPr lang="ru-RU" b="1" dirty="0" smtClean="0"/>
              <a:t> </a:t>
            </a:r>
            <a:r>
              <a:rPr lang="ru-RU" b="1" dirty="0" err="1" smtClean="0"/>
              <a:t>види</a:t>
            </a:r>
            <a:r>
              <a:rPr lang="ru-RU" b="1" dirty="0" smtClean="0"/>
              <a:t> </a:t>
            </a:r>
            <a:r>
              <a:rPr lang="ru-RU" b="1" dirty="0" err="1" smtClean="0"/>
              <a:t>палива</a:t>
            </a:r>
            <a:r>
              <a:rPr lang="ru-RU" b="1" dirty="0" smtClean="0"/>
              <a:t>.</a:t>
            </a:r>
          </a:p>
        </p:txBody>
      </p:sp>
      <p:pic>
        <p:nvPicPr>
          <p:cNvPr id="5124" name="Picture 5" descr="ANd9GcQxCjsk0wfbXbdKNG2B4K8wV1loNh3IBwTdTAEbqleSml3LYZE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0"/>
            <a:ext cx="4114800" cy="25082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125" name="Picture 7" descr="ANd9GcTTcrINRDeuGu4COVG5Ujht6CeLzSfEQJON5Z2_MHybgB1TX7J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3657600"/>
            <a:ext cx="3448050" cy="23161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1" name="Picture 13" descr="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3886200"/>
            <a:ext cx="3676650" cy="27638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534400" cy="75895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b="1" dirty="0" err="1" smtClean="0"/>
              <a:t>Вугільна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промисловість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endParaRPr lang="ru-RU" sz="4000" b="1" dirty="0" smtClean="0"/>
          </a:p>
        </p:txBody>
      </p:sp>
      <p:sp>
        <p:nvSpPr>
          <p:cNvPr id="19470" name="Rectangle 14"/>
          <p:cNvSpPr>
            <a:spLocks noGrp="1" noChangeArrowheads="1"/>
          </p:cNvSpPr>
          <p:nvPr>
            <p:ph sz="quarter" idx="1"/>
          </p:nvPr>
        </p:nvSpPr>
        <p:spPr>
          <a:xfrm>
            <a:off x="0" y="1371600"/>
            <a:ext cx="8458200" cy="26670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Вугільна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промисловість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України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-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базова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галузь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господарства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що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здійснює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розвідування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й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видобування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кам'яного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та бурого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вугілля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Історія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вугільної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промисловості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України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налічує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понад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120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років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Найбільший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видобуток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зафіксовано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у 1976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– 218,1 млн. т., на 2007 р. – 75,5 млн.т. При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цьому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по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Мінвуглепрому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видобуто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42,2 млн.т. (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Донецька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область – 19,3 млн. т,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Луганська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– 19,4 млн.т). </a:t>
            </a:r>
          </a:p>
        </p:txBody>
      </p:sp>
      <p:sp>
        <p:nvSpPr>
          <p:cNvPr id="6147" name="AutoShape 5" descr="Z"/>
          <p:cNvSpPr>
            <a:spLocks noChangeAspect="1" noChangeArrowheads="1"/>
          </p:cNvSpPr>
          <p:nvPr/>
        </p:nvSpPr>
        <p:spPr bwMode="auto">
          <a:xfrm>
            <a:off x="155575" y="46038"/>
            <a:ext cx="22098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6148" name="AutoShape 7" descr="Z"/>
          <p:cNvSpPr>
            <a:spLocks noChangeAspect="1" noChangeArrowheads="1"/>
          </p:cNvSpPr>
          <p:nvPr/>
        </p:nvSpPr>
        <p:spPr bwMode="auto">
          <a:xfrm>
            <a:off x="3467100" y="2600325"/>
            <a:ext cx="22098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6149" name="AutoShape 9" descr="Z"/>
          <p:cNvSpPr>
            <a:spLocks noChangeAspect="1" noChangeArrowheads="1"/>
          </p:cNvSpPr>
          <p:nvPr/>
        </p:nvSpPr>
        <p:spPr bwMode="auto">
          <a:xfrm>
            <a:off x="3467100" y="2600325"/>
            <a:ext cx="22098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uk-UA"/>
          </a:p>
        </p:txBody>
      </p:sp>
      <p:pic>
        <p:nvPicPr>
          <p:cNvPr id="6150" name="Picture 11" descr="ugolnaya-otras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4191000"/>
            <a:ext cx="3505200" cy="21907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686800" cy="11398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b="1" dirty="0" err="1" smtClean="0"/>
              <a:t>Нафто</a:t>
            </a:r>
            <a:r>
              <a:rPr lang="uk-UA" sz="4000" b="1" dirty="0" err="1" smtClean="0"/>
              <a:t>ва</a:t>
            </a:r>
            <a:r>
              <a:rPr lang="uk-UA" sz="4000" b="1" dirty="0" smtClean="0"/>
              <a:t> і </a:t>
            </a:r>
            <a:r>
              <a:rPr lang="ru-RU" sz="4000" b="1" dirty="0" err="1" smtClean="0"/>
              <a:t>газова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промисловість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endParaRPr lang="ru-RU" sz="4000" b="1" dirty="0" smtClean="0"/>
          </a:p>
        </p:txBody>
      </p:sp>
      <p:sp>
        <p:nvSpPr>
          <p:cNvPr id="20494" name="Rectangle 14"/>
          <p:cNvSpPr>
            <a:spLocks noGrp="1" noChangeArrowheads="1"/>
          </p:cNvSpPr>
          <p:nvPr>
            <p:ph sz="quarter" idx="1"/>
          </p:nvPr>
        </p:nvSpPr>
        <p:spPr>
          <a:xfrm>
            <a:off x="228600" y="1524000"/>
            <a:ext cx="8229600" cy="17526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b="1" dirty="0" err="1" smtClean="0"/>
              <a:t>Нафтогазовий</a:t>
            </a:r>
            <a:r>
              <a:rPr lang="ru-RU" sz="2400" b="1" dirty="0" smtClean="0"/>
              <a:t> комплекс </a:t>
            </a:r>
            <a:r>
              <a:rPr lang="ru-RU" sz="2400" b="1" dirty="0" err="1" smtClean="0"/>
              <a:t>України</a:t>
            </a:r>
            <a:r>
              <a:rPr lang="ru-RU" sz="2400" b="1" dirty="0" smtClean="0"/>
              <a:t> – </a:t>
            </a:r>
            <a:r>
              <a:rPr lang="ru-RU" sz="2400" b="1" dirty="0" err="1" smtClean="0"/>
              <a:t>галузь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важкої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промисловості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підприємства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якої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розвідують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видобувають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переробляють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нафту</a:t>
            </a:r>
            <a:r>
              <a:rPr lang="ru-RU" sz="2400" b="1" dirty="0" smtClean="0"/>
              <a:t> та газ, </a:t>
            </a:r>
            <a:r>
              <a:rPr lang="ru-RU" sz="2400" b="1" dirty="0" err="1" smtClean="0"/>
              <a:t>транспортують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зберігають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їх</a:t>
            </a:r>
            <a:r>
              <a:rPr lang="ru-RU" sz="2400" b="1" dirty="0" smtClean="0"/>
              <a:t>.</a:t>
            </a:r>
            <a:endParaRPr lang="ru-RU" sz="2400" b="1" dirty="0" smtClean="0"/>
          </a:p>
        </p:txBody>
      </p:sp>
      <p:pic>
        <p:nvPicPr>
          <p:cNvPr id="7172" name="Picture 9" descr="image0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3276600"/>
            <a:ext cx="4019550" cy="32156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173" name="AutoShape 11" descr="9k="/>
          <p:cNvSpPr>
            <a:spLocks noChangeAspect="1" noChangeArrowheads="1"/>
          </p:cNvSpPr>
          <p:nvPr/>
        </p:nvSpPr>
        <p:spPr bwMode="auto">
          <a:xfrm>
            <a:off x="3243263" y="2566988"/>
            <a:ext cx="2657475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uk-UA"/>
          </a:p>
        </p:txBody>
      </p:sp>
      <p:pic>
        <p:nvPicPr>
          <p:cNvPr id="7174" name="Picture 13" descr="phot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200400"/>
            <a:ext cx="4455564" cy="2895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884238"/>
          </a:xfrm>
        </p:spPr>
        <p:txBody>
          <a:bodyPr/>
          <a:lstStyle/>
          <a:p>
            <a:r>
              <a:rPr lang="ru-RU" sz="4000" b="1" dirty="0" err="1" smtClean="0"/>
              <a:t>Нафто</a:t>
            </a:r>
            <a:r>
              <a:rPr lang="uk-UA" sz="4000" b="1" dirty="0" err="1" smtClean="0"/>
              <a:t>ва</a:t>
            </a:r>
            <a:r>
              <a:rPr lang="uk-UA" sz="4000" b="1" dirty="0" smtClean="0"/>
              <a:t> і </a:t>
            </a:r>
            <a:r>
              <a:rPr lang="ru-RU" sz="4000" b="1" dirty="0" err="1" smtClean="0"/>
              <a:t>газова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промисловість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8229600" cy="21336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400" b="1" dirty="0" err="1" smtClean="0"/>
              <a:t>Понад</a:t>
            </a:r>
            <a:r>
              <a:rPr lang="ru-RU" sz="2400" b="1" dirty="0" smtClean="0"/>
              <a:t> 90% </a:t>
            </a:r>
            <a:r>
              <a:rPr lang="ru-RU" sz="2400" b="1" dirty="0" err="1" smtClean="0"/>
              <a:t>видобутку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нафти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і</a:t>
            </a:r>
            <a:r>
              <a:rPr lang="ru-RU" sz="2400" b="1" dirty="0" smtClean="0"/>
              <a:t> газу в </a:t>
            </a:r>
            <a:r>
              <a:rPr lang="ru-RU" sz="2400" b="1" dirty="0" err="1" smtClean="0"/>
              <a:t>Україні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здійснює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Національна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акціонерна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компанія</a:t>
            </a:r>
            <a:r>
              <a:rPr lang="ru-RU" sz="2400" b="1" dirty="0" smtClean="0"/>
              <a:t> «</a:t>
            </a:r>
            <a:r>
              <a:rPr lang="ru-RU" sz="2400" b="1" dirty="0" err="1" smtClean="0"/>
              <a:t>Нафтогаз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України</a:t>
            </a:r>
            <a:r>
              <a:rPr lang="ru-RU" sz="2400" b="1" dirty="0" smtClean="0"/>
              <a:t>» через </a:t>
            </a:r>
            <a:r>
              <a:rPr lang="ru-RU" sz="2400" b="1" dirty="0" err="1" smtClean="0"/>
              <a:t>власні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дочірні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підприємства</a:t>
            </a:r>
            <a:r>
              <a:rPr lang="ru-RU" sz="2400" b="1" dirty="0" smtClean="0"/>
              <a:t>: ДК «</a:t>
            </a:r>
            <a:r>
              <a:rPr lang="ru-RU" sz="2400" b="1" dirty="0" err="1" smtClean="0"/>
              <a:t>Укргазвидобування</a:t>
            </a:r>
            <a:r>
              <a:rPr lang="ru-RU" sz="2400" b="1" dirty="0" smtClean="0"/>
              <a:t>», ВАТ «</a:t>
            </a:r>
            <a:r>
              <a:rPr lang="ru-RU" sz="2400" b="1" dirty="0" err="1" smtClean="0"/>
              <a:t>Укрнафта</a:t>
            </a:r>
            <a:r>
              <a:rPr lang="ru-RU" sz="2400" b="1" dirty="0" smtClean="0"/>
              <a:t>» та ДАТ «</a:t>
            </a:r>
            <a:r>
              <a:rPr lang="ru-RU" sz="2400" b="1" dirty="0" err="1" smtClean="0"/>
              <a:t>Чорноморнафтогаз</a:t>
            </a:r>
            <a:r>
              <a:rPr lang="ru-RU" sz="2400" b="1" dirty="0" smtClean="0"/>
              <a:t>».</a:t>
            </a:r>
          </a:p>
          <a:p>
            <a:endParaRPr lang="ru-RU" dirty="0"/>
          </a:p>
        </p:txBody>
      </p:sp>
      <p:pic>
        <p:nvPicPr>
          <p:cNvPr id="4" name="Picture 7" descr="geo_naftogaz_ne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3505200"/>
            <a:ext cx="4800600" cy="310969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534400" cy="75895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b="1" dirty="0" err="1" smtClean="0"/>
              <a:t>Торфова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промисловість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endParaRPr lang="ru-RU" sz="4000" b="1" dirty="0" smtClean="0"/>
          </a:p>
        </p:txBody>
      </p:sp>
      <p:sp>
        <p:nvSpPr>
          <p:cNvPr id="21515" name="Rectangle 11"/>
          <p:cNvSpPr>
            <a:spLocks noGrp="1" noChangeArrowheads="1"/>
          </p:cNvSpPr>
          <p:nvPr>
            <p:ph sz="quarter" idx="1"/>
          </p:nvPr>
        </p:nvSpPr>
        <p:spPr>
          <a:xfrm>
            <a:off x="228600" y="1524000"/>
            <a:ext cx="8763000" cy="19812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800" dirty="0" smtClean="0"/>
              <a:t> — </a:t>
            </a:r>
            <a:r>
              <a:rPr lang="ru-RU" sz="2400" b="1" dirty="0" err="1" smtClean="0"/>
              <a:t>галузь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паливної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промисловості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підприємства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якої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освоюють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торфові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родовища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видобувають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перероблюють</a:t>
            </a:r>
            <a:r>
              <a:rPr lang="ru-RU" sz="2400" b="1" dirty="0" smtClean="0"/>
              <a:t> торф.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 smtClean="0"/>
              <a:t>   Торф становить </a:t>
            </a:r>
            <a:r>
              <a:rPr lang="ru-RU" sz="2400" b="1" dirty="0" err="1" smtClean="0"/>
              <a:t>дуже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незначну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частину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паливного</a:t>
            </a:r>
            <a:r>
              <a:rPr lang="ru-RU" sz="2400" b="1" dirty="0" smtClean="0"/>
              <a:t> балансу </a:t>
            </a:r>
            <a:r>
              <a:rPr lang="ru-RU" sz="2400" b="1" dirty="0" err="1" smtClean="0"/>
              <a:t>України</a:t>
            </a:r>
            <a:r>
              <a:rPr lang="ru-RU" sz="2400" b="1" dirty="0" smtClean="0"/>
              <a:t>. </a:t>
            </a:r>
            <a:r>
              <a:rPr lang="ru-RU" sz="2400" b="1" dirty="0" err="1" smtClean="0"/>
              <a:t>Видобуток</a:t>
            </a:r>
            <a:r>
              <a:rPr lang="ru-RU" sz="2400" b="1" dirty="0" smtClean="0"/>
              <a:t> торфу </a:t>
            </a:r>
            <a:r>
              <a:rPr lang="ru-RU" sz="2400" b="1" dirty="0" err="1" smtClean="0"/>
              <a:t>протягом</a:t>
            </a:r>
            <a:r>
              <a:rPr lang="ru-RU" sz="2400" b="1" dirty="0" smtClean="0"/>
              <a:t> </a:t>
            </a:r>
            <a:endParaRPr lang="ru-RU" sz="2400" b="1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 smtClean="0"/>
              <a:t>1940-1970-х </a:t>
            </a:r>
            <a:r>
              <a:rPr lang="ru-RU" sz="2400" b="1" dirty="0" err="1" smtClean="0"/>
              <a:t>років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коливався</a:t>
            </a:r>
            <a:r>
              <a:rPr lang="ru-RU" sz="2400" b="1" dirty="0" smtClean="0"/>
              <a:t> в межах 3000-4000 </a:t>
            </a:r>
            <a:r>
              <a:rPr lang="ru-RU" sz="2400" b="1" dirty="0" err="1" smtClean="0"/>
              <a:t>тисяч</a:t>
            </a:r>
            <a:r>
              <a:rPr lang="ru-RU" sz="2400" b="1" dirty="0" smtClean="0"/>
              <a:t> тон на </a:t>
            </a:r>
            <a:r>
              <a:rPr lang="ru-RU" sz="2400" b="1" dirty="0" err="1" smtClean="0"/>
              <a:t>рік</a:t>
            </a:r>
            <a:r>
              <a:rPr lang="ru-RU" sz="2400" b="1" dirty="0" smtClean="0"/>
              <a:t>. </a:t>
            </a:r>
          </a:p>
        </p:txBody>
      </p:sp>
      <p:pic>
        <p:nvPicPr>
          <p:cNvPr id="8195" name="Picture 5" descr="160px-Belarus-Peat_Mining_near_Rudzensk-Machinery-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467100"/>
            <a:ext cx="3581400" cy="26860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196" name="Picture 7" descr="185px-%D0%A2%D0%A1%D0%92-6%D0%9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3525088" cy="2286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39825"/>
          </a:xfrm>
        </p:spPr>
        <p:txBody>
          <a:bodyPr/>
          <a:lstStyle/>
          <a:p>
            <a:r>
              <a:rPr lang="ru-RU" b="1" dirty="0" err="1" smtClean="0"/>
              <a:t>Торфова</a:t>
            </a:r>
            <a:r>
              <a:rPr lang="ru-RU" b="1" dirty="0" smtClean="0"/>
              <a:t> </a:t>
            </a:r>
            <a:r>
              <a:rPr lang="ru-RU" b="1" dirty="0" err="1" smtClean="0"/>
              <a:t>промисловість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4876800" cy="3200399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r>
              <a:rPr lang="ru-RU" dirty="0" smtClean="0"/>
              <a:t> </a:t>
            </a:r>
            <a:r>
              <a:rPr lang="ru-RU" sz="2400" b="1" dirty="0" smtClean="0"/>
              <a:t>На </a:t>
            </a:r>
            <a:r>
              <a:rPr lang="ru-RU" sz="2400" b="1" dirty="0" err="1" smtClean="0"/>
              <a:t>сьогодні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основна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частина</a:t>
            </a:r>
            <a:r>
              <a:rPr lang="ru-RU" sz="2400" b="1" dirty="0" smtClean="0"/>
              <a:t> торфу, </a:t>
            </a:r>
            <a:r>
              <a:rPr lang="ru-RU" sz="2400" b="1" dirty="0" err="1" smtClean="0"/>
              <a:t>який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видобувається</a:t>
            </a:r>
            <a:r>
              <a:rPr lang="ru-RU" sz="2400" b="1" dirty="0" smtClean="0"/>
              <a:t> в </a:t>
            </a:r>
            <a:r>
              <a:rPr lang="ru-RU" sz="2400" b="1" dirty="0" err="1" smtClean="0"/>
              <a:t>Україні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використовується</a:t>
            </a:r>
            <a:r>
              <a:rPr lang="ru-RU" sz="2400" b="1" dirty="0" smtClean="0"/>
              <a:t> для потреб </a:t>
            </a:r>
            <a:r>
              <a:rPr lang="ru-RU" sz="2400" b="1" dirty="0" err="1" smtClean="0"/>
              <a:t>сільського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господарства</a:t>
            </a:r>
            <a:r>
              <a:rPr lang="ru-RU" sz="2400" b="1" dirty="0" smtClean="0"/>
              <a:t> (для </a:t>
            </a:r>
            <a:r>
              <a:rPr lang="ru-RU" sz="2400" b="1" dirty="0" err="1" smtClean="0"/>
              <a:t>поліпшення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якості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ґрунтів</a:t>
            </a:r>
            <a:r>
              <a:rPr lang="ru-RU" sz="2400" b="1" dirty="0" smtClean="0"/>
              <a:t>) </a:t>
            </a:r>
            <a:r>
              <a:rPr lang="ru-RU" sz="2400" b="1" dirty="0" err="1" smtClean="0"/>
              <a:t>або</a:t>
            </a:r>
            <a:r>
              <a:rPr lang="ru-RU" sz="2400" b="1" dirty="0" smtClean="0"/>
              <a:t> входить до складу </a:t>
            </a:r>
            <a:r>
              <a:rPr lang="ru-RU" sz="2400" b="1" dirty="0" err="1" smtClean="0"/>
              <a:t>складніших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торфопохідних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матеріалів</a:t>
            </a:r>
            <a:r>
              <a:rPr lang="ru-RU" sz="2400" b="1" dirty="0" smtClean="0"/>
              <a:t> (</a:t>
            </a:r>
            <a:r>
              <a:rPr lang="ru-RU" sz="2400" b="1" dirty="0" err="1" smtClean="0"/>
              <a:t>торфокомпостів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торфобрикетів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торфосубстратів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торфокрихти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тощо</a:t>
            </a:r>
            <a:r>
              <a:rPr lang="ru-RU" sz="2400" b="1" dirty="0" smtClean="0"/>
              <a:t>). </a:t>
            </a:r>
            <a:endParaRPr lang="ru-RU" sz="2400" b="1" dirty="0"/>
          </a:p>
        </p:txBody>
      </p:sp>
      <p:pic>
        <p:nvPicPr>
          <p:cNvPr id="4" name="Picture 9" descr="160px-Belarus-Peat_Mining_near_Rudzensk-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3048000"/>
            <a:ext cx="3733800" cy="28003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/>
              <a:t>Сланцева </a:t>
            </a:r>
            <a:r>
              <a:rPr lang="ru-RU" b="1" dirty="0" err="1" smtClean="0"/>
              <a:t>промисловість</a:t>
            </a:r>
            <a:r>
              <a:rPr lang="ru-RU" dirty="0" smtClean="0"/>
              <a:t> </a:t>
            </a:r>
          </a:p>
        </p:txBody>
      </p:sp>
      <p:sp>
        <p:nvSpPr>
          <p:cNvPr id="27658" name="Rectangle 10"/>
          <p:cNvSpPr>
            <a:spLocks noGrp="1" noChangeArrowheads="1"/>
          </p:cNvSpPr>
          <p:nvPr>
            <p:ph sz="quarter" idx="1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ru-RU" sz="2800" dirty="0" err="1" smtClean="0"/>
              <a:t>галузь</a:t>
            </a:r>
            <a:r>
              <a:rPr lang="ru-RU" sz="2800" dirty="0" smtClean="0"/>
              <a:t> </a:t>
            </a:r>
            <a:r>
              <a:rPr lang="ru-RU" sz="2800" dirty="0" err="1" smtClean="0"/>
              <a:t>паливної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промисловості</a:t>
            </a:r>
            <a:r>
              <a:rPr lang="ru-RU" sz="2800" dirty="0" smtClean="0"/>
              <a:t>, </a:t>
            </a:r>
            <a:r>
              <a:rPr lang="ru-RU" sz="2800" dirty="0" err="1" smtClean="0"/>
              <a:t>зайнята</a:t>
            </a:r>
            <a:r>
              <a:rPr lang="ru-RU" sz="2800" dirty="0" smtClean="0"/>
              <a:t> </a:t>
            </a:r>
            <a:r>
              <a:rPr lang="ru-RU" sz="2800" dirty="0" err="1" smtClean="0"/>
              <a:t>видобутком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переробкою</a:t>
            </a:r>
            <a:r>
              <a:rPr lang="ru-RU" sz="2800" dirty="0" smtClean="0"/>
              <a:t> горючих </a:t>
            </a:r>
            <a:r>
              <a:rPr lang="ru-RU" sz="2800" dirty="0" err="1" smtClean="0"/>
              <a:t>сланців</a:t>
            </a:r>
            <a:r>
              <a:rPr lang="ru-RU" sz="2800" dirty="0" smtClean="0"/>
              <a:t> </a:t>
            </a:r>
            <a:r>
              <a:rPr lang="ru-RU" sz="2800" i="1" dirty="0" smtClean="0"/>
              <a:t>.</a:t>
            </a:r>
            <a:r>
              <a:rPr lang="ru-RU" sz="2800" dirty="0" smtClean="0"/>
              <a:t> </a:t>
            </a:r>
          </a:p>
        </p:txBody>
      </p:sp>
      <p:pic>
        <p:nvPicPr>
          <p:cNvPr id="9219" name="Picture 5" descr="Limestone on sha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743200"/>
            <a:ext cx="3672289" cy="2438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220" name="Picture 7" descr="OilShaleEstoni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3581400"/>
            <a:ext cx="3886200" cy="29146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57</TotalTime>
  <Words>260</Words>
  <Application>Microsoft Office PowerPoint</Application>
  <PresentationFormat>Экран (4:3)</PresentationFormat>
  <Paragraphs>27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Wingdings</vt:lpstr>
      <vt:lpstr>Calibri</vt:lpstr>
      <vt:lpstr>Comic Sans MS</vt:lpstr>
      <vt:lpstr>Официальная</vt:lpstr>
      <vt:lpstr>Презентація на тему: Паливна промисловість </vt:lpstr>
      <vt:lpstr>Слайд 2</vt:lpstr>
      <vt:lpstr>Паливна промисловість</vt:lpstr>
      <vt:lpstr>Вугільна промисловість </vt:lpstr>
      <vt:lpstr>Нафтова і газова промисловість </vt:lpstr>
      <vt:lpstr>Нафтова і газова промисловість</vt:lpstr>
      <vt:lpstr>Торфова промисловість </vt:lpstr>
      <vt:lpstr>Торфова промисловість</vt:lpstr>
      <vt:lpstr>Сланцева промисловість </vt:lpstr>
      <vt:lpstr>Сланцева промисловість </vt:lpstr>
      <vt:lpstr>Дякуємо за увагу!!!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Администратор</dc:creator>
  <cp:lastModifiedBy>XTreme.ws</cp:lastModifiedBy>
  <cp:revision>6</cp:revision>
  <cp:lastPrinted>1601-01-01T00:00:00Z</cp:lastPrinted>
  <dcterms:created xsi:type="dcterms:W3CDTF">1601-01-01T00:00:00Z</dcterms:created>
  <dcterms:modified xsi:type="dcterms:W3CDTF">2012-12-10T21:29:29Z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