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6C97-06F9-4733-93D3-356795C48D1B}" type="datetimeFigureOut">
              <a:rPr lang="en-US" smtClean="0"/>
              <a:pPr/>
              <a:t>4/9/2014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AA7B-C93C-4B44-9C60-72E1A9067BB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AA7B-C93C-4B44-9C60-72E1A9067BB9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F28E74-F34C-4C2B-87C0-F7BB67675F0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23" Type="http://schemas.openxmlformats.org/officeDocument/2006/relationships/image" Target="../media/image10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Relationship Id="rId22" Type="http://schemas.openxmlformats.org/officeDocument/2006/relationships/image" Target="../media/image9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58173" y="69011"/>
            <a:ext cx="7019027" cy="6712787"/>
            <a:chOff x="1100154" y="152400"/>
            <a:chExt cx="6824646" cy="6629400"/>
          </a:xfrm>
        </p:grpSpPr>
        <p:pic>
          <p:nvPicPr>
            <p:cNvPr id="10" name="Picture 9" descr="j0324442.wmf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2687475" y="525887"/>
              <a:ext cx="1867437" cy="903073"/>
            </a:xfrm>
            <a:prstGeom prst="rect">
              <a:avLst/>
            </a:prstGeom>
          </p:spPr>
        </p:pic>
        <p:pic>
          <p:nvPicPr>
            <p:cNvPr id="7" name="Picture 6" descr="j0324436.wmf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6235604" y="2113208"/>
              <a:ext cx="1689196" cy="1120462"/>
            </a:xfrm>
            <a:prstGeom prst="rect">
              <a:avLst/>
            </a:prstGeom>
          </p:spPr>
        </p:pic>
        <p:pic>
          <p:nvPicPr>
            <p:cNvPr id="8" name="Picture 7" descr="j0324438.wmf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5582002" y="1272862"/>
              <a:ext cx="1960808" cy="1138567"/>
            </a:xfrm>
            <a:prstGeom prst="rect">
              <a:avLst/>
            </a:prstGeom>
          </p:spPr>
        </p:pic>
        <p:pic>
          <p:nvPicPr>
            <p:cNvPr id="9" name="Picture 8" descr="j0324440.wmf"/>
            <p:cNvPicPr>
              <a:picLocks noChangeAspect="1"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4554913" y="152400"/>
              <a:ext cx="1265397" cy="1213834"/>
            </a:xfrm>
            <a:prstGeom prst="rect">
              <a:avLst/>
            </a:prstGeom>
          </p:spPr>
        </p:pic>
        <p:pic>
          <p:nvPicPr>
            <p:cNvPr id="11" name="Picture 10" descr="j0324444.wmf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1847129" y="899375"/>
              <a:ext cx="1360201" cy="1027090"/>
            </a:xfrm>
            <a:prstGeom prst="rect">
              <a:avLst/>
            </a:prstGeom>
          </p:spPr>
        </p:pic>
        <p:pic>
          <p:nvPicPr>
            <p:cNvPr id="13" name="Picture 12" descr="j0324446.wm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1286898" y="1926465"/>
              <a:ext cx="858328" cy="1400577"/>
            </a:xfrm>
            <a:prstGeom prst="rect">
              <a:avLst/>
            </a:prstGeom>
          </p:spPr>
        </p:pic>
        <p:pic>
          <p:nvPicPr>
            <p:cNvPr id="14" name="Picture 13" descr="j0324448.wmf"/>
            <p:cNvPicPr>
              <a:picLocks noChangeAspect="1"/>
            </p:cNvPicPr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1100154" y="3233670"/>
              <a:ext cx="1307206" cy="1237726"/>
            </a:xfrm>
            <a:prstGeom prst="rect">
              <a:avLst/>
            </a:prstGeom>
          </p:spPr>
        </p:pic>
        <p:pic>
          <p:nvPicPr>
            <p:cNvPr id="15" name="Picture 14" descr="j0324450.wmf"/>
            <p:cNvPicPr>
              <a:picLocks noChangeAspect="1"/>
            </p:cNvPicPr>
            <p:nvPr userDrawn="1"/>
          </p:nvPicPr>
          <p:blipFill>
            <a:blip r:embed="rId21" cstate="print"/>
            <a:stretch>
              <a:fillRect/>
            </a:stretch>
          </p:blipFill>
          <p:spPr>
            <a:xfrm>
              <a:off x="1473641" y="4447504"/>
              <a:ext cx="1327518" cy="1307206"/>
            </a:xfrm>
            <a:prstGeom prst="rect">
              <a:avLst/>
            </a:prstGeom>
          </p:spPr>
        </p:pic>
        <p:pic>
          <p:nvPicPr>
            <p:cNvPr id="16" name="Picture 15" descr="j0324452.wmf"/>
            <p:cNvPicPr>
              <a:picLocks noChangeAspect="1"/>
            </p:cNvPicPr>
            <p:nvPr userDrawn="1"/>
          </p:nvPicPr>
          <p:blipFill>
            <a:blip r:embed="rId22" cstate="print"/>
            <a:stretch>
              <a:fillRect/>
            </a:stretch>
          </p:blipFill>
          <p:spPr>
            <a:xfrm>
              <a:off x="2500731" y="4820992"/>
              <a:ext cx="1930319" cy="1680693"/>
            </a:xfrm>
            <a:prstGeom prst="rect">
              <a:avLst/>
            </a:prstGeom>
          </p:spPr>
        </p:pic>
        <p:pic>
          <p:nvPicPr>
            <p:cNvPr id="17" name="Picture 16" descr="j0324454.wmf"/>
            <p:cNvPicPr>
              <a:picLocks noChangeAspect="1"/>
            </p:cNvPicPr>
            <p:nvPr userDrawn="1"/>
          </p:nvPicPr>
          <p:blipFill>
            <a:blip r:embed="rId23" cstate="print"/>
            <a:stretch>
              <a:fillRect/>
            </a:stretch>
          </p:blipFill>
          <p:spPr>
            <a:xfrm>
              <a:off x="4274796" y="5381223"/>
              <a:ext cx="1388703" cy="1400577"/>
            </a:xfrm>
            <a:prstGeom prst="rect">
              <a:avLst/>
            </a:prstGeom>
          </p:spPr>
        </p:pic>
        <p:pic>
          <p:nvPicPr>
            <p:cNvPr id="18" name="Picture 17" descr="j0324456.wmf"/>
            <p:cNvPicPr>
              <a:picLocks noChangeAspect="1"/>
            </p:cNvPicPr>
            <p:nvPr userDrawn="1"/>
          </p:nvPicPr>
          <p:blipFill>
            <a:blip r:embed="rId24" cstate="print"/>
            <a:stretch>
              <a:fillRect/>
            </a:stretch>
          </p:blipFill>
          <p:spPr>
            <a:xfrm>
              <a:off x="5600248" y="4727620"/>
              <a:ext cx="1288959" cy="1587321"/>
            </a:xfrm>
            <a:prstGeom prst="rect">
              <a:avLst/>
            </a:prstGeom>
          </p:spPr>
        </p:pic>
        <p:pic>
          <p:nvPicPr>
            <p:cNvPr id="19" name="Picture 18" descr="j0324458.wmf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>
              <a:off x="6328976" y="3233670"/>
              <a:ext cx="1472515" cy="149394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0FBC-D206-418B-B244-1F658CDF8BF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015C-ED0F-43C2-9059-32F3722CA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1%96%D1%80%D0%BA%D0%B8" TargetMode="External"/><Relationship Id="rId13" Type="http://schemas.openxmlformats.org/officeDocument/2006/relationships/hyperlink" Target="http://uk.wikipedia.org/wiki/%D0%97%D0%BC%D1%96%D1%8F_(%D1%81%D1%83%D0%B7%D1%96%D1%80'%D1%8F)" TargetMode="External"/><Relationship Id="rId18" Type="http://schemas.openxmlformats.org/officeDocument/2006/relationships/hyperlink" Target="http://uk.wikipedia.org/wiki/%D0%9C%D1%96%D0%BA%D1%80%D0%BE%D1%81%D0%BA%D0%BE%D0%BF_(%D1%81%D1%83%D0%B7%D1%96%D1%80'%D1%8F)" TargetMode="External"/><Relationship Id="rId3" Type="http://schemas.openxmlformats.org/officeDocument/2006/relationships/hyperlink" Target="http://uk.wikipedia.org/wiki/%D0%A0%D0%BE%D0%B4%D0%BE%D0%B2%D0%B8%D0%B9_%D0%B2%D1%96%D0%B4%D0%BC%D1%96%D0%BD%D0%BE%D0%BA" TargetMode="External"/><Relationship Id="rId21" Type="http://schemas.openxmlformats.org/officeDocument/2006/relationships/image" Target="../media/image20.jpeg"/><Relationship Id="rId7" Type="http://schemas.openxmlformats.org/officeDocument/2006/relationships/hyperlink" Target="http://uk.wikipedia.org/wiki/%D0%A1%D1%83%D0%B7%D1%96%D1%80'%D1%8F_%D0%B7%D0%B0_%D0%BF%D0%BB%D0%BE%D1%89%D0%B5%D1%8E" TargetMode="External"/><Relationship Id="rId12" Type="http://schemas.openxmlformats.org/officeDocument/2006/relationships/hyperlink" Target="http://uk.wikipedia.org/wiki/%D0%97%D0%BC%D1%96%D1%94%D0%BD%D0%BE%D1%81%D0%B5%D1%86%D1%8C_(%D1%81%D1%83%D0%B7%D1%96%D1%80'%D1%8F)" TargetMode="External"/><Relationship Id="rId17" Type="http://schemas.openxmlformats.org/officeDocument/2006/relationships/hyperlink" Target="http://uk.wikipedia.org/wiki/%D0%86%D0%BD%D0%B4%D1%96%D0%B0%D0%BD%D0%B5%D1%86%D1%8C_(%D1%81%D1%83%D0%B7%D1%96%D1%80'%D1%8F)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6" Type="http://schemas.openxmlformats.org/officeDocument/2006/relationships/hyperlink" Target="http://uk.wikipedia.org/wiki/%D0%A2%D0%B5%D0%BB%D0%B5%D1%81%D0%BA%D0%BE%D0%BF_(%D1%81%D1%83%D0%B7%D1%96%D1%80'%D1%8F)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2%D0%B0%D0%B4%D1%80%D0%B0%D1%82%D0%BD%D0%B8%D0%B9_%D0%B3%D1%80%D0%B0%D0%B4%D1%83%D1%81" TargetMode="External"/><Relationship Id="rId11" Type="http://schemas.openxmlformats.org/officeDocument/2006/relationships/hyperlink" Target="http://uk.wikipedia.org/wiki/%D0%A9%D0%B8%D1%82_(%D1%81%D1%83%D0%B7%D1%96%D1%80'%D1%8F)" TargetMode="External"/><Relationship Id="rId5" Type="http://schemas.openxmlformats.org/officeDocument/2006/relationships/hyperlink" Target="http://uk.wikipedia.org/wiki/%D0%A1%D1%85%D0%B8%D0%BB%D0%B5%D0%BD%D0%BD%D1%8F" TargetMode="External"/><Relationship Id="rId15" Type="http://schemas.openxmlformats.org/officeDocument/2006/relationships/hyperlink" Target="http://uk.wikipedia.org/wiki/%D0%9F%D1%96%D0%B2%D0%B4%D0%B5%D0%BD%D0%BD%D0%B0_%D0%9A%D0%BE%D1%80%D0%BE%D0%BD%D0%B0_(%D1%81%D1%83%D0%B7%D1%96%D1%80'%D1%8F)" TargetMode="External"/><Relationship Id="rId10" Type="http://schemas.openxmlformats.org/officeDocument/2006/relationships/hyperlink" Target="http://uk.wikipedia.org/wiki/%D0%9E%D1%80%D0%B5%D0%BB_(%D1%81%D1%83%D0%B7%D1%96%D1%80'%D1%8F)" TargetMode="External"/><Relationship Id="rId19" Type="http://schemas.openxmlformats.org/officeDocument/2006/relationships/hyperlink" Target="http://uk.wikipedia.org/wiki/%D0%9A%D0%BE%D0%B7%D0%BE%D1%80%D1%96%D0%B3" TargetMode="External"/><Relationship Id="rId4" Type="http://schemas.openxmlformats.org/officeDocument/2006/relationships/hyperlink" Target="http://uk.wikipedia.org/wiki/%D0%9F%D1%80%D1%8F%D0%BC%D0%B5_%D0%BF%D1%96%D0%B4%D0%BD%D0%B5%D1%81%D0%B5%D0%BD%D0%BD%D1%8F" TargetMode="External"/><Relationship Id="rId9" Type="http://schemas.openxmlformats.org/officeDocument/2006/relationships/hyperlink" Target="http://uk.wikipedia.org/wiki/%D0%92%D0%B8%D0%B4%D0%B8%D0%BC%D0%B0_%D0%B7%D0%BE%D1%80%D1%8F%D0%BD%D0%B0_%D0%B2%D0%B5%D0%BB%D0%B8%D1%87%D0%B8%D0%BD%D0%B0" TargetMode="External"/><Relationship Id="rId14" Type="http://schemas.openxmlformats.org/officeDocument/2006/relationships/hyperlink" Target="http://uk.wikipedia.org/wiki/%D0%A1%D0%BA%D0%BE%D1%80%D0%BF%D1%96%D0%BE%D0%BD_(%D1%81%D1%83%D0%B7%D1%96%D1%80'%D1%8F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1571612"/>
            <a:ext cx="3714776" cy="3214710"/>
          </a:xfrm>
          <a:prstGeom prst="ellipse">
            <a:avLst/>
          </a:prstGeom>
          <a:solidFill>
            <a:srgbClr val="00B0F0"/>
          </a:solidFill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uk-UA" b="1" i="1" dirty="0" smtClean="0"/>
              <a:t>Робота з картою зоряного  неба</a:t>
            </a:r>
            <a:endParaRPr lang="ru-RU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1600200"/>
            <a:ext cx="2643206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uk-UA" b="1" dirty="0" smtClean="0">
                <a:solidFill>
                  <a:srgbClr val="FF0000"/>
                </a:solidFill>
              </a:rPr>
              <a:t> ≈ -38º; </a:t>
            </a:r>
          </a:p>
          <a:p>
            <a:r>
              <a:rPr lang="uk-UA" b="1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uk-UA" b="1" dirty="0" smtClean="0">
                <a:solidFill>
                  <a:srgbClr val="FF0000"/>
                </a:solidFill>
              </a:rPr>
              <a:t> ≈ 18</a:t>
            </a:r>
            <a:r>
              <a:rPr lang="en-US" b="1" baseline="30000" dirty="0" smtClean="0">
                <a:solidFill>
                  <a:srgbClr val="FF0000"/>
                </a:solidFill>
              </a:rPr>
              <a:t>h</a:t>
            </a:r>
            <a:r>
              <a:rPr lang="uk-UA" b="1" baseline="30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22</a:t>
            </a:r>
            <a:r>
              <a:rPr lang="en-US" b="1" baseline="30000" dirty="0" smtClean="0">
                <a:solidFill>
                  <a:srgbClr val="FF0000"/>
                </a:solidFill>
              </a:rPr>
              <a:t>m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3953" t="28244"/>
          <a:stretch>
            <a:fillRect/>
          </a:stretch>
        </p:blipFill>
        <p:spPr bwMode="auto">
          <a:xfrm>
            <a:off x="214282" y="1357298"/>
            <a:ext cx="6143668" cy="5213150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857224" y="4500570"/>
            <a:ext cx="3500462" cy="3571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войные круглые скобки 31"/>
          <p:cNvSpPr/>
          <p:nvPr/>
        </p:nvSpPr>
        <p:spPr>
          <a:xfrm>
            <a:off x="2357422" y="6072206"/>
            <a:ext cx="214314" cy="285752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ые круглые скобки 32"/>
          <p:cNvSpPr/>
          <p:nvPr/>
        </p:nvSpPr>
        <p:spPr>
          <a:xfrm>
            <a:off x="5572132" y="2786058"/>
            <a:ext cx="285752" cy="285752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11863" y="1125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215856"/>
            <a:ext cx="6624638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04025" y="0"/>
            <a:ext cx="23399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Для прикладу, визначимо координати зорі </a:t>
            </a:r>
            <a:r>
              <a:rPr lang="uk-UA" dirty="0">
                <a:sym typeface="Symbol" pitchFamily="18" charset="2"/>
              </a:rPr>
              <a:t></a:t>
            </a:r>
            <a:r>
              <a:rPr lang="uk-UA" dirty="0"/>
              <a:t> Великого Пса. Проведемо радіальний відрізок через цю точку (позначений синім кольором) і коло схилень (позначене червоним кольором). Бачимо, що схилення зорі </a:t>
            </a:r>
            <a:r>
              <a:rPr lang="uk-UA" dirty="0">
                <a:sym typeface="Symbol" pitchFamily="18" charset="2"/>
              </a:rPr>
              <a:t></a:t>
            </a:r>
            <a:r>
              <a:rPr lang="uk-UA" dirty="0"/>
              <a:t> лежить в межах від 0º до -30º (вказані числа взято в червоні рамки), а пряме сходження </a:t>
            </a:r>
            <a:r>
              <a:rPr lang="uk-UA" dirty="0">
                <a:sym typeface="Symbol" pitchFamily="18" charset="2"/>
              </a:rPr>
              <a:t></a:t>
            </a:r>
            <a:r>
              <a:rPr lang="uk-UA" dirty="0"/>
              <a:t> - в межах від 6 до 7 годин (в синіх рамках). Приблизно координати зорі такі: </a:t>
            </a:r>
            <a:br>
              <a:rPr lang="uk-UA" dirty="0"/>
            </a:br>
            <a:r>
              <a:rPr lang="uk-UA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uk-UA" b="1" dirty="0">
                <a:solidFill>
                  <a:srgbClr val="FF0000"/>
                </a:solidFill>
              </a:rPr>
              <a:t> ≈ -15º; </a:t>
            </a:r>
            <a:r>
              <a:rPr lang="uk-UA" b="1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uk-UA" b="1" dirty="0">
                <a:solidFill>
                  <a:srgbClr val="FF0000"/>
                </a:solidFill>
              </a:rPr>
              <a:t> ≈ 6</a:t>
            </a:r>
            <a:r>
              <a:rPr lang="en-US" b="1" baseline="30000" dirty="0">
                <a:solidFill>
                  <a:srgbClr val="FF0000"/>
                </a:solidFill>
              </a:rPr>
              <a:t>h</a:t>
            </a:r>
            <a:r>
              <a:rPr lang="uk-UA" b="1" baseline="30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42</a:t>
            </a:r>
            <a:r>
              <a:rPr lang="en-US" b="1" baseline="30000" dirty="0">
                <a:solidFill>
                  <a:srgbClr val="FF0000"/>
                </a:solidFill>
              </a:rPr>
              <a:t>m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06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913" y="188913"/>
            <a:ext cx="640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</a:rPr>
              <a:t>Самая известная группа звезд в северном полушарии – Ковш Большой Медведицы.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3695700" cy="28892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7162800" cy="236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06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Рисунок1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41438"/>
            <a:ext cx="8991600" cy="5434012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7058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00"/>
                </a:solidFill>
              </a:rPr>
              <a:t>Созвездие Большой Медведицы может служить хорошим помощником для запоминания ярчайших звезд Северного полушария.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6" name="Group 48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196034"/>
        </p:xfrm>
        <a:graphic>
          <a:graphicData uri="http://schemas.openxmlformats.org/drawingml/2006/table">
            <a:tbl>
              <a:tblPr/>
              <a:tblGrid>
                <a:gridCol w="1752600"/>
                <a:gridCol w="4343400"/>
                <a:gridCol w="2133600"/>
              </a:tblGrid>
              <a:tr h="1072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Пора року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Сузір'я знаходяться над горизонтом (видно всю ніч)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Яскраві зірки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Літо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Осінь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Зима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Діва, Терези, Скорпіон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Стрілець, Козоріг, Водолій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Риби, Овен, Телець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Лев, Рак, Близнята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Спіка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Антарес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Арктур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Вега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Денеб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Альтаір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Альдебаран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Поллукс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Рігель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Сіріус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Изображение 016"/>
          <p:cNvPicPr>
            <a:picLocks noChangeAspect="1" noChangeArrowheads="1"/>
          </p:cNvPicPr>
          <p:nvPr/>
        </p:nvPicPr>
        <p:blipFill>
          <a:blip r:embed="rId2" cstate="print"/>
          <a:srcRect l="4927" r="13431" b="836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/>
              <a:t>Географічні координати </a:t>
            </a:r>
            <a:r>
              <a:rPr lang="uk-UA" sz="3200" b="1" dirty="0" err="1"/>
              <a:t>м.Запоріжжя</a:t>
            </a:r>
            <a:r>
              <a:rPr lang="uk-UA" sz="3200" b="1" dirty="0"/>
              <a:t>:</a:t>
            </a:r>
            <a:br>
              <a:rPr lang="uk-UA" sz="3200" b="1" dirty="0"/>
            </a:br>
            <a:r>
              <a:rPr lang="uk-UA" sz="3200" b="1" dirty="0" smtClean="0"/>
              <a:t> 48</a:t>
            </a:r>
            <a:r>
              <a:rPr lang="en-US" sz="3200" b="1" dirty="0" smtClean="0">
                <a:cs typeface="Arial" charset="0"/>
              </a:rPr>
              <a:t>º</a:t>
            </a:r>
            <a:r>
              <a:rPr lang="uk-UA" sz="3200" b="1" dirty="0" err="1" smtClean="0">
                <a:cs typeface="Arial" charset="0"/>
              </a:rPr>
              <a:t>пн.ш</a:t>
            </a:r>
            <a:r>
              <a:rPr lang="uk-UA" sz="3200" b="1" dirty="0" smtClean="0">
                <a:cs typeface="Arial" charset="0"/>
              </a:rPr>
              <a:t>.;  35</a:t>
            </a:r>
            <a:r>
              <a:rPr lang="en-US" sz="3200" b="1" dirty="0" smtClean="0">
                <a:cs typeface="Arial" charset="0"/>
              </a:rPr>
              <a:t>º</a:t>
            </a:r>
            <a:r>
              <a:rPr lang="uk-UA" sz="3200" b="1" dirty="0" err="1" smtClean="0">
                <a:cs typeface="Arial" charset="0"/>
              </a:rPr>
              <a:t>сх.д</a:t>
            </a:r>
            <a:r>
              <a:rPr lang="uk-UA" sz="3200" b="1" dirty="0" smtClean="0">
                <a:cs typeface="Arial" charset="0"/>
              </a:rPr>
              <a:t>.</a:t>
            </a:r>
            <a:endParaRPr lang="en-US" sz="3200" b="1" dirty="0"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Висота північного полюса світу над горизонтом складає 48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cs typeface="Arial" charset="0"/>
              </a:rPr>
              <a:t>Якщо  астрономічні спостереження проводяться на цій широті, то можна побачити, що:</a:t>
            </a:r>
            <a:endParaRPr lang="en-GB" sz="24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cs typeface="Arial" charset="0"/>
              </a:rPr>
              <a:t>1)</a:t>
            </a:r>
            <a:r>
              <a:rPr lang="uk-UA" sz="2400" dirty="0">
                <a:cs typeface="Arial" charset="0"/>
              </a:rPr>
              <a:t>Зірки із схиленням від +50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 до +90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 ніколи не заходять (наприклад сузір'я В.Ведмедиці);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>
                <a:cs typeface="Arial" charset="0"/>
              </a:rPr>
              <a:t>2) Зірки із схиленням від -50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 до -90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 ніколи не з'являються над горизонтом</a:t>
            </a:r>
            <a:r>
              <a:rPr lang="en-GB" sz="2400" dirty="0">
                <a:cs typeface="Arial" charset="0"/>
              </a:rPr>
              <a:t> (</a:t>
            </a:r>
            <a:r>
              <a:rPr lang="uk-UA" sz="2400" dirty="0" err="1">
                <a:cs typeface="Arial" charset="0"/>
              </a:rPr>
              <a:t>суз</a:t>
            </a:r>
            <a:r>
              <a:rPr lang="uk-UA" sz="2400" dirty="0">
                <a:cs typeface="Arial" charset="0"/>
              </a:rPr>
              <a:t>. </a:t>
            </a:r>
            <a:r>
              <a:rPr lang="uk-UA" sz="2400" dirty="0" err="1">
                <a:cs typeface="Arial" charset="0"/>
              </a:rPr>
              <a:t>Півден.Хреста</a:t>
            </a:r>
            <a:r>
              <a:rPr lang="uk-UA" sz="2400" dirty="0">
                <a:cs typeface="Arial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>
                <a:cs typeface="Arial" charset="0"/>
              </a:rPr>
              <a:t>3)Всі інші зірки сходять і заходять;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>
                <a:cs typeface="Arial" charset="0"/>
              </a:rPr>
              <a:t>4)Зірки із схиленням, яке дорівнює широті місця спостереження (</a:t>
            </a:r>
            <a:r>
              <a:rPr lang="uk-UA" sz="2400" dirty="0"/>
              <a:t>48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), при перетині небесного меридіану проходе через точку зеніту.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229600" cy="2582858"/>
          </a:xfrm>
        </p:spPr>
        <p:txBody>
          <a:bodyPr>
            <a:noAutofit/>
          </a:bodyPr>
          <a:lstStyle/>
          <a:p>
            <a:r>
              <a:rPr lang="uk-UA" sz="2400" b="1" dirty="0"/>
              <a:t>Небесні координати</a:t>
            </a:r>
            <a:r>
              <a:rPr lang="uk-UA" sz="2400" dirty="0"/>
              <a:t>: </a:t>
            </a:r>
            <a:br>
              <a:rPr lang="uk-UA" sz="2400" dirty="0"/>
            </a:br>
            <a:r>
              <a:rPr lang="uk-UA" sz="2400" dirty="0"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δ</a:t>
            </a:r>
            <a:r>
              <a:rPr lang="uk-UA" sz="2400" dirty="0">
                <a:cs typeface="Arial" charset="0"/>
              </a:rPr>
              <a:t> - схилення світила (</a:t>
            </a:r>
            <a:r>
              <a:rPr lang="en-US" sz="2400" dirty="0">
                <a:cs typeface="Arial" charset="0"/>
              </a:rPr>
              <a:t>º</a:t>
            </a:r>
            <a:r>
              <a:rPr lang="uk-UA" sz="2400" dirty="0">
                <a:cs typeface="Arial" charset="0"/>
              </a:rPr>
              <a:t> - градус; </a:t>
            </a:r>
            <a:r>
              <a:rPr lang="en-US" sz="2400" dirty="0">
                <a:cs typeface="Arial" charset="0"/>
              </a:rPr>
              <a:t>‘</a:t>
            </a:r>
            <a:r>
              <a:rPr lang="uk-UA" sz="2400" dirty="0">
                <a:cs typeface="Arial" charset="0"/>
              </a:rPr>
              <a:t> – </a:t>
            </a:r>
            <a:r>
              <a:rPr lang="uk-UA" sz="2400" dirty="0" err="1">
                <a:cs typeface="Arial" charset="0"/>
              </a:rPr>
              <a:t>хв</a:t>
            </a:r>
            <a:r>
              <a:rPr lang="uk-UA" sz="2400" dirty="0">
                <a:cs typeface="Arial" charset="0"/>
              </a:rPr>
              <a:t>);                                  </a:t>
            </a:r>
            <a:br>
              <a:rPr lang="uk-UA" sz="2400" dirty="0">
                <a:cs typeface="Arial" charset="0"/>
              </a:rPr>
            </a:br>
            <a:r>
              <a:rPr lang="uk-UA" sz="2400" dirty="0"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α</a:t>
            </a:r>
            <a:r>
              <a:rPr lang="en-GB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– </a:t>
            </a:r>
            <a:r>
              <a:rPr lang="uk-UA" sz="2400" dirty="0">
                <a:cs typeface="Arial" charset="0"/>
              </a:rPr>
              <a:t>пряме піднесення (</a:t>
            </a:r>
            <a:r>
              <a:rPr lang="en-US" sz="2400" dirty="0">
                <a:cs typeface="Arial" charset="0"/>
              </a:rPr>
              <a:t>h</a:t>
            </a:r>
            <a:r>
              <a:rPr lang="uk-UA" sz="2400" dirty="0">
                <a:cs typeface="Arial" charset="0"/>
              </a:rPr>
              <a:t> - </a:t>
            </a:r>
            <a:r>
              <a:rPr lang="uk-UA" sz="2400" dirty="0" err="1">
                <a:cs typeface="Arial" charset="0"/>
              </a:rPr>
              <a:t>год</a:t>
            </a:r>
            <a:r>
              <a:rPr lang="uk-UA" sz="2400" dirty="0">
                <a:cs typeface="Arial" charset="0"/>
              </a:rPr>
              <a:t>; </a:t>
            </a:r>
            <a:r>
              <a:rPr lang="en-US" sz="2400" dirty="0">
                <a:cs typeface="Arial" charset="0"/>
              </a:rPr>
              <a:t>m</a:t>
            </a:r>
            <a:r>
              <a:rPr lang="uk-UA" sz="2400" dirty="0">
                <a:cs typeface="Arial" charset="0"/>
              </a:rPr>
              <a:t> - </a:t>
            </a:r>
            <a:r>
              <a:rPr lang="uk-UA" sz="2400" dirty="0" err="1">
                <a:cs typeface="Arial" charset="0"/>
              </a:rPr>
              <a:t>хв</a:t>
            </a:r>
            <a:r>
              <a:rPr lang="uk-UA" sz="2400" dirty="0">
                <a:cs typeface="Arial" charset="0"/>
              </a:rPr>
              <a:t>); </a:t>
            </a:r>
            <a:br>
              <a:rPr lang="uk-UA" sz="2400" dirty="0">
                <a:cs typeface="Arial" charset="0"/>
              </a:rPr>
            </a:br>
            <a:r>
              <a:rPr lang="uk-UA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h=</a:t>
            </a:r>
            <a:r>
              <a:rPr lang="uk-UA" sz="2400" dirty="0">
                <a:cs typeface="Arial" charset="0"/>
              </a:rPr>
              <a:t>(90</a:t>
            </a:r>
            <a:r>
              <a:rPr lang="en-US" sz="2400" dirty="0">
                <a:cs typeface="Arial" charset="0"/>
              </a:rPr>
              <a:t>º -</a:t>
            </a:r>
            <a:r>
              <a:rPr lang="uk-UA" sz="2400" dirty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uk-UA" sz="2400" dirty="0" smtClean="0">
                <a:cs typeface="Arial" charset="0"/>
              </a:rPr>
              <a:t>) </a:t>
            </a:r>
            <a:r>
              <a:rPr lang="uk-UA" sz="2400" dirty="0">
                <a:cs typeface="Arial" charset="0"/>
              </a:rPr>
              <a:t>+ </a:t>
            </a:r>
            <a:r>
              <a:rPr lang="el-GR" sz="2400" dirty="0">
                <a:cs typeface="Arial" charset="0"/>
              </a:rPr>
              <a:t>δ</a:t>
            </a:r>
            <a:r>
              <a:rPr lang="uk-UA" sz="2400" dirty="0">
                <a:cs typeface="Arial" charset="0"/>
              </a:rPr>
              <a:t> – висота світила у верхній кульмінації над   </a:t>
            </a:r>
            <a:br>
              <a:rPr lang="uk-UA" sz="2400" dirty="0">
                <a:cs typeface="Arial" charset="0"/>
              </a:rPr>
            </a:br>
            <a:r>
              <a:rPr lang="uk-UA" sz="2400" dirty="0">
                <a:cs typeface="Arial" charset="0"/>
              </a:rPr>
              <a:t>                          горизонтом;</a:t>
            </a:r>
            <a:br>
              <a:rPr lang="uk-UA" sz="2400" dirty="0">
                <a:cs typeface="Arial" charset="0"/>
              </a:rPr>
            </a:br>
            <a:r>
              <a:rPr lang="uk-UA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h=</a:t>
            </a:r>
            <a:r>
              <a:rPr lang="uk-UA" sz="2400" dirty="0">
                <a:cs typeface="Arial" charset="0"/>
              </a:rPr>
              <a:t>(90</a:t>
            </a:r>
            <a:r>
              <a:rPr lang="en-US" sz="2400" dirty="0">
                <a:cs typeface="Arial" charset="0"/>
              </a:rPr>
              <a:t>º-</a:t>
            </a:r>
            <a:r>
              <a:rPr lang="uk-UA" sz="2400" dirty="0"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φ</a:t>
            </a:r>
            <a:r>
              <a:rPr lang="uk-UA" sz="2400" dirty="0">
                <a:cs typeface="Arial" charset="0"/>
              </a:rPr>
              <a:t>) + </a:t>
            </a:r>
            <a:r>
              <a:rPr lang="el-GR" sz="2400" dirty="0">
                <a:cs typeface="Arial" charset="0"/>
              </a:rPr>
              <a:t>δ</a:t>
            </a:r>
            <a:r>
              <a:rPr lang="uk-UA" sz="2400" dirty="0">
                <a:cs typeface="Arial" charset="0"/>
              </a:rPr>
              <a:t> – висота світила у верхній кульмінації під   </a:t>
            </a:r>
            <a:br>
              <a:rPr lang="uk-UA" sz="2400" dirty="0">
                <a:cs typeface="Arial" charset="0"/>
              </a:rPr>
            </a:br>
            <a:r>
              <a:rPr lang="uk-UA" sz="2400" dirty="0">
                <a:cs typeface="Arial" charset="0"/>
              </a:rPr>
              <a:t>                          горизонтом;</a:t>
            </a:r>
            <a:br>
              <a:rPr lang="uk-UA" sz="2400" dirty="0">
                <a:cs typeface="Arial" charset="0"/>
              </a:rPr>
            </a:br>
            <a:endParaRPr lang="el-GR" sz="2400" dirty="0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605234"/>
          </a:xfrm>
        </p:spPr>
        <p:txBody>
          <a:bodyPr/>
          <a:lstStyle/>
          <a:p>
            <a:r>
              <a:rPr lang="uk-UA" sz="2000" dirty="0"/>
              <a:t>21 березня – день весняного рівнодення: </a:t>
            </a:r>
            <a:r>
              <a:rPr lang="el-GR" sz="2000" dirty="0">
                <a:cs typeface="Arial" charset="0"/>
              </a:rPr>
              <a:t>α</a:t>
            </a:r>
            <a:r>
              <a:rPr lang="uk-UA" sz="2000" dirty="0">
                <a:cs typeface="Arial" charset="0"/>
              </a:rPr>
              <a:t> = 0</a:t>
            </a:r>
            <a:r>
              <a:rPr lang="en-GB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h</a:t>
            </a:r>
            <a:r>
              <a:rPr lang="uk-UA" sz="2000" dirty="0">
                <a:cs typeface="Arial" charset="0"/>
              </a:rPr>
              <a:t> ; </a:t>
            </a:r>
            <a:r>
              <a:rPr lang="el-GR" sz="2000" dirty="0">
                <a:cs typeface="Arial" charset="0"/>
              </a:rPr>
              <a:t>δ</a:t>
            </a:r>
            <a:r>
              <a:rPr lang="uk-UA" sz="2000" dirty="0">
                <a:cs typeface="Arial" charset="0"/>
              </a:rPr>
              <a:t> = 0</a:t>
            </a:r>
            <a:r>
              <a:rPr lang="en-US" sz="2000" dirty="0">
                <a:cs typeface="Arial" charset="0"/>
              </a:rPr>
              <a:t>º</a:t>
            </a:r>
            <a:r>
              <a:rPr lang="uk-UA" sz="2000" dirty="0">
                <a:cs typeface="Arial" charset="0"/>
              </a:rPr>
              <a:t>;</a:t>
            </a:r>
          </a:p>
          <a:p>
            <a:pPr algn="ctr">
              <a:buFontTx/>
              <a:buNone/>
            </a:pPr>
            <a:r>
              <a:rPr lang="uk-UA" sz="2000" dirty="0">
                <a:cs typeface="Arial" charset="0"/>
              </a:rPr>
              <a:t>         (сузір'я Риби);</a:t>
            </a:r>
            <a:endParaRPr lang="en-GB" sz="2000" dirty="0">
              <a:cs typeface="Arial" charset="0"/>
            </a:endParaRPr>
          </a:p>
          <a:p>
            <a:r>
              <a:rPr lang="en-GB" sz="2000" dirty="0">
                <a:cs typeface="Arial" charset="0"/>
              </a:rPr>
              <a:t>21 </a:t>
            </a:r>
            <a:r>
              <a:rPr lang="uk-UA" sz="2000" dirty="0">
                <a:cs typeface="Arial" charset="0"/>
              </a:rPr>
              <a:t>червня – день літнього сонцестояння: </a:t>
            </a:r>
            <a:r>
              <a:rPr lang="el-GR" sz="2000" dirty="0">
                <a:cs typeface="Arial" charset="0"/>
              </a:rPr>
              <a:t>α</a:t>
            </a:r>
            <a:r>
              <a:rPr lang="uk-UA" sz="2000" dirty="0">
                <a:cs typeface="Arial" charset="0"/>
              </a:rPr>
              <a:t> = 6 </a:t>
            </a:r>
            <a:r>
              <a:rPr lang="en-US" sz="2000" dirty="0">
                <a:cs typeface="Arial" charset="0"/>
              </a:rPr>
              <a:t>h</a:t>
            </a:r>
            <a:r>
              <a:rPr lang="uk-UA" sz="2000" dirty="0">
                <a:cs typeface="Arial" charset="0"/>
              </a:rPr>
              <a:t>; </a:t>
            </a:r>
            <a:r>
              <a:rPr lang="el-GR" sz="2000" dirty="0">
                <a:cs typeface="Arial" charset="0"/>
              </a:rPr>
              <a:t>δ</a:t>
            </a:r>
            <a:r>
              <a:rPr lang="uk-UA" sz="2000" dirty="0">
                <a:cs typeface="Arial" charset="0"/>
              </a:rPr>
              <a:t> = +23</a:t>
            </a:r>
            <a:r>
              <a:rPr lang="en-US" sz="2000" dirty="0">
                <a:cs typeface="Arial" charset="0"/>
              </a:rPr>
              <a:t>º</a:t>
            </a:r>
            <a:r>
              <a:rPr lang="uk-UA" sz="2000" dirty="0">
                <a:cs typeface="Arial" charset="0"/>
              </a:rPr>
              <a:t>27</a:t>
            </a:r>
            <a:r>
              <a:rPr lang="en-US" sz="2000" dirty="0">
                <a:cs typeface="Arial" charset="0"/>
              </a:rPr>
              <a:t>´</a:t>
            </a:r>
            <a:r>
              <a:rPr lang="uk-UA" sz="2000" dirty="0">
                <a:cs typeface="Arial" charset="0"/>
              </a:rPr>
              <a:t>;</a:t>
            </a:r>
          </a:p>
          <a:p>
            <a:pPr algn="ctr">
              <a:buFontTx/>
              <a:buNone/>
            </a:pPr>
            <a:r>
              <a:rPr lang="uk-UA" sz="2000" dirty="0">
                <a:cs typeface="Arial" charset="0"/>
              </a:rPr>
              <a:t>   (сузір'я Близнята);</a:t>
            </a:r>
          </a:p>
          <a:p>
            <a:r>
              <a:rPr lang="uk-UA" sz="2000" dirty="0">
                <a:cs typeface="Arial" charset="0"/>
              </a:rPr>
              <a:t>23 вересня - </a:t>
            </a:r>
            <a:r>
              <a:rPr lang="uk-UA" sz="2000" dirty="0"/>
              <a:t>день осіннього рівнодення: </a:t>
            </a:r>
            <a:r>
              <a:rPr lang="el-GR" sz="2000" dirty="0">
                <a:cs typeface="Arial" charset="0"/>
              </a:rPr>
              <a:t>α</a:t>
            </a:r>
            <a:r>
              <a:rPr lang="uk-UA" sz="2000" dirty="0">
                <a:cs typeface="Arial" charset="0"/>
              </a:rPr>
              <a:t> = 12 </a:t>
            </a:r>
            <a:r>
              <a:rPr lang="en-US" sz="2000" dirty="0">
                <a:cs typeface="Arial" charset="0"/>
              </a:rPr>
              <a:t>h</a:t>
            </a:r>
            <a:r>
              <a:rPr lang="uk-UA" sz="2000" dirty="0">
                <a:cs typeface="Arial" charset="0"/>
              </a:rPr>
              <a:t>; </a:t>
            </a:r>
            <a:r>
              <a:rPr lang="el-GR" sz="2000" dirty="0">
                <a:cs typeface="Arial" charset="0"/>
              </a:rPr>
              <a:t>δ</a:t>
            </a:r>
            <a:r>
              <a:rPr lang="uk-UA" sz="2000" dirty="0">
                <a:cs typeface="Arial" charset="0"/>
              </a:rPr>
              <a:t> = 0</a:t>
            </a:r>
            <a:r>
              <a:rPr lang="en-US" sz="2000" dirty="0">
                <a:cs typeface="Arial" charset="0"/>
              </a:rPr>
              <a:t>º</a:t>
            </a:r>
            <a:r>
              <a:rPr lang="uk-UA" sz="2000" dirty="0">
                <a:cs typeface="Arial" charset="0"/>
              </a:rPr>
              <a:t>;</a:t>
            </a:r>
          </a:p>
          <a:p>
            <a:pPr algn="ctr">
              <a:buFontTx/>
              <a:buNone/>
            </a:pPr>
            <a:r>
              <a:rPr lang="uk-UA" sz="2000" dirty="0">
                <a:cs typeface="Arial" charset="0"/>
              </a:rPr>
              <a:t>   (сузір'я Діви);</a:t>
            </a:r>
          </a:p>
          <a:p>
            <a:r>
              <a:rPr lang="uk-UA" sz="2000" dirty="0">
                <a:cs typeface="Arial" charset="0"/>
              </a:rPr>
              <a:t>22 грудня - день зимового сонцестояння: </a:t>
            </a:r>
            <a:r>
              <a:rPr lang="el-GR" sz="2000" dirty="0">
                <a:cs typeface="Arial" charset="0"/>
              </a:rPr>
              <a:t>α</a:t>
            </a:r>
            <a:r>
              <a:rPr lang="uk-UA" sz="2000" dirty="0">
                <a:cs typeface="Arial" charset="0"/>
              </a:rPr>
              <a:t> = 18 </a:t>
            </a:r>
            <a:r>
              <a:rPr lang="en-US" sz="2000" dirty="0">
                <a:cs typeface="Arial" charset="0"/>
              </a:rPr>
              <a:t>h</a:t>
            </a:r>
            <a:r>
              <a:rPr lang="uk-UA" sz="2000" dirty="0">
                <a:cs typeface="Arial" charset="0"/>
              </a:rPr>
              <a:t>; </a:t>
            </a:r>
            <a:r>
              <a:rPr lang="el-GR" sz="2000" dirty="0">
                <a:cs typeface="Arial" charset="0"/>
              </a:rPr>
              <a:t>δ</a:t>
            </a:r>
            <a:r>
              <a:rPr lang="uk-UA" sz="2000" dirty="0">
                <a:cs typeface="Arial" charset="0"/>
              </a:rPr>
              <a:t> = -23</a:t>
            </a:r>
            <a:r>
              <a:rPr lang="en-US" sz="2000" dirty="0">
                <a:cs typeface="Arial" charset="0"/>
              </a:rPr>
              <a:t>º</a:t>
            </a:r>
            <a:r>
              <a:rPr lang="uk-UA" sz="2000" dirty="0">
                <a:cs typeface="Arial" charset="0"/>
              </a:rPr>
              <a:t>27</a:t>
            </a:r>
            <a:r>
              <a:rPr lang="en-US" sz="2000" dirty="0">
                <a:cs typeface="Arial" charset="0"/>
              </a:rPr>
              <a:t>´</a:t>
            </a:r>
            <a:r>
              <a:rPr lang="uk-UA" sz="2000" dirty="0">
                <a:cs typeface="Arial" charset="0"/>
              </a:rPr>
              <a:t>;</a:t>
            </a:r>
          </a:p>
          <a:p>
            <a:pPr algn="ctr">
              <a:buFontTx/>
              <a:buNone/>
            </a:pPr>
            <a:r>
              <a:rPr lang="uk-UA" sz="2000" dirty="0">
                <a:cs typeface="Arial" charset="0"/>
              </a:rPr>
              <a:t>      (сузір'я Стрільця);</a:t>
            </a:r>
          </a:p>
          <a:p>
            <a:endParaRPr lang="en-GB" sz="2000" dirty="0">
              <a:cs typeface="Arial" charset="0"/>
            </a:endParaRPr>
          </a:p>
          <a:p>
            <a:endParaRPr lang="en-GB" sz="2000" dirty="0">
              <a:cs typeface="Arial" charset="0"/>
            </a:endParaRPr>
          </a:p>
          <a:p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u="sng" dirty="0" smtClean="0"/>
              <a:t>Мета: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навчитися користуватися рухомою картою зоряного неба;  </a:t>
            </a:r>
          </a:p>
          <a:p>
            <a:r>
              <a:rPr lang="uk-UA" dirty="0" smtClean="0"/>
              <a:t>вивчити основні сузір’я та власні назви зірок зоряного неба; </a:t>
            </a:r>
          </a:p>
          <a:p>
            <a:r>
              <a:rPr lang="uk-UA" dirty="0" smtClean="0"/>
              <a:t>навчитися визначати час сходу, заходу та кульмінації зірки  (Сонця) для заданої дати (і навпаки); </a:t>
            </a:r>
          </a:p>
          <a:p>
            <a:r>
              <a:rPr lang="uk-UA" dirty="0" smtClean="0"/>
              <a:t> вивчити зодіакальні сузір’я та навчитися визначати дату «входу» та «виходу» Сонця із них;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50825" y="152400"/>
            <a:ext cx="8640763" cy="9715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5. Вкажіть, чи можна сьогодні спостерігати ваше сузір’я, зокрема</a:t>
            </a:r>
            <a:br>
              <a:rPr lang="uk-UA">
                <a:solidFill>
                  <a:schemeClr val="bg1"/>
                </a:solidFill>
              </a:rPr>
            </a:br>
            <a:r>
              <a:rPr lang="uk-UA">
                <a:solidFill>
                  <a:schemeClr val="bg1"/>
                </a:solidFill>
              </a:rPr>
              <a:t> його найяскравішу зорю (див. завдання 3) о 19 годині місцевого часу? </a:t>
            </a:r>
            <a:br>
              <a:rPr lang="uk-UA">
                <a:solidFill>
                  <a:schemeClr val="bg1"/>
                </a:solidFill>
              </a:rPr>
            </a:br>
            <a:r>
              <a:rPr lang="uk-UA" b="1">
                <a:solidFill>
                  <a:srgbClr val="FFFF00"/>
                </a:solidFill>
              </a:rPr>
              <a:t>(Використовується накладний круг)</a:t>
            </a:r>
            <a:r>
              <a:rPr lang="uk-UA"/>
              <a:t> </a:t>
            </a:r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48375" y="1304925"/>
            <a:ext cx="295275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/>
              <a:t>Щоб дізнатись, як виглядає зоряне небо на конкретний час конкретного дня, потрібно скористатись зоряною картою і накладним кругом. </a:t>
            </a:r>
          </a:p>
          <a:p>
            <a:pPr>
              <a:spcBef>
                <a:spcPct val="50000"/>
              </a:spcBef>
            </a:pPr>
            <a:r>
              <a:rPr lang="uk-UA" sz="1600"/>
              <a:t>Накладіть накладний круг на зоряну карту так, щоб </a:t>
            </a:r>
            <a:r>
              <a:rPr lang="uk-UA" sz="1600" b="1" i="1"/>
              <a:t>дата спостереження на зоряній карті </a:t>
            </a:r>
            <a:r>
              <a:rPr lang="uk-UA" sz="1600"/>
              <a:t>сумістилась з </a:t>
            </a:r>
            <a:r>
              <a:rPr lang="uk-UA" sz="1600" b="1" i="1"/>
              <a:t>потрібним місцевим часом на накладному крузі</a:t>
            </a:r>
            <a:r>
              <a:rPr lang="uk-UA" sz="1600"/>
              <a:t>. Частина зоряної карти, яка попала в отвір овальної форми накладного кругу,- це і є та частина небесної сфери, яка буде над горизонтом спостерігача на вказаний момент спостережень.</a:t>
            </a:r>
            <a:endParaRPr lang="ru-RU" sz="160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62050"/>
            <a:ext cx="57245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488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948488" y="0"/>
            <a:ext cx="2052637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Наприклад, для вказаного на малюнку взаємного положення зоряної карти і накладного круга ми бачимо вигляд зоряного неба на 3 годину 50 хвилин місцевого часу 24 серпня (синя мітка 1), чи на 6 годину 40 хвилин 10 липня (червона мітка 2), чи на 11 годину 30 хвилин 26 квітня (фіолетова мітка), чи на 16:20 11 лютого (зелена мітка). 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72113" y="225425"/>
            <a:ext cx="342106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Звісно, зорі вказаної ділянки небесної сфери будуть видимі лише вночі, бо вдень вони згубляться у яскравому промінні сонячного світла.</a:t>
            </a:r>
          </a:p>
          <a:p>
            <a:endParaRPr lang="uk-UA"/>
          </a:p>
          <a:p>
            <a:r>
              <a:rPr lang="uk-UA"/>
              <a:t>Як бачимо, над горизонтом у ці моменти перебувають сузір’я Ерідана, Оріона, Близнюків (на сході), Кита (на півдні), Водолія (на південному заході), Стріли (на заході), Великої Ведмедиці, Малого Лева на півночі та інші. </a:t>
            </a:r>
          </a:p>
          <a:p>
            <a:endParaRPr lang="uk-UA"/>
          </a:p>
          <a:p>
            <a:r>
              <a:rPr lang="uk-UA"/>
              <a:t>Добре видно, які зорі у цей час перебувають на горизонті чи неподалік від нього.</a:t>
            </a:r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 l="30043"/>
          <a:stretch>
            <a:fillRect/>
          </a:stretch>
        </p:blipFill>
        <p:spPr bwMode="auto">
          <a:xfrm>
            <a:off x="179388" y="0"/>
            <a:ext cx="4860925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50825" y="152400"/>
            <a:ext cx="8640763" cy="9715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6. Для найяскравішої зірки вашого сузір’я (див. завдання 3) вкажіть час </a:t>
            </a:r>
            <a:br>
              <a:rPr lang="uk-UA">
                <a:solidFill>
                  <a:schemeClr val="bg1"/>
                </a:solidFill>
              </a:rPr>
            </a:br>
            <a:r>
              <a:rPr lang="uk-UA">
                <a:solidFill>
                  <a:schemeClr val="bg1"/>
                </a:solidFill>
              </a:rPr>
              <a:t>верхньої кульмінації на сьогоднішню дату.</a:t>
            </a:r>
            <a:r>
              <a:rPr lang="ru-RU"/>
              <a:t> </a:t>
            </a:r>
            <a:r>
              <a:rPr lang="uk-UA">
                <a:solidFill>
                  <a:schemeClr val="bg1"/>
                </a:solidFill>
              </a:rPr>
              <a:t/>
            </a:r>
            <a:br>
              <a:rPr lang="uk-UA">
                <a:solidFill>
                  <a:schemeClr val="bg1"/>
                </a:solidFill>
              </a:rPr>
            </a:br>
            <a:r>
              <a:rPr lang="uk-UA" b="1">
                <a:solidFill>
                  <a:srgbClr val="FFFF00"/>
                </a:solidFill>
              </a:rPr>
              <a:t>(Використовується накладний круг)</a:t>
            </a:r>
            <a:r>
              <a:rPr lang="uk-UA"/>
              <a:t> </a:t>
            </a:r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56100" y="1268413"/>
            <a:ext cx="450056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Кульмінацією називають момент перетину світилом НЕБЕСНОГО МЕРИДІАНУ (велике коло небесної сфери, що проходить через точки Пн, ППС, зеніт, Пд, надир). </a:t>
            </a:r>
          </a:p>
          <a:p>
            <a:r>
              <a:rPr lang="uk-UA"/>
              <a:t>На накладному крузі це лінія, яка проходить від точки Півночі (Пн) до точки Півдня (Пд).</a:t>
            </a:r>
          </a:p>
          <a:p>
            <a:r>
              <a:rPr lang="uk-UA"/>
              <a:t>Щоб знайти момент верхньої кульмінації зорі на вказану дату, обертайте накладний круг доти, доки потрібна вам зоря не опиниться на лінії Пн-Пд. Відтак зчитайте по накладному кругу </a:t>
            </a:r>
            <a:r>
              <a:rPr lang="uk-UA" b="1" i="1"/>
              <a:t>час, що розміщений навпроти потрібної вам дати</a:t>
            </a:r>
            <a:r>
              <a:rPr lang="uk-UA"/>
              <a:t>.</a:t>
            </a:r>
          </a:p>
          <a:p>
            <a:r>
              <a:rPr lang="uk-UA">
                <a:solidFill>
                  <a:schemeClr val="accent2"/>
                </a:solidFill>
              </a:rPr>
              <a:t>Примітка: якщо вибрана вами зоря не ховається за горизонт і має дві кульмінації, то верхньою кульмінацією є та, в якій зоря розташована південніше.</a:t>
            </a: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1510" name="Picture 6" descr="01010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68413"/>
            <a:ext cx="3203575" cy="3203575"/>
          </a:xfrm>
          <a:prstGeom prst="rect">
            <a:avLst/>
          </a:prstGeom>
          <a:noFill/>
        </p:spPr>
      </p:pic>
      <p:pic>
        <p:nvPicPr>
          <p:cNvPr id="21512" name="Picture 8" descr="23"/>
          <p:cNvPicPr>
            <a:picLocks noChangeAspect="1" noChangeArrowheads="1"/>
          </p:cNvPicPr>
          <p:nvPr/>
        </p:nvPicPr>
        <p:blipFill>
          <a:blip r:embed="rId3" cstate="print"/>
          <a:srcRect t="16208"/>
          <a:stretch>
            <a:fillRect/>
          </a:stretch>
        </p:blipFill>
        <p:spPr bwMode="auto">
          <a:xfrm>
            <a:off x="179388" y="4652963"/>
            <a:ext cx="4140200" cy="202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2875" y="152400"/>
            <a:ext cx="8821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/>
              <a:t>Для прикладу, на малюнку кульмінація зорі </a:t>
            </a:r>
            <a:r>
              <a:rPr lang="uk-UA" b="1" dirty="0">
                <a:sym typeface="Symbol" pitchFamily="18" charset="2"/>
              </a:rPr>
              <a:t></a:t>
            </a:r>
            <a:r>
              <a:rPr lang="uk-UA" b="1" dirty="0"/>
              <a:t> Великого Пса відбувається</a:t>
            </a:r>
            <a:br>
              <a:rPr lang="uk-UA" b="1" dirty="0"/>
            </a:br>
            <a:r>
              <a:rPr lang="uk-UA" b="1" dirty="0"/>
              <a:t>10 квітня о 17 годині 20 хвилин місцевого часу.</a:t>
            </a:r>
            <a:endParaRPr lang="ru-RU" b="1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8569325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pic>
        <p:nvPicPr>
          <p:cNvPr id="24578" name="Picture 2" descr="fr2_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6913562" cy="683101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-123221">
            <a:off x="468313" y="333375"/>
            <a:ext cx="6264275" cy="6524625"/>
            <a:chOff x="295" y="210"/>
            <a:chExt cx="3946" cy="4110"/>
          </a:xfrm>
        </p:grpSpPr>
        <p:pic>
          <p:nvPicPr>
            <p:cNvPr id="24580" name="Picture 4" descr="5+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rcRect b="1642"/>
            <a:stretch>
              <a:fillRect/>
            </a:stretch>
          </p:blipFill>
          <p:spPr bwMode="auto">
            <a:xfrm rot="11553918">
              <a:off x="295" y="210"/>
              <a:ext cx="3946" cy="3855"/>
            </a:xfrm>
            <a:prstGeom prst="rect">
              <a:avLst/>
            </a:prstGeom>
            <a:noFill/>
          </p:spPr>
        </p:pic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H="1">
              <a:off x="1791" y="731"/>
              <a:ext cx="794" cy="35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696075" y="6453188"/>
            <a:ext cx="230505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>
                <a:solidFill>
                  <a:schemeClr val="bg1"/>
                </a:solidFill>
              </a:rPr>
              <a:t>Виконуємо завдання 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0825" y="152400"/>
            <a:ext cx="8640763" cy="9715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7. Визначте моменти сходу і заходу Сонця для вашої дати народження.</a:t>
            </a:r>
            <a:r>
              <a:rPr lang="ru-RU"/>
              <a:t> </a:t>
            </a:r>
            <a:r>
              <a:rPr lang="uk-UA">
                <a:solidFill>
                  <a:schemeClr val="bg1"/>
                </a:solidFill>
              </a:rPr>
              <a:t/>
            </a:r>
            <a:br>
              <a:rPr lang="uk-UA">
                <a:solidFill>
                  <a:schemeClr val="bg1"/>
                </a:solidFill>
              </a:rPr>
            </a:br>
            <a:r>
              <a:rPr lang="uk-UA" b="1">
                <a:solidFill>
                  <a:srgbClr val="FFFF00"/>
                </a:solidFill>
              </a:rPr>
              <a:t>(Використовується накладний круг)</a:t>
            </a:r>
            <a:r>
              <a:rPr lang="uk-UA"/>
              <a:t> </a:t>
            </a:r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7338" y="1304925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	Щоб визначити моменти сходу-заходу світила (зорі, Сонця чи інших небесних тіл), потрібно повертати накладний круг до тих пір, поки світило не опиниться </a:t>
            </a:r>
            <a:r>
              <a:rPr lang="uk-UA" b="1" i="1">
                <a:solidFill>
                  <a:srgbClr val="0000FF"/>
                </a:solidFill>
              </a:rPr>
              <a:t>на лінії горизонту</a:t>
            </a:r>
            <a:r>
              <a:rPr lang="uk-UA"/>
              <a:t> (якщо це сталось зі східного боку горизонту, ви знайдете точку сходу, біля західного – точку заходу). В момент, коли світило буде на горизонті, зчитайте на накладному крузі </a:t>
            </a:r>
            <a:r>
              <a:rPr lang="uk-UA" b="1" i="1">
                <a:solidFill>
                  <a:srgbClr val="0000FF"/>
                </a:solidFill>
              </a:rPr>
              <a:t>час, що розміщений навпроти потрібної вам дати</a:t>
            </a:r>
            <a:r>
              <a:rPr lang="uk-UA"/>
              <a:t> – це й буде час сходу/заходу світила.</a:t>
            </a:r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040313" y="3249613"/>
            <a:ext cx="39243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Примітка: слід відзначити, що насправді внаслідок заломлення світлових променів земною атмосферою (це явище називають </a:t>
            </a:r>
            <a:r>
              <a:rPr lang="uk-UA" b="1">
                <a:solidFill>
                  <a:schemeClr val="accent2"/>
                </a:solidFill>
              </a:rPr>
              <a:t>астрономічною рефракцією</a:t>
            </a:r>
            <a:r>
              <a:rPr lang="uk-UA"/>
              <a:t>) Сонце сходить (з'являється над горизонтом) дещо швидше визначеного вами часу, а заходить дещо пізніше.</a:t>
            </a:r>
          </a:p>
        </p:txBody>
      </p:sp>
      <p:pic>
        <p:nvPicPr>
          <p:cNvPr id="26631" name="Picture 7" descr="&amp;Scy;&amp;khcy;&amp;iukcy;&amp;dcy; &amp;scy;&amp;ocy;&amp;ncy;&amp;ts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76588"/>
            <a:ext cx="4405312" cy="330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685800"/>
            <a:ext cx="5048256" cy="51054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dirty="0"/>
              <a:t>Визначити по зоряній карті екваторіальні координати Капелли (</a:t>
            </a:r>
            <a:r>
              <a:rPr lang="el-GR" sz="2800" dirty="0">
                <a:cs typeface="Arial" charset="0"/>
              </a:rPr>
              <a:t>α</a:t>
            </a:r>
            <a:r>
              <a:rPr lang="uk-UA" sz="2800" dirty="0">
                <a:cs typeface="Arial" charset="0"/>
              </a:rPr>
              <a:t> Візничого);</a:t>
            </a:r>
            <a:r>
              <a:rPr lang="uk-UA" sz="2800" dirty="0"/>
              <a:t>      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dirty="0"/>
              <a:t>Визначити моменти сходу і заходу 11 листопада;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dirty="0"/>
              <a:t>Визначити дату верхньої кульмінації  о 21 годині за місцевим часом;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dirty="0"/>
              <a:t>Якої найбільшої висоти досягає зоря Капелла м. Запоріжжі; </a:t>
            </a:r>
            <a:r>
              <a:rPr lang="en-US" sz="2800" b="1" dirty="0">
                <a:cs typeface="Arial" charset="0"/>
              </a:rPr>
              <a:t>h=</a:t>
            </a:r>
            <a:r>
              <a:rPr lang="uk-UA" sz="2800" b="1" dirty="0">
                <a:cs typeface="Arial" charset="0"/>
              </a:rPr>
              <a:t>(90</a:t>
            </a:r>
            <a:r>
              <a:rPr lang="en-US" sz="2800" b="1" dirty="0">
                <a:cs typeface="Arial" charset="0"/>
              </a:rPr>
              <a:t>º -</a:t>
            </a:r>
            <a:r>
              <a:rPr lang="uk-UA" sz="2800" b="1" dirty="0">
                <a:cs typeface="Arial" charset="0"/>
              </a:rPr>
              <a:t> </a:t>
            </a:r>
            <a:r>
              <a:rPr lang="el-GR" sz="2800" b="1" dirty="0">
                <a:cs typeface="Arial" charset="0"/>
              </a:rPr>
              <a:t>φ</a:t>
            </a:r>
            <a:r>
              <a:rPr lang="uk-UA" sz="2800" b="1" dirty="0">
                <a:cs typeface="Arial" charset="0"/>
              </a:rPr>
              <a:t>) + </a:t>
            </a:r>
            <a:r>
              <a:rPr lang="el-GR" sz="2800" b="1" dirty="0">
                <a:cs typeface="Arial" charset="0"/>
              </a:rPr>
              <a:t>δ</a:t>
            </a:r>
            <a:r>
              <a:rPr lang="uk-UA" sz="2800" dirty="0">
                <a:cs typeface="Arial" charset="0"/>
              </a:rPr>
              <a:t> ;</a:t>
            </a:r>
            <a:endParaRPr lang="uk-UA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dirty="0"/>
              <a:t>Опишіть, як змінилося положення Сонця на небесній сфері з 1 червня по 1 вересня.</a:t>
            </a:r>
          </a:p>
          <a:p>
            <a:pPr marL="609600" indent="-609600">
              <a:lnSpc>
                <a:spcPct val="90000"/>
              </a:lnSpc>
            </a:pPr>
            <a:endParaRPr lang="uk-UA" sz="2800" dirty="0"/>
          </a:p>
        </p:txBody>
      </p:sp>
      <p:pic>
        <p:nvPicPr>
          <p:cNvPr id="26626" name="Picture 2" descr="Візнич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643338" cy="36433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6628" name="Picture 4" descr="http://upload.wikimedia.org/wikipedia/uk/thumb/e/e3/Aurigaurania.jpg/200px-Aurigaur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7586"/>
            <a:ext cx="2000264" cy="287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685800"/>
            <a:ext cx="5429256" cy="5600720"/>
          </a:xfrm>
        </p:spPr>
        <p:txBody>
          <a:bodyPr>
            <a:normAutofit fontScale="85000" lnSpcReduction="20000"/>
          </a:bodyPr>
          <a:lstStyle/>
          <a:p>
            <a:pPr marL="609600" lvl="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/>
              <a:t>Визначити по зоряній карті екваторіальні координати </a:t>
            </a:r>
            <a:r>
              <a:rPr lang="uk-UA" sz="2600" dirty="0"/>
              <a:t>Капелли (</a:t>
            </a:r>
            <a:r>
              <a:rPr lang="el-GR" sz="2600" dirty="0">
                <a:cs typeface="Arial" charset="0"/>
              </a:rPr>
              <a:t>α</a:t>
            </a:r>
            <a:r>
              <a:rPr lang="uk-UA" sz="2600" dirty="0">
                <a:cs typeface="Arial" charset="0"/>
              </a:rPr>
              <a:t> Візничого</a:t>
            </a:r>
            <a:r>
              <a:rPr lang="uk-UA" sz="2600" dirty="0" smtClean="0">
                <a:cs typeface="Arial" charset="0"/>
              </a:rPr>
              <a:t>) </a:t>
            </a:r>
          </a:p>
          <a:p>
            <a:pPr marL="609600" lvl="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60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       </a:t>
            </a:r>
            <a:r>
              <a:rPr lang="uk-UA" sz="2600" b="1" dirty="0" smtClean="0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uk-UA" sz="2600" b="1" dirty="0" smtClean="0">
                <a:solidFill>
                  <a:srgbClr val="FF0000"/>
                </a:solidFill>
              </a:rPr>
              <a:t> ≈</a:t>
            </a:r>
            <a:r>
              <a:rPr lang="uk-UA" sz="2600" dirty="0" smtClean="0">
                <a:solidFill>
                  <a:srgbClr val="FF0000"/>
                </a:solidFill>
                <a:latin typeface="Arial" charset="0"/>
              </a:rPr>
              <a:t> +45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º</a:t>
            </a:r>
            <a:r>
              <a:rPr lang="uk-UA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57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'</a:t>
            </a:r>
            <a:r>
              <a:rPr lang="uk-UA" sz="2800" b="1" dirty="0" smtClean="0">
                <a:solidFill>
                  <a:srgbClr val="FF0000"/>
                </a:solidFill>
              </a:rPr>
              <a:t>; </a:t>
            </a:r>
            <a:r>
              <a:rPr lang="uk-UA" sz="2800" b="1" dirty="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uk-UA" sz="2800" b="1" dirty="0" smtClean="0">
                <a:solidFill>
                  <a:srgbClr val="FF0000"/>
                </a:solidFill>
              </a:rPr>
              <a:t> ≈ 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h</a:t>
            </a:r>
            <a:r>
              <a:rPr lang="uk-UA" sz="2800" b="1" baseline="300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m</a:t>
            </a:r>
            <a:r>
              <a:rPr lang="uk-UA" sz="2800" dirty="0" smtClean="0">
                <a:solidFill>
                  <a:srgbClr val="FF0000"/>
                </a:solidFill>
                <a:cs typeface="Arial" charset="0"/>
              </a:rPr>
              <a:t>;</a:t>
            </a:r>
            <a:r>
              <a:rPr lang="uk-UA" sz="2800" dirty="0" smtClean="0">
                <a:solidFill>
                  <a:srgbClr val="FF0000"/>
                </a:solidFill>
              </a:rPr>
              <a:t>         </a:t>
            </a:r>
            <a:endParaRPr lang="uk-UA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/>
              <a:t>Визначити моменти сходу і заходу 11 листопада</a:t>
            </a:r>
            <a:r>
              <a:rPr lang="uk-UA" sz="2800" dirty="0" smtClean="0"/>
              <a:t>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FF0000"/>
                </a:solidFill>
              </a:rPr>
              <a:t>Т сх.=21год.57хв.; Тзах.=6год.</a:t>
            </a:r>
            <a:endParaRPr lang="uk-UA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/>
              <a:t>Визначити дату верхньої кульмінації  о 21 годині за місцевим часом</a:t>
            </a:r>
            <a:r>
              <a:rPr lang="uk-UA" sz="2800" dirty="0" smtClean="0"/>
              <a:t>;</a:t>
            </a:r>
          </a:p>
          <a:p>
            <a:pPr marL="609600" lvl="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FF0000"/>
                </a:solidFill>
                <a:latin typeface="Arial" charset="0"/>
              </a:rPr>
              <a:t>20 січня</a:t>
            </a:r>
            <a:endParaRPr lang="uk-UA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/>
              <a:t>Якої найбільшої висоти досягає зоря Капелла м. Запоріжжі; </a:t>
            </a:r>
            <a:r>
              <a:rPr lang="uk-UA" sz="2800" dirty="0" smtClean="0"/>
              <a:t>        </a:t>
            </a:r>
            <a:r>
              <a:rPr lang="en-US" sz="2800" dirty="0" smtClean="0">
                <a:cs typeface="Arial" charset="0"/>
              </a:rPr>
              <a:t>h</a:t>
            </a:r>
            <a:r>
              <a:rPr lang="en-US" sz="2800" dirty="0">
                <a:cs typeface="Arial" charset="0"/>
              </a:rPr>
              <a:t>=</a:t>
            </a:r>
            <a:r>
              <a:rPr lang="uk-UA" sz="2800" dirty="0">
                <a:cs typeface="Arial" charset="0"/>
              </a:rPr>
              <a:t>(90</a:t>
            </a:r>
            <a:r>
              <a:rPr lang="en-US" sz="2800" dirty="0">
                <a:cs typeface="Arial" charset="0"/>
              </a:rPr>
              <a:t>º -</a:t>
            </a:r>
            <a:r>
              <a:rPr lang="uk-UA" sz="2800" dirty="0">
                <a:cs typeface="Arial" charset="0"/>
              </a:rPr>
              <a:t> </a:t>
            </a:r>
            <a:r>
              <a:rPr lang="el-GR" sz="2800" dirty="0">
                <a:cs typeface="Arial" charset="0"/>
              </a:rPr>
              <a:t>φ</a:t>
            </a:r>
            <a:r>
              <a:rPr lang="uk-UA" sz="2800" dirty="0">
                <a:cs typeface="Arial" charset="0"/>
              </a:rPr>
              <a:t>) + </a:t>
            </a:r>
            <a:r>
              <a:rPr lang="el-GR" sz="2800" dirty="0">
                <a:cs typeface="Arial" charset="0"/>
              </a:rPr>
              <a:t>δ</a:t>
            </a:r>
            <a:r>
              <a:rPr lang="uk-UA" sz="2800" dirty="0">
                <a:cs typeface="Arial" charset="0"/>
              </a:rPr>
              <a:t> </a:t>
            </a:r>
            <a:r>
              <a:rPr lang="uk-UA" sz="2800" dirty="0" smtClean="0">
                <a:cs typeface="Arial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uk-UA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= </a:t>
            </a:r>
            <a:r>
              <a:rPr lang="uk-UA" sz="2800" dirty="0" smtClean="0">
                <a:solidFill>
                  <a:srgbClr val="FF0000"/>
                </a:solidFill>
                <a:latin typeface="Arial" charset="0"/>
              </a:rPr>
              <a:t>87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º</a:t>
            </a:r>
            <a:r>
              <a:rPr lang="uk-UA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'</a:t>
            </a:r>
            <a:endParaRPr lang="uk-UA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2800" dirty="0"/>
              <a:t>Опишіть, як змінилося положення Сонця на небесній сфері з 1 червня по 1 вересня.</a:t>
            </a:r>
          </a:p>
          <a:p>
            <a:pPr marL="609600" indent="-609600">
              <a:lnSpc>
                <a:spcPct val="90000"/>
              </a:lnSpc>
            </a:pPr>
            <a:endParaRPr lang="uk-UA" sz="2800" dirty="0"/>
          </a:p>
        </p:txBody>
      </p:sp>
      <p:pic>
        <p:nvPicPr>
          <p:cNvPr id="26626" name="Picture 2" descr="Візнич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643338" cy="36433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6628" name="Picture 4" descr="http://upload.wikimedia.org/wikipedia/uk/thumb/e/e3/Aurigaurania.jpg/200px-Aurigaur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7586"/>
            <a:ext cx="2000264" cy="287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50825" y="152400"/>
            <a:ext cx="8640763" cy="9715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8. Визначте приблизну тривалість дня і ночі на вашу дату народження.</a:t>
            </a:r>
            <a:r>
              <a:rPr lang="ru-RU"/>
              <a:t> </a:t>
            </a:r>
            <a:r>
              <a:rPr lang="uk-UA">
                <a:solidFill>
                  <a:schemeClr val="bg1"/>
                </a:solidFill>
              </a:rPr>
              <a:t/>
            </a:r>
            <a:br>
              <a:rPr lang="uk-UA">
                <a:solidFill>
                  <a:schemeClr val="bg1"/>
                </a:solidFill>
              </a:rPr>
            </a:br>
            <a:r>
              <a:rPr lang="uk-UA" b="1">
                <a:solidFill>
                  <a:srgbClr val="FFFF00"/>
                </a:solidFill>
              </a:rPr>
              <a:t>(Використовується накладний круг)</a:t>
            </a:r>
            <a:r>
              <a:rPr lang="uk-UA"/>
              <a:t> </a:t>
            </a:r>
            <a:endParaRPr 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87338" y="1304925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	Якщо ви знаєте час сходу і заходу Сонця, то відніміть від часу заходу час сходу – отримаєте тривалість дня на вказану дату. Як отримати тривалість ночі, здогадайтесь самі </a:t>
            </a:r>
            <a:r>
              <a:rPr lang="uk-UA">
                <a:sym typeface="Wingdings" pitchFamily="2" charset="2"/>
              </a:rPr>
              <a:t></a:t>
            </a:r>
            <a:r>
              <a:rPr lang="uk-UA"/>
              <a:t>.</a:t>
            </a:r>
          </a:p>
          <a:p>
            <a:r>
              <a:rPr lang="uk-UA"/>
              <a:t>	Примітка: при відніманні не забудьте, що в годині 60, а не 100 хвилин.</a:t>
            </a:r>
            <a:endParaRPr lang="ru-RU"/>
          </a:p>
        </p:txBody>
      </p:sp>
      <p:pic>
        <p:nvPicPr>
          <p:cNvPr id="27653" name="Picture 5" descr="0000002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673350"/>
            <a:ext cx="3238500" cy="32385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79838" y="2565400"/>
            <a:ext cx="50768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Наприклад, якщо Сонце зійшло о 7:59 ранку, а зайшло о 16:08, то тривалість дня обчислюємо так:</a:t>
            </a:r>
          </a:p>
          <a:p>
            <a:pPr>
              <a:spcBef>
                <a:spcPct val="50000"/>
              </a:spcBef>
            </a:pPr>
            <a:r>
              <a:rPr lang="uk-UA" b="1">
                <a:solidFill>
                  <a:schemeClr val="accent2"/>
                </a:solidFill>
              </a:rPr>
              <a:t>16 год. 8 хв. – 7 год. 59 хв. =</a:t>
            </a:r>
            <a:br>
              <a:rPr lang="uk-UA" b="1">
                <a:solidFill>
                  <a:schemeClr val="accent2"/>
                </a:solidFill>
              </a:rPr>
            </a:br>
            <a:r>
              <a:rPr lang="uk-UA" b="1">
                <a:solidFill>
                  <a:schemeClr val="accent2"/>
                </a:solidFill>
              </a:rPr>
              <a:t>= 15 год. (60+8) хв. – 7 год. 59 хв. =</a:t>
            </a:r>
            <a:br>
              <a:rPr lang="uk-UA" b="1">
                <a:solidFill>
                  <a:schemeClr val="accent2"/>
                </a:solidFill>
              </a:rPr>
            </a:br>
            <a:r>
              <a:rPr lang="uk-UA" b="1">
                <a:solidFill>
                  <a:schemeClr val="accent2"/>
                </a:solidFill>
              </a:rPr>
              <a:t>= 15 год. 68 хв. – 7 год. 59 хв. = 8 год. 9 хв.</a:t>
            </a:r>
          </a:p>
          <a:p>
            <a:pPr>
              <a:spcBef>
                <a:spcPct val="50000"/>
              </a:spcBef>
            </a:pPr>
            <a:r>
              <a:rPr lang="uk-UA"/>
              <a:t>Перевірте, чи співпадають отримані вами результати з теоретичними положеннями (нагадаємо, що день рівний ночі у дні рівнодень - 21 березня і 23 вересня; з 22 березня по 22 вересня день довший ночі).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1714512"/>
          </a:xfrm>
        </p:spPr>
        <p:txBody>
          <a:bodyPr>
            <a:normAutofit/>
          </a:bodyPr>
          <a:lstStyle/>
          <a:p>
            <a:pPr algn="l"/>
            <a:r>
              <a:rPr lang="uk-UA" sz="2000" dirty="0"/>
              <a:t>В північній півкулі неба нараховується близько 2900 зір.  Так як в північній півкулі Землі видно не тільки зорі північної небесної півкулі, але і багато зір південної небесної півкулі, то з 24 найбільш яскравих зір на території України доступно спостереженням 15 наступних (</a:t>
            </a:r>
            <a:r>
              <a:rPr lang="uk-UA" sz="2000" b="1" i="1" dirty="0"/>
              <a:t>навігаційні</a:t>
            </a:r>
            <a:r>
              <a:rPr lang="uk-UA" sz="2000" dirty="0"/>
              <a:t>)</a:t>
            </a:r>
          </a:p>
        </p:txBody>
      </p:sp>
      <p:graphicFrame>
        <p:nvGraphicFramePr>
          <p:cNvPr id="4157" name="Group 61"/>
          <p:cNvGraphicFramePr>
            <a:graphicFrameLocks noGrp="1"/>
          </p:cNvGraphicFramePr>
          <p:nvPr>
            <p:ph idx="1"/>
          </p:nvPr>
        </p:nvGraphicFramePr>
        <p:xfrm>
          <a:off x="500034" y="2010506"/>
          <a:ext cx="8229600" cy="4383024"/>
        </p:xfrm>
        <a:graphic>
          <a:graphicData uri="http://schemas.openxmlformats.org/drawingml/2006/table">
            <a:tbl>
              <a:tblPr/>
              <a:tblGrid>
                <a:gridCol w="2286000"/>
                <a:gridCol w="1828800"/>
                <a:gridCol w="2133600"/>
                <a:gridCol w="1981200"/>
              </a:tblGrid>
              <a:tr h="662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Позначення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сузір'ї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Позначення 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сузір'ї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Сіріус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Вега(біла)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Капелла(жовта)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Арктур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оранж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Ригель(біла)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Проціон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(жовта)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Альтаїр(біла)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Бетельгейзе(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Альдебаран(о)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Поллукс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(о)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В.Пса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Ліри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Візничого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Волопаса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Оріона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М.Пса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Орла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Оріона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Тельця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Близнят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Антарес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(ч)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Спіка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Фомальгаут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Денеб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Регул(біла)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Скорпіона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Діви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Півд.Риби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Лебедя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Лева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uk-UA" sz="2400" dirty="0"/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2071670" y="2285992"/>
            <a:ext cx="4572032" cy="27146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19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дякую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</a:t>
            </a:r>
          </a:p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Увагу!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Изображение 017"/>
          <p:cNvPicPr>
            <a:picLocks noChangeAspect="1" noChangeArrowheads="1"/>
          </p:cNvPicPr>
          <p:nvPr/>
        </p:nvPicPr>
        <p:blipFill>
          <a:blip r:embed="rId2" cstate="print"/>
          <a:srcRect l="21582" t="5511" r="5504" b="3194"/>
          <a:stretch>
            <a:fillRect/>
          </a:stretch>
        </p:blipFill>
        <p:spPr bwMode="auto">
          <a:xfrm>
            <a:off x="928662" y="142852"/>
            <a:ext cx="6747533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Видимий річний рух Сонця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Изображение 012"/>
          <p:cNvPicPr>
            <a:picLocks noChangeAspect="1" noChangeArrowheads="1"/>
          </p:cNvPicPr>
          <p:nvPr/>
        </p:nvPicPr>
        <p:blipFill>
          <a:blip r:embed="rId2" cstate="print"/>
          <a:srcRect l="8333" t="6667" r="6667" b="6667"/>
          <a:stretch>
            <a:fillRect/>
          </a:stretch>
        </p:blipFill>
        <p:spPr bwMode="auto">
          <a:xfrm>
            <a:off x="0" y="1571612"/>
            <a:ext cx="4357686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NEBO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4572032" cy="4572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/>
              <a:t>Данилюк В.М., Вільногірськ, 2012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87338" y="225425"/>
            <a:ext cx="8640762" cy="7921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Знайдіть </a:t>
            </a:r>
            <a:r>
              <a:rPr lang="uk-UA" sz="2000" dirty="0">
                <a:solidFill>
                  <a:schemeClr val="bg1"/>
                </a:solidFill>
              </a:rPr>
              <a:t>на карті сузір’я, в якому перебувало Сонце </a:t>
            </a:r>
            <a:r>
              <a:rPr lang="uk-UA" sz="2000" b="1" u="sng" dirty="0" smtClean="0">
                <a:solidFill>
                  <a:schemeClr val="bg1"/>
                </a:solidFill>
              </a:rPr>
              <a:t>15 січня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57884" y="1071546"/>
            <a:ext cx="3143241" cy="54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Для цього спочатку знайдіть на карті ЕКЛІПТИКУ – лінію руху Сонця серед зір впродовж року (на  малюнку вона помічена</a:t>
            </a:r>
            <a:r>
              <a:rPr lang="uk-UA" u="sng" dirty="0"/>
              <a:t> червоним кольором</a:t>
            </a:r>
            <a:r>
              <a:rPr lang="uk-UA" dirty="0"/>
              <a:t>). </a:t>
            </a:r>
            <a:r>
              <a:rPr lang="en-US" dirty="0"/>
              <a:t/>
            </a:r>
            <a:br>
              <a:rPr lang="en-US" dirty="0"/>
            </a:br>
            <a:r>
              <a:rPr lang="uk-UA" dirty="0"/>
              <a:t>Сполучіть відрізком центр карти – Північний полюс світу (</a:t>
            </a:r>
            <a:r>
              <a:rPr lang="uk-UA" b="1" dirty="0"/>
              <a:t>ППС</a:t>
            </a:r>
            <a:r>
              <a:rPr lang="uk-UA" dirty="0"/>
              <a:t>) – з датою </a:t>
            </a:r>
            <a:r>
              <a:rPr lang="uk-UA" b="1" dirty="0" smtClean="0"/>
              <a:t>15 січня </a:t>
            </a:r>
            <a:r>
              <a:rPr lang="uk-UA" dirty="0" smtClean="0"/>
              <a:t>(відрізок </a:t>
            </a:r>
            <a:r>
              <a:rPr lang="uk-UA" dirty="0"/>
              <a:t>позначений </a:t>
            </a:r>
            <a:r>
              <a:rPr lang="uk-UA" u="sng" dirty="0"/>
              <a:t>синім кольором</a:t>
            </a:r>
            <a:r>
              <a:rPr lang="uk-UA" dirty="0"/>
              <a:t>).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uk-UA" dirty="0"/>
              <a:t> Точка перетину відрізка і екліптики вкаже вам положення Сонця у цей день.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uk-UA" dirty="0"/>
              <a:t> Залишилось знайти межі сузір’я, у яке попала ця точка і визначити його назву (на малюнку це </a:t>
            </a:r>
            <a:r>
              <a:rPr lang="uk-UA" u="sng" dirty="0"/>
              <a:t>сузір’я Стрільця</a:t>
            </a:r>
            <a:r>
              <a:rPr lang="uk-UA" dirty="0"/>
              <a:t>).</a:t>
            </a:r>
            <a:endParaRPr lang="ru-RU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55688"/>
            <a:ext cx="5724525" cy="5656262"/>
          </a:xfrm>
          <a:prstGeom prst="rect">
            <a:avLst/>
          </a:prstGeom>
          <a:noFill/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55763" y="3860800"/>
            <a:ext cx="1331912" cy="28448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714612" y="600076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14282" y="225425"/>
            <a:ext cx="8713818" cy="7921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2. Вкажіть приблизно, з якої по яку дату Сонце перебуває у знайденому</a:t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 в завданні 1 сузір’ї.</a:t>
            </a:r>
            <a:r>
              <a:rPr lang="uk-UA" sz="2000" dirty="0"/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11863" y="1125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48375" y="1125538"/>
            <a:ext cx="2916238" cy="54784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Для цього знайдіть межі сузір’я і крайні точки їх перетину з екліптикою (на  малюнку межі сузір’я Стрілець позначено рожевими лініями, а екліптику – червоними точками; точки А і В – шукані точки). </a:t>
            </a:r>
          </a:p>
          <a:p>
            <a:pPr>
              <a:spcBef>
                <a:spcPct val="50000"/>
              </a:spcBef>
            </a:pPr>
            <a:r>
              <a:rPr lang="uk-UA" sz="2000" dirty="0"/>
              <a:t>Проведіть через ці точки відрізки з ППС до кола дат, і отримаєте дати входження і виходу Сонця з даного сузір’я (на малюнку це</a:t>
            </a:r>
            <a:r>
              <a:rPr lang="uk-UA" sz="2000" u="sng" dirty="0"/>
              <a:t> 16 грудня і 22 січня</a:t>
            </a:r>
            <a:r>
              <a:rPr lang="uk-UA" sz="2000" dirty="0"/>
              <a:t>).</a:t>
            </a:r>
            <a:endParaRPr lang="ru-RU" sz="2000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2"/>
            <a:ext cx="5834062" cy="530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87338" y="225425"/>
            <a:ext cx="8640762" cy="10080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3. </a:t>
            </a:r>
            <a:r>
              <a:rPr lang="uk-UA" sz="2000" b="1" dirty="0">
                <a:solidFill>
                  <a:schemeClr val="bg1"/>
                </a:solidFill>
              </a:rPr>
              <a:t>Вкажіть екваторіальні координати (схилення, пряме піднесення)</a:t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 найяскравішої зорі знайденого в завданні 1 </a:t>
            </a:r>
            <a:r>
              <a:rPr lang="uk-UA" sz="2000" b="1" dirty="0" smtClean="0">
                <a:solidFill>
                  <a:schemeClr val="bg1"/>
                </a:solidFill>
              </a:rPr>
              <a:t>сузір’я Стрільця.</a:t>
            </a:r>
            <a:r>
              <a:rPr lang="uk-UA" dirty="0"/>
              <a:t/>
            </a:r>
            <a:br>
              <a:rPr lang="uk-UA" dirty="0"/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0" y="1557338"/>
            <a:ext cx="4321175" cy="44012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/>
              <a:t>Чим більшим кружком позначається зоря, тим вона яскравіша. Крім того, у більшості сузір’їв найяскравішою є зоря </a:t>
            </a:r>
            <a:r>
              <a:rPr lang="uk-UA" sz="2000" dirty="0">
                <a:sym typeface="Symbol" pitchFamily="18" charset="2"/>
              </a:rPr>
              <a:t></a:t>
            </a:r>
            <a:r>
              <a:rPr lang="uk-UA" sz="2000" dirty="0"/>
              <a:t> даного сузір’я. </a:t>
            </a:r>
          </a:p>
          <a:p>
            <a:endParaRPr lang="uk-UA" sz="2000" dirty="0"/>
          </a:p>
          <a:p>
            <a:r>
              <a:rPr lang="uk-UA" sz="2000" dirty="0"/>
              <a:t>Нагадаємо, що у ІІ екваторіальній системі дві координати:</a:t>
            </a:r>
            <a:endParaRPr lang="ru-RU" sz="2000" dirty="0"/>
          </a:p>
          <a:p>
            <a:r>
              <a:rPr lang="uk-UA" sz="2000" b="1" dirty="0">
                <a:solidFill>
                  <a:srgbClr val="0000FF"/>
                </a:solidFill>
              </a:rPr>
              <a:t>- схилення </a:t>
            </a:r>
            <a:r>
              <a:rPr lang="uk-UA" sz="2000" b="1" dirty="0">
                <a:solidFill>
                  <a:srgbClr val="0000FF"/>
                </a:solidFill>
                <a:sym typeface="Symbol" pitchFamily="18" charset="2"/>
              </a:rPr>
              <a:t></a:t>
            </a:r>
            <a:r>
              <a:rPr lang="uk-UA" sz="2000" dirty="0"/>
              <a:t> (на карті круги схилень мають центром ППС і позначені через кожні 30º);</a:t>
            </a:r>
          </a:p>
          <a:p>
            <a:r>
              <a:rPr lang="uk-UA" sz="2000" b="1" dirty="0">
                <a:solidFill>
                  <a:srgbClr val="0000FF"/>
                </a:solidFill>
              </a:rPr>
              <a:t>- пряме сходження </a:t>
            </a:r>
            <a:r>
              <a:rPr lang="uk-UA" sz="2000" b="1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uk-UA" sz="2000" dirty="0"/>
              <a:t> (на карті прямі піднесення позначені радіальними відрізками від ППС до кола дат через кожну 1 годину).</a:t>
            </a:r>
            <a:endParaRPr lang="ru-RU" sz="2000" dirty="0"/>
          </a:p>
        </p:txBody>
      </p:sp>
      <p:pic>
        <p:nvPicPr>
          <p:cNvPr id="6" name="Picture 2" descr="Описание: 9-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857749" y="214290"/>
          <a:ext cx="4286250" cy="6321940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</a:tblGrid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2" tooltip="Латинська мова"/>
                        </a:rPr>
                        <a:t>Латинська</a:t>
                      </a:r>
                      <a:r>
                        <a:rPr lang="ru-RU" sz="1600" dirty="0"/>
                        <a:t> </a:t>
                      </a:r>
                      <a:r>
                        <a:rPr lang="ru-RU" sz="1600" dirty="0" err="1"/>
                        <a:t>назва</a:t>
                      </a:r>
                      <a:endParaRPr lang="ru-RU" sz="1600" dirty="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Sagittarius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3" tooltip="Родовий відмінок"/>
                        </a:rPr>
                        <a:t>Род. відмінок</a:t>
                      </a:r>
                      <a:endParaRPr lang="ru-RU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Sagittarii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Скорочення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Sgr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EE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4" tooltip="Пряме піднесення"/>
                        </a:rPr>
                        <a:t>Пряме піднесення</a:t>
                      </a:r>
                      <a:endParaRPr lang="ru-RU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/>
                        <a:t>19</a:t>
                      </a:r>
                      <a:r>
                        <a:rPr lang="en-US" sz="1600" baseline="30000"/>
                        <a:t>h</a:t>
                      </a:r>
                      <a:r>
                        <a:rPr lang="en-US" sz="1600"/>
                        <a:t> </a:t>
                      </a:r>
                      <a:r>
                        <a:rPr lang="en-US" sz="1600" baseline="30000"/>
                        <a:t>m</a:t>
                      </a:r>
                      <a:endParaRPr lang="en-US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межі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/>
                        <a:t>від 17</a:t>
                      </a:r>
                      <a:r>
                        <a:rPr lang="pt-BR" sz="1600" baseline="30000"/>
                        <a:t>h</a:t>
                      </a:r>
                      <a:r>
                        <a:rPr lang="pt-BR" sz="1600"/>
                        <a:t> 36</a:t>
                      </a:r>
                      <a:r>
                        <a:rPr lang="pt-BR" sz="1600" baseline="30000"/>
                        <a:t>m</a:t>
                      </a:r>
                      <a:r>
                        <a:rPr lang="pt-BR" sz="1600"/>
                        <a:t> до 20</a:t>
                      </a:r>
                      <a:r>
                        <a:rPr lang="pt-BR" sz="1600" baseline="30000"/>
                        <a:t>h</a:t>
                      </a:r>
                      <a:r>
                        <a:rPr lang="pt-BR" sz="1600"/>
                        <a:t> 20</a:t>
                      </a:r>
                      <a:r>
                        <a:rPr lang="pt-BR" sz="1600" baseline="30000"/>
                        <a:t>m</a:t>
                      </a:r>
                      <a:endParaRPr lang="pt-BR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5" tooltip="Схилення"/>
                        </a:rPr>
                        <a:t>Схилення</a:t>
                      </a:r>
                      <a:endParaRPr lang="ru-RU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-25° '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межі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від 45° 30' до -12° 02'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Площа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867 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6" tooltip="Квадратний градус"/>
                        </a:rPr>
                        <a:t>кв.град.</a:t>
                      </a:r>
                      <a:r>
                        <a:rPr lang="ru-RU" sz="1600"/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7" tooltip="Сузір'я за площею"/>
                        </a:rPr>
                        <a:t>15</a:t>
                      </a:r>
                      <a:r>
                        <a:rPr lang="ru-RU" sz="1600"/>
                        <a:t>)</a:t>
                      </a: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8" tooltip="Зірки"/>
                        </a:rPr>
                        <a:t>Зірки</a:t>
                      </a:r>
                      <a:endParaRPr lang="ru-RU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/>
                        <a:t>7</a:t>
                      </a:r>
                      <a:r>
                        <a:rPr lang="ru-RU" sz="1600"/>
                        <a:t> яскравіше 3</a:t>
                      </a:r>
                      <a:r>
                        <a:rPr lang="en-US" sz="1600" u="none" strike="noStrike" baseline="30000">
                          <a:solidFill>
                            <a:srgbClr val="0B0080"/>
                          </a:solidFill>
                          <a:hlinkClick r:id="rId9" tooltip="Видима зоряна величина"/>
                        </a:rPr>
                        <a:t>m</a:t>
                      </a:r>
                      <a:endParaRPr lang="en-US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/>
                        <a:t>57</a:t>
                      </a:r>
                      <a:r>
                        <a:rPr lang="ru-RU" sz="1600"/>
                        <a:t> яскравіше 5,5</a:t>
                      </a:r>
                      <a:r>
                        <a:rPr lang="en-US" sz="1600" u="none" strike="noStrike" baseline="30000">
                          <a:solidFill>
                            <a:srgbClr val="0B0080"/>
                          </a:solidFill>
                          <a:hlinkClick r:id="rId9" tooltip="Видима зоряна величина"/>
                        </a:rPr>
                        <a:t>m</a:t>
                      </a:r>
                      <a:endParaRPr lang="en-US" sz="160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50902">
                <a:tc>
                  <a:txBody>
                    <a:bodyPr/>
                    <a:lstStyle/>
                    <a:p>
                      <a:pPr fontAlgn="t"/>
                      <a:r>
                        <a:rPr lang="ru-RU" sz="1600" b="1" dirty="0" err="1">
                          <a:solidFill>
                            <a:srgbClr val="FF0000"/>
                          </a:solidFill>
                        </a:rPr>
                        <a:t>Найяскравіша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</a:rPr>
                        <a:t>зірка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 dirty="0" err="1" smtClean="0">
                          <a:solidFill>
                            <a:srgbClr val="FF0000"/>
                          </a:solidFill>
                        </a:rPr>
                        <a:t>Епсилон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FF0000"/>
                          </a:solidFill>
                        </a:rPr>
                        <a:t>Стрільця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ru-RU" sz="1600" b="1" dirty="0"/>
                        <a:t>1,79</a:t>
                      </a:r>
                      <a:r>
                        <a:rPr lang="en-US" sz="1600" b="1" u="none" strike="noStrike" baseline="30000" dirty="0">
                          <a:solidFill>
                            <a:srgbClr val="0B0080"/>
                          </a:solidFill>
                          <a:hlinkClick r:id="rId9" tooltip="Видима зоряна величина"/>
                        </a:rPr>
                        <a:t>m</a:t>
                      </a:r>
                      <a:endParaRPr lang="en-US" sz="1600" b="1" dirty="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2358779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err="1"/>
                        <a:t>Суміжні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сузір’я</a:t>
                      </a:r>
                      <a:endParaRPr lang="ru-RU" sz="1600" dirty="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0" tooltip="Орел (сузір'я)"/>
                        </a:rPr>
                        <a:t>Орел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1" tooltip="Щит (сузір'я)"/>
                        </a:rPr>
                        <a:t>Щит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2" tooltip="Змієносець (сузір'я)"/>
                        </a:rPr>
                        <a:t>Змієносець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3" tooltip="Змія (сузір'я)"/>
                        </a:rPr>
                        <a:t>Змія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4" tooltip="Скорпіон (сузір'я)"/>
                        </a:rPr>
                        <a:t>Скорпіон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5" tooltip="Південна Корона (сузір'я)"/>
                        </a:rPr>
                        <a:t>Південна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5" tooltip="Південна Корона (сузір'я)"/>
                        </a:rPr>
                        <a:t> Корона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6" tooltip="Телескоп (сузір'я)"/>
                        </a:rPr>
                        <a:t>Телескоп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7" tooltip="Індіанець (сузір'я)"/>
                        </a:rPr>
                        <a:t>Індіанець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8" tooltip="Мікроскоп (сузір'я)"/>
                        </a:rPr>
                        <a:t>Мікроскоп</a:t>
                      </a:r>
                      <a:endParaRPr lang="ru-RU" sz="16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9" tooltip="Козоріг"/>
                        </a:rPr>
                        <a:t>Козоріг</a:t>
                      </a:r>
                      <a:endParaRPr lang="ru-RU" sz="1600" dirty="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</a:tr>
              <a:tr h="95352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dirty="0" err="1"/>
                        <a:t>Спостерігається</a:t>
                      </a:r>
                      <a:r>
                        <a:rPr lang="ru-RU" sz="1600" dirty="0"/>
                        <a:t> у широтах </a:t>
                      </a:r>
                      <a:r>
                        <a:rPr lang="ru-RU" sz="1600" dirty="0" err="1"/>
                        <a:t>між</a:t>
                      </a:r>
                      <a:r>
                        <a:rPr lang="ru-RU" sz="1600" dirty="0"/>
                        <a:t> +45° </a:t>
                      </a:r>
                      <a:r>
                        <a:rPr lang="ru-RU" sz="1600" dirty="0" err="1"/>
                        <a:t>i</a:t>
                      </a:r>
                      <a:r>
                        <a:rPr lang="ru-RU" sz="1600" dirty="0"/>
                        <a:t> −90°</a:t>
                      </a:r>
                      <a:br>
                        <a:rPr lang="ru-RU" sz="1600" dirty="0"/>
                      </a:br>
                      <a:r>
                        <a:rPr lang="ru-RU" sz="1600" dirty="0" err="1"/>
                        <a:t>Ввечері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найкраще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спостерігати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протягом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червня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липня</a:t>
                      </a:r>
                      <a:r>
                        <a:rPr lang="ru-RU" sz="1600" dirty="0"/>
                        <a:t>.</a:t>
                      </a:r>
                      <a:br>
                        <a:rPr lang="ru-RU" sz="1600" dirty="0"/>
                      </a:br>
                      <a:r>
                        <a:rPr lang="ru-RU" sz="1600" dirty="0" err="1"/>
                        <a:t>Вечірня</a:t>
                      </a:r>
                      <a:r>
                        <a:rPr lang="ru-RU" sz="1600" dirty="0"/>
                        <a:t> (21:00) </a:t>
                      </a:r>
                      <a:r>
                        <a:rPr lang="ru-RU" sz="1600" dirty="0" err="1"/>
                        <a:t>кульмінація</a:t>
                      </a:r>
                      <a:endParaRPr lang="ru-RU" sz="1600" dirty="0"/>
                    </a:p>
                  </a:txBody>
                  <a:tcPr marL="8690" marR="8690" marT="8690" marB="8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Стрілець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282" y="2714620"/>
            <a:ext cx="4615992" cy="40005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30" name="Picture 6" descr="http://upload.wikimedia.org/wikipedia/uk/thumb/7/75/Sagittariusurania.jpg/300px-Sagittariusurania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034" y="142852"/>
            <a:ext cx="3571900" cy="248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rolo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6F44B0-2B2F-4BBA-BDAA-497C62B9D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Astrology</Template>
  <TotalTime>246</TotalTime>
  <Words>1506</Words>
  <Application>Microsoft Office PowerPoint</Application>
  <PresentationFormat>Экран (4:3)</PresentationFormat>
  <Paragraphs>194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Astrology</vt:lpstr>
      <vt:lpstr>Робота з картою зоряного  неба</vt:lpstr>
      <vt:lpstr>Мета:</vt:lpstr>
      <vt:lpstr>В північній півкулі неба нараховується близько 2900 зір.  Так як в північній півкулі Землі видно не тільки зорі північної небесної півкулі, але і багато зір південної небесної півкулі, то з 24 найбільш яскравих зір на території України доступно спостереженням 15 наступних (навігаційні)</vt:lpstr>
      <vt:lpstr>Слайд 4</vt:lpstr>
      <vt:lpstr>Видимий річний рух Сонця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Географічні координати м.Запоріжжя:  48ºпн.ш.;  35ºсх.д.</vt:lpstr>
      <vt:lpstr>Небесні координати:   δ - схилення світила (º - градус; ‘ – хв);                                    α – пряме піднесення (h - год; m - хв);   h=(90º - φ) + δ – висота світила у верхній кульмінації над                              горизонтом;  h=(90º- φ) + δ – висота світила у верхній кульмінації під                              горизонтом;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картою зоряного  неба</dc:title>
  <dc:creator>User</dc:creator>
  <cp:keywords/>
  <cp:lastModifiedBy>User</cp:lastModifiedBy>
  <cp:revision>21</cp:revision>
  <dcterms:created xsi:type="dcterms:W3CDTF">2013-09-16T10:57:06Z</dcterms:created>
  <dcterms:modified xsi:type="dcterms:W3CDTF">2014-04-09T18:55:43Z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TC102635289990</vt:lpwstr>
  </property>
</Properties>
</file>