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96" autoAdjust="0"/>
  </p:normalViewPr>
  <p:slideViewPr>
    <p:cSldViewPr>
      <p:cViewPr varScale="1">
        <p:scale>
          <a:sx n="63" d="100"/>
          <a:sy n="63" d="100"/>
        </p:scale>
        <p:origin x="-70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9472DD5C-B6A9-4714-908F-0B8F74738B98}" type="datetimeFigureOut">
              <a:rPr lang="en-US" smtClean="0"/>
              <a:pPr/>
              <a:t>2/17/2012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7C1C90DE-A98B-4173-B17E-434F189FC4D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193366E8-8A22-4400-BBA2-8D322280A6E8}" type="datetimeFigureOut">
              <a:rPr lang="en-US" smtClean="0"/>
              <a:pPr/>
              <a:t>2/17/2012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3792D2CF-A01B-4515-8B40-3DC3425826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74" y="0"/>
            <a:ext cx="9144000" cy="6858000"/>
            <a:chOff x="-1574" y="0"/>
            <a:chExt cx="9144000" cy="6858000"/>
          </a:xfrm>
        </p:grpSpPr>
        <p:pic>
          <p:nvPicPr>
            <p:cNvPr id="7" name="Rectangle 6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1"/>
                <a:srgbClr val="FFFFFF"/>
              </a:duotone>
              <a:lum bright="-10000"/>
            </a:blip>
            <a:stretch>
              <a:fillRect/>
            </a:stretch>
          </p:blipFill>
          <p:spPr>
            <a:xfrm>
              <a:off x="-1574" y="381000"/>
              <a:ext cx="9144000" cy="609361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Rectangle 10"/>
            <p:cNvSpPr/>
            <p:nvPr userDrawn="1"/>
          </p:nvSpPr>
          <p:spPr>
            <a:xfrm>
              <a:off x="-1574" y="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-1574" y="655320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-1574" y="381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-1574" y="6477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Shape 20"/>
          <p:cNvSpPr>
            <a:spLocks noGrp="1"/>
          </p:cNvSpPr>
          <p:nvPr>
            <p:ph type="title"/>
          </p:nvPr>
        </p:nvSpPr>
        <p:spPr>
          <a:xfrm>
            <a:off x="704850" y="4495800"/>
            <a:ext cx="7772400" cy="1362075"/>
          </a:xfrm>
          <a:prstGeom prst="rect">
            <a:avLst/>
          </a:prstGeom>
        </p:spPr>
        <p:txBody>
          <a:bodyPr anchor="t"/>
          <a:lstStyle>
            <a:lvl1pPr algn="ctr">
              <a:defRPr sz="4000" b="0" cap="none" baseline="0">
                <a:solidFill>
                  <a:schemeClr val="tx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67000"/>
            <a:ext cx="6400800" cy="1752600"/>
          </a:xfrm>
        </p:spPr>
        <p:txBody>
          <a:bodyPr anchor="b" anchorCtr="0"/>
          <a:lstStyle>
            <a:lvl1pPr marL="0" indent="0" algn="ctr">
              <a:buNone/>
              <a:defRPr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2/17/2012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74" y="0"/>
            <a:ext cx="9145574" cy="6858000"/>
            <a:chOff x="-1574" y="0"/>
            <a:chExt cx="9145574" cy="6858000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81000"/>
              <a:ext cx="9144000" cy="6096000"/>
            </a:xfrm>
            <a:prstGeom prst="rect">
              <a:avLst/>
            </a:prstGeom>
            <a:gradFill>
              <a:gsLst>
                <a:gs pos="0">
                  <a:schemeClr val="accent1">
                    <a:tint val="40000"/>
                  </a:schemeClr>
                </a:gs>
                <a:gs pos="100000">
                  <a:schemeClr val="accent1">
                    <a:shade val="75000"/>
                  </a:schemeClr>
                </a:gs>
              </a:gsLst>
              <a:path path="circle">
                <a:fillToRect l="100000" t="100000" r="100000" b="100000"/>
              </a:path>
            </a:gra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-1574" y="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-1574" y="655320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-1574" y="381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-1574" y="6477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722313" y="4505325"/>
            <a:ext cx="7772400" cy="1362075"/>
          </a:xfrm>
          <a:prstGeom prst="rect">
            <a:avLst/>
          </a:prstGeom>
        </p:spPr>
        <p:txBody>
          <a:bodyPr anchor="t"/>
          <a:lstStyle>
            <a:lvl1pPr algn="ctr">
              <a:defRPr sz="4000" b="0" cap="none" baseline="0">
                <a:solidFill>
                  <a:schemeClr val="tx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2/17/2012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2/17/2012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2/17/2012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2/17/2012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1"/>
            <a:ext cx="5111750" cy="4525963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00201"/>
            <a:ext cx="3008313" cy="4525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2/17/2012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2/17/2012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1506538"/>
            <a:chOff x="0" y="0"/>
            <a:chExt cx="9144000" cy="1506538"/>
          </a:xfrm>
        </p:grpSpPr>
        <p:pic>
          <p:nvPicPr>
            <p:cNvPr id="7" name="Rectangle 6"/>
            <p:cNvPicPr>
              <a:picLocks noChangeAspect="1"/>
            </p:cNvPicPr>
            <p:nvPr/>
          </p:nvPicPr>
          <p:blipFill>
            <a:blip r:embed="rId11" cstate="print">
              <a:duotone>
                <a:schemeClr val="accent1"/>
                <a:srgbClr val="FFFFFF"/>
              </a:duotone>
            </a:blip>
            <a:srcRect/>
            <a:stretch>
              <a:fillRect/>
            </a:stretch>
          </p:blipFill>
          <p:spPr>
            <a:xfrm>
              <a:off x="0" y="1"/>
              <a:ext cx="9144000" cy="14192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" name="Rectangle 9"/>
            <p:cNvSpPr/>
            <p:nvPr userDrawn="1"/>
          </p:nvSpPr>
          <p:spPr>
            <a:xfrm>
              <a:off x="0" y="0"/>
              <a:ext cx="9144000" cy="1447800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49000">
                  <a:schemeClr val="accent1">
                    <a:tint val="20000"/>
                    <a:alpha val="0"/>
                  </a:schemeClr>
                </a:gs>
              </a:gsLst>
              <a:lin ang="0" scaled="1"/>
              <a:tileRect/>
            </a:gra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142875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504950"/>
              <a:ext cx="9144000" cy="1588"/>
            </a:xfrm>
            <a:prstGeom prst="line">
              <a:avLst/>
            </a:prstGeom>
            <a:ln w="15875" cap="flat" cmpd="sng" algn="ctr">
              <a:solidFill>
                <a:schemeClr val="tx1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0D0AA-A564-40E6-BDF9-FE3371FD07B4}" type="datetimeFigureOut">
              <a:rPr lang="en-US" smtClean="0"/>
              <a:pPr/>
              <a:t>2/17/2012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5238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rtl="0" eaLnBrk="1" latinLnBrk="0" hangingPunct="1">
        <a:spcBef>
          <a:spcPct val="0"/>
        </a:spcBef>
        <a:buNone/>
        <a:defRPr kumimoji="0" lang="en-US" sz="4000" b="0" i="0" u="none" strike="noStrike" kern="1200" cap="none" spc="0" normalizeH="0" baseline="0" noProof="0" smtClean="0">
          <a:ln>
            <a:noFill/>
          </a:ln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uLnTx/>
          <a:uFillTx/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spcAft>
          <a:spcPts val="400"/>
        </a:spcAft>
        <a:buFont typeface="Arial"/>
        <a:buChar char="•"/>
        <a:defRPr sz="28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357166"/>
            <a:ext cx="6400800" cy="107157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ru-RU" sz="6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Теорема </a:t>
            </a:r>
            <a:r>
              <a:rPr lang="ru-RU" sz="6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Виета</a:t>
            </a:r>
            <a:endParaRPr lang="uk-UA" sz="66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28736"/>
            <a:ext cx="2276475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285984" y="1428736"/>
            <a:ext cx="6858016" cy="32861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Франсуа Виет (1540–1603) родился во </a:t>
            </a:r>
            <a:r>
              <a:rPr lang="ru-RU" sz="28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Франции.</a:t>
            </a:r>
            <a:r>
              <a:rPr lang="ru-RU" sz="28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По</a:t>
            </a:r>
            <a:r>
              <a:rPr lang="ru-RU" sz="2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образованию и основной профессии — юрист.</a:t>
            </a:r>
            <a:r>
              <a:rPr lang="ru-RU" sz="2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</a:p>
          <a:p>
            <a:pPr>
              <a:lnSpc>
                <a:spcPct val="90000"/>
              </a:lnSpc>
            </a:pPr>
            <a:r>
              <a:rPr lang="ru-RU" sz="2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Разработал почти всю элементарную алгебру; </a:t>
            </a:r>
          </a:p>
          <a:p>
            <a:pPr>
              <a:lnSpc>
                <a:spcPct val="90000"/>
              </a:lnSpc>
            </a:pPr>
            <a:r>
              <a:rPr lang="ru-RU" sz="2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Ввёл в алгебру буквенные обозначения и построил первое буквенное исчисление.</a:t>
            </a:r>
            <a:endParaRPr lang="ru-RU" sz="2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14290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Формулировка и применение теоремы</a:t>
            </a:r>
            <a:endParaRPr lang="uk-UA" sz="4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500174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fontAlgn="t">
              <a:buFont typeface="Wingdings" pitchFamily="2" charset="2"/>
              <a:buChar char="ü"/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Сумма корней приведенного квадратного трехчлена </a:t>
            </a:r>
            <a:r>
              <a:rPr lang="ru-RU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x</a:t>
            </a:r>
            <a:r>
              <a:rPr lang="ru-RU" sz="2800" b="1" cap="all" baseline="30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2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 + </a:t>
            </a:r>
            <a:r>
              <a:rPr lang="ru-RU" sz="28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px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 + </a:t>
            </a:r>
            <a:r>
              <a:rPr lang="ru-RU" sz="28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q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= 0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  равна его второму коэффициенту </a:t>
            </a:r>
            <a:r>
              <a:rPr lang="ru-RU" sz="28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p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с противоположным знаком, а произведение – свободному члену </a:t>
            </a:r>
            <a:r>
              <a:rPr lang="ru-RU" sz="28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q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.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marL="514350" indent="-514350" fontAlgn="t">
              <a:buFont typeface="Wingdings" pitchFamily="2" charset="2"/>
              <a:buChar char="ü"/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. е.  </a:t>
            </a:r>
            <a:r>
              <a:rPr lang="ru-RU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x</a:t>
            </a:r>
            <a:r>
              <a:rPr lang="ru-RU" sz="2800" b="1" cap="all" baseline="-30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1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 + </a:t>
            </a:r>
            <a:r>
              <a:rPr lang="ru-RU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x</a:t>
            </a:r>
            <a:r>
              <a:rPr lang="ru-RU" sz="2800" b="1" cap="all" baseline="-30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2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 = –</a:t>
            </a:r>
            <a:r>
              <a:rPr lang="ru-RU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ru-RU" sz="28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p</a:t>
            </a:r>
            <a:r>
              <a:rPr lang="ru-RU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  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и</a:t>
            </a:r>
            <a:r>
              <a:rPr lang="ru-RU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   x</a:t>
            </a:r>
            <a:r>
              <a:rPr lang="ru-RU" sz="2800" b="1" cap="all" baseline="-30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1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ru-RU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x</a:t>
            </a:r>
            <a:r>
              <a:rPr lang="ru-RU" sz="2800" b="1" cap="all" baseline="-30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2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 = </a:t>
            </a:r>
            <a:r>
              <a:rPr lang="ru-RU" sz="28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q</a:t>
            </a: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4214818"/>
            <a:ext cx="9144000" cy="224676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fontAlgn="t">
              <a:buFont typeface="Wingdings" pitchFamily="2" charset="2"/>
              <a:buChar char="ü"/>
            </a:pPr>
            <a:r>
              <a:rPr lang="ru-RU" sz="2800" b="1" dirty="0" smtClean="0">
                <a:ln/>
                <a:solidFill>
                  <a:schemeClr val="accent3"/>
                </a:solidFill>
                <a:cs typeface="Times New Roman" pitchFamily="18" charset="0"/>
              </a:rPr>
              <a:t>  Теорема </a:t>
            </a:r>
            <a:r>
              <a:rPr lang="ru-RU" sz="2800" b="1" dirty="0" smtClean="0">
                <a:ln/>
                <a:solidFill>
                  <a:schemeClr val="accent3"/>
                </a:solidFill>
                <a:cs typeface="Times New Roman" pitchFamily="18" charset="0"/>
              </a:rPr>
              <a:t>Виета замечательна тем, что, не зная </a:t>
            </a:r>
            <a:r>
              <a:rPr lang="ru-RU" sz="2800" b="1" dirty="0" smtClean="0">
                <a:ln/>
                <a:solidFill>
                  <a:schemeClr val="accent3"/>
                </a:solidFill>
                <a:cs typeface="Times New Roman" pitchFamily="18" charset="0"/>
              </a:rPr>
              <a:t>       корней </a:t>
            </a:r>
            <a:r>
              <a:rPr lang="ru-RU" sz="2800" b="1" dirty="0" smtClean="0">
                <a:ln/>
                <a:solidFill>
                  <a:schemeClr val="accent3"/>
                </a:solidFill>
                <a:cs typeface="Times New Roman" pitchFamily="18" charset="0"/>
              </a:rPr>
              <a:t>квадратного трехчлена, мы легко можем вычислить их сумму и произведение, то есть простейшие симметричные выражения </a:t>
            </a:r>
            <a:r>
              <a:rPr lang="ru-RU" sz="2800" b="1" i="1" dirty="0" smtClean="0">
                <a:ln/>
                <a:solidFill>
                  <a:schemeClr val="accent3"/>
                </a:solidFill>
                <a:cs typeface="Times New Roman" pitchFamily="18" charset="0"/>
              </a:rPr>
              <a:t>x</a:t>
            </a:r>
            <a:r>
              <a:rPr lang="ru-RU" sz="2800" b="1" baseline="-30000" dirty="0" smtClean="0">
                <a:ln/>
                <a:solidFill>
                  <a:schemeClr val="accent3"/>
                </a:solidFill>
                <a:cs typeface="Times New Roman" pitchFamily="18" charset="0"/>
              </a:rPr>
              <a:t>1</a:t>
            </a:r>
            <a:r>
              <a:rPr lang="ru-RU" sz="2800" b="1" dirty="0" smtClean="0">
                <a:ln/>
                <a:solidFill>
                  <a:schemeClr val="accent3"/>
                </a:solidFill>
                <a:cs typeface="Times New Roman" pitchFamily="18" charset="0"/>
              </a:rPr>
              <a:t> + </a:t>
            </a:r>
            <a:r>
              <a:rPr lang="ru-RU" sz="2800" b="1" i="1" dirty="0" smtClean="0">
                <a:ln/>
                <a:solidFill>
                  <a:schemeClr val="accent3"/>
                </a:solidFill>
                <a:cs typeface="Times New Roman" pitchFamily="18" charset="0"/>
              </a:rPr>
              <a:t>x</a:t>
            </a:r>
            <a:r>
              <a:rPr lang="ru-RU" sz="2800" b="1" baseline="-30000" dirty="0" smtClean="0">
                <a:ln/>
                <a:solidFill>
                  <a:schemeClr val="accent3"/>
                </a:solidFill>
                <a:cs typeface="Times New Roman" pitchFamily="18" charset="0"/>
              </a:rPr>
              <a:t>2</a:t>
            </a:r>
            <a:r>
              <a:rPr lang="ru-RU" sz="2800" b="1" dirty="0" smtClean="0">
                <a:ln/>
                <a:solidFill>
                  <a:schemeClr val="accent3"/>
                </a:solidFill>
                <a:cs typeface="Times New Roman" pitchFamily="18" charset="0"/>
              </a:rPr>
              <a:t> и </a:t>
            </a:r>
            <a:r>
              <a:rPr lang="ru-RU" sz="2800" b="1" i="1" dirty="0" smtClean="0">
                <a:ln/>
                <a:solidFill>
                  <a:schemeClr val="accent3"/>
                </a:solidFill>
                <a:cs typeface="Times New Roman" pitchFamily="18" charset="0"/>
              </a:rPr>
              <a:t>x</a:t>
            </a:r>
            <a:r>
              <a:rPr lang="ru-RU" sz="2800" b="1" baseline="-30000" dirty="0" smtClean="0">
                <a:ln/>
                <a:solidFill>
                  <a:schemeClr val="accent3"/>
                </a:solidFill>
                <a:cs typeface="Times New Roman" pitchFamily="18" charset="0"/>
              </a:rPr>
              <a:t>1</a:t>
            </a:r>
            <a:r>
              <a:rPr lang="ru-RU" sz="2800" b="1" dirty="0" smtClean="0">
                <a:ln/>
                <a:solidFill>
                  <a:schemeClr val="accent3"/>
                </a:solidFill>
                <a:cs typeface="Times New Roman" pitchFamily="18" charset="0"/>
              </a:rPr>
              <a:t> </a:t>
            </a:r>
            <a:r>
              <a:rPr lang="ru-RU" sz="2800" b="1" i="1" dirty="0" smtClean="0">
                <a:ln/>
                <a:solidFill>
                  <a:schemeClr val="accent3"/>
                </a:solidFill>
                <a:cs typeface="Times New Roman" pitchFamily="18" charset="0"/>
              </a:rPr>
              <a:t>x</a:t>
            </a:r>
            <a:r>
              <a:rPr lang="ru-RU" sz="2800" b="1" baseline="-30000" dirty="0" smtClean="0">
                <a:ln/>
                <a:solidFill>
                  <a:schemeClr val="accent3"/>
                </a:solidFill>
                <a:cs typeface="Times New Roman" pitchFamily="18" charset="0"/>
              </a:rPr>
              <a:t>2</a:t>
            </a:r>
            <a:r>
              <a:rPr lang="ru-RU" sz="2800" b="1" dirty="0" smtClean="0">
                <a:ln/>
                <a:solidFill>
                  <a:schemeClr val="accent3"/>
                </a:solidFill>
                <a:cs typeface="Times New Roman" pitchFamily="18" charset="0"/>
              </a:rPr>
              <a:t>. </a:t>
            </a:r>
            <a:endParaRPr lang="ru-RU" sz="2800" b="1" dirty="0">
              <a:ln/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Доказательство теоремы</a:t>
            </a:r>
            <a:endParaRPr lang="uk-UA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628775"/>
            <a:ext cx="8686800" cy="1008063"/>
          </a:xfrm>
          <a:prstGeom prst="rect">
            <a:avLst/>
          </a:prstGeom>
        </p:spPr>
        <p:txBody>
          <a:bodyPr vert="horz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1" i="0" u="none" strike="noStrike" kern="1200" normalizeH="0" baseline="0" noProof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Мы знаем, что при </a:t>
            </a:r>
            <a:r>
              <a:rPr kumimoji="0" lang="en-US" sz="2800" b="1" i="0" u="none" strike="noStrike" kern="1200" normalizeH="0" baseline="0" noProof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D</a:t>
            </a:r>
            <a:r>
              <a:rPr kumimoji="0" lang="en-US" sz="2800" b="1" i="0" u="none" strike="noStrike" kern="1200" normalizeH="0" baseline="0" noProof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Arial" charset="0"/>
              </a:rPr>
              <a:t>≥0 </a:t>
            </a:r>
            <a:r>
              <a:rPr kumimoji="0" lang="ru-RU" sz="2800" b="1" i="0" u="none" strike="noStrike" kern="1200" normalizeH="0" baseline="0" noProof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Arial" charset="0"/>
              </a:rPr>
              <a:t>корни приведённого квадратного уравнения находятся по формуле</a:t>
            </a:r>
            <a:endParaRPr kumimoji="0" lang="en-US" sz="2800" b="1" i="0" u="none" strike="noStrike" kern="1200" normalizeH="0" baseline="0" noProof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uLnTx/>
              <a:uFillTx/>
              <a:latin typeface="+mn-lt"/>
              <a:ea typeface="+mn-ea"/>
              <a:cs typeface="Arial" charset="0"/>
            </a:endParaRPr>
          </a:p>
        </p:txBody>
      </p:sp>
      <p:pic>
        <p:nvPicPr>
          <p:cNvPr id="7" name="Picture 19" descr="Ф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571744"/>
            <a:ext cx="3286125" cy="1076325"/>
          </a:xfrm>
          <a:prstGeom prst="rect">
            <a:avLst/>
          </a:prstGeom>
          <a:noFill/>
        </p:spPr>
      </p:pic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468313" y="3500438"/>
            <a:ext cx="843438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90000"/>
              <a:buFont typeface="Arial" pitchFamily="34" charset="0"/>
              <a:buChar char="•"/>
            </a:pPr>
            <a:r>
              <a:rPr lang="ru-RU" sz="2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Теперь выполним</a:t>
            </a:r>
            <a:r>
              <a:rPr lang="en-US" sz="2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28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алгеб</a:t>
            </a:r>
            <a:r>
              <a:rPr lang="ru-RU" sz="28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раические</a:t>
            </a:r>
            <a:r>
              <a:rPr lang="ru-RU" sz="2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преобразования – и теорема Виета доказана:</a:t>
            </a:r>
            <a:endParaRPr lang="en-US" sz="2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9" name="Picture 21" descr="Рисунок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4437063"/>
            <a:ext cx="8353425" cy="19526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build="allAtOnce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Теорема в действии</a:t>
            </a:r>
            <a:endParaRPr lang="uk-UA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0" y="2349500"/>
            <a:ext cx="9144000" cy="143116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900" dirty="0"/>
              <a:t>Приведённое квадратное уравнение </a:t>
            </a:r>
            <a:r>
              <a:rPr lang="en-US" sz="2900" dirty="0">
                <a:solidFill>
                  <a:schemeClr val="tx2"/>
                </a:solidFill>
              </a:rPr>
              <a:t>x</a:t>
            </a:r>
            <a:r>
              <a:rPr lang="en-US" sz="2900" baseline="30000" dirty="0">
                <a:solidFill>
                  <a:schemeClr val="tx2"/>
                </a:solidFill>
              </a:rPr>
              <a:t>2</a:t>
            </a:r>
            <a:r>
              <a:rPr lang="en-US" sz="2900" dirty="0">
                <a:solidFill>
                  <a:schemeClr val="tx2"/>
                </a:solidFill>
              </a:rPr>
              <a:t>-7x+10=0</a:t>
            </a:r>
            <a:r>
              <a:rPr lang="en-US" sz="2900" dirty="0"/>
              <a:t> </a:t>
            </a:r>
            <a:r>
              <a:rPr lang="ru-RU" sz="2900" dirty="0"/>
              <a:t>имеет корни </a:t>
            </a:r>
            <a:r>
              <a:rPr lang="ru-RU" sz="2900" dirty="0">
                <a:solidFill>
                  <a:schemeClr val="tx2"/>
                </a:solidFill>
              </a:rPr>
              <a:t>2</a:t>
            </a:r>
            <a:r>
              <a:rPr lang="ru-RU" sz="2900" dirty="0"/>
              <a:t> и </a:t>
            </a:r>
            <a:r>
              <a:rPr lang="ru-RU" sz="2900" dirty="0">
                <a:solidFill>
                  <a:schemeClr val="tx2"/>
                </a:solidFill>
              </a:rPr>
              <a:t>5</a:t>
            </a:r>
            <a:r>
              <a:rPr lang="ru-RU" sz="2900" dirty="0"/>
              <a:t>. Их сумма равна </a:t>
            </a:r>
            <a:r>
              <a:rPr lang="ru-RU" sz="2900" dirty="0">
                <a:solidFill>
                  <a:schemeClr val="tx2"/>
                </a:solidFill>
              </a:rPr>
              <a:t>7</a:t>
            </a:r>
            <a:r>
              <a:rPr lang="ru-RU" sz="2900" dirty="0"/>
              <a:t>, а произведение </a:t>
            </a:r>
            <a:r>
              <a:rPr lang="ru-RU" sz="2900" dirty="0">
                <a:solidFill>
                  <a:schemeClr val="tx2"/>
                </a:solidFill>
              </a:rPr>
              <a:t>10</a:t>
            </a:r>
            <a:r>
              <a:rPr lang="ru-RU" sz="2900" dirty="0"/>
              <a:t>.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0" y="3786190"/>
            <a:ext cx="9144000" cy="15208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3100" dirty="0"/>
              <a:t>Мы видим, что сумма корней равна второму коэффициенту с противоположным знаком, а произведение свободному члену.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Обратите внимание</a:t>
            </a:r>
            <a:endParaRPr lang="uk-UA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2349500"/>
            <a:ext cx="9143999" cy="240506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0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Ещё одно интересное соотношение – дискриминант уравнения равен квадрату разности его корней: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(x</a:t>
            </a:r>
            <a:r>
              <a:rPr kumimoji="0" lang="en-US" sz="28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-x</a:t>
            </a:r>
            <a:r>
              <a:rPr kumimoji="0" lang="en-US" sz="28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en-US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Квадратное уравнение</a:t>
            </a:r>
            <a:endParaRPr lang="uk-UA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3071810"/>
            <a:ext cx="9144000" cy="175432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400" dirty="0" smtClean="0">
                <a:latin typeface="Arial" charset="0"/>
                <a:cs typeface="Arial" charset="0"/>
              </a:rPr>
              <a:t>Квадратным уравнением называется уравнение вида</a:t>
            </a:r>
            <a:endParaRPr lang="ru-RU" sz="2400" dirty="0" smtClean="0">
              <a:latin typeface="Arial" charset="0"/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2400" i="1" dirty="0" smtClean="0">
                <a:latin typeface="Arial" charset="0"/>
                <a:cs typeface="Arial" charset="0"/>
              </a:rPr>
              <a:t>ax</a:t>
            </a:r>
            <a:r>
              <a:rPr lang="en-US" sz="2400" i="1" baseline="30000" dirty="0" smtClean="0">
                <a:latin typeface="Arial" charset="0"/>
                <a:cs typeface="Arial" charset="0"/>
              </a:rPr>
              <a:t>2</a:t>
            </a:r>
            <a:r>
              <a:rPr lang="en-US" sz="2400" i="1" dirty="0" smtClean="0">
                <a:latin typeface="Arial" charset="0"/>
                <a:cs typeface="Arial" charset="0"/>
              </a:rPr>
              <a:t>+bx+c=0</a:t>
            </a:r>
            <a:r>
              <a:rPr lang="ru-RU" sz="2400" i="1" dirty="0" smtClean="0">
                <a:latin typeface="Arial" charset="0"/>
                <a:cs typeface="Arial" charset="0"/>
              </a:rPr>
              <a:t>, </a:t>
            </a:r>
            <a:endParaRPr lang="ru-RU" sz="2400" i="1" dirty="0" smtClean="0"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i="1" dirty="0" smtClean="0">
                <a:latin typeface="Arial" charset="0"/>
              </a:rPr>
              <a:t>   </a:t>
            </a:r>
            <a:r>
              <a:rPr lang="ru-RU" sz="2400" dirty="0" smtClean="0">
                <a:latin typeface="Arial" charset="0"/>
                <a:cs typeface="Arial" charset="0"/>
              </a:rPr>
              <a:t>где</a:t>
            </a:r>
            <a:r>
              <a:rPr lang="ru-RU" sz="2400" i="1" dirty="0" smtClean="0">
                <a:latin typeface="Arial" charset="0"/>
                <a:cs typeface="Arial" charset="0"/>
              </a:rPr>
              <a:t> </a:t>
            </a:r>
            <a:r>
              <a:rPr lang="ru-RU" sz="2400" i="1" dirty="0" err="1" smtClean="0">
                <a:latin typeface="Arial" charset="0"/>
                <a:cs typeface="Arial" charset="0"/>
              </a:rPr>
              <a:t>a</a:t>
            </a:r>
            <a:r>
              <a:rPr lang="ru-RU" sz="2400" i="1" dirty="0" smtClean="0">
                <a:latin typeface="Arial" charset="0"/>
                <a:cs typeface="Arial" charset="0"/>
              </a:rPr>
              <a:t>, </a:t>
            </a:r>
            <a:r>
              <a:rPr lang="ru-RU" sz="2400" i="1" dirty="0" err="1" smtClean="0">
                <a:latin typeface="Arial" charset="0"/>
                <a:cs typeface="Arial" charset="0"/>
              </a:rPr>
              <a:t>b</a:t>
            </a:r>
            <a:r>
              <a:rPr lang="ru-RU" sz="2400" i="1" dirty="0" smtClean="0">
                <a:latin typeface="Arial" charset="0"/>
                <a:cs typeface="Arial" charset="0"/>
              </a:rPr>
              <a:t>, с </a:t>
            </a:r>
            <a:r>
              <a:rPr lang="ru-RU" sz="2400" i="1" dirty="0" smtClean="0">
                <a:latin typeface="Symbol" pitchFamily="18" charset="2"/>
                <a:cs typeface="Arial" charset="0"/>
                <a:sym typeface="Symbol" pitchFamily="18" charset="2"/>
              </a:rPr>
              <a:t></a:t>
            </a:r>
            <a:r>
              <a:rPr lang="ru-RU" sz="2400" i="1" dirty="0" smtClean="0">
                <a:latin typeface="Arial" charset="0"/>
                <a:cs typeface="Arial" charset="0"/>
              </a:rPr>
              <a:t> R (</a:t>
            </a:r>
            <a:r>
              <a:rPr lang="ru-RU" sz="2400" i="1" dirty="0" err="1" smtClean="0">
                <a:latin typeface="Arial" charset="0"/>
                <a:cs typeface="Arial" charset="0"/>
              </a:rPr>
              <a:t>a</a:t>
            </a:r>
            <a:r>
              <a:rPr lang="ru-RU" sz="2400" i="1" dirty="0" smtClean="0">
                <a:latin typeface="Arial" charset="0"/>
                <a:cs typeface="Arial" charset="0"/>
              </a:rPr>
              <a:t> </a:t>
            </a:r>
            <a:r>
              <a:rPr lang="ru-RU" sz="2400" i="1" dirty="0" smtClean="0">
                <a:latin typeface="Symbol" pitchFamily="18" charset="2"/>
                <a:cs typeface="Arial" charset="0"/>
                <a:sym typeface="Symbol" pitchFamily="18" charset="2"/>
              </a:rPr>
              <a:t></a:t>
            </a:r>
            <a:r>
              <a:rPr lang="ru-RU" sz="2400" i="1" dirty="0" smtClean="0">
                <a:latin typeface="Arial" charset="0"/>
                <a:cs typeface="Arial" charset="0"/>
              </a:rPr>
              <a:t> 0). </a:t>
            </a:r>
            <a:endParaRPr lang="en-US" sz="2400" i="1" dirty="0" smtClean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i="1" dirty="0" smtClean="0">
                <a:latin typeface="Arial" charset="0"/>
                <a:cs typeface="Arial" charset="0"/>
              </a:rPr>
              <a:t>  </a:t>
            </a:r>
            <a:r>
              <a:rPr lang="ru-RU" sz="2400" dirty="0" smtClean="0">
                <a:latin typeface="Arial" charset="0"/>
                <a:cs typeface="Arial" charset="0"/>
              </a:rPr>
              <a:t>Числа </a:t>
            </a:r>
            <a:r>
              <a:rPr lang="ru-RU" sz="2400" i="1" dirty="0" err="1" smtClean="0">
                <a:latin typeface="Arial" charset="0"/>
                <a:cs typeface="Arial" charset="0"/>
              </a:rPr>
              <a:t>a</a:t>
            </a:r>
            <a:r>
              <a:rPr lang="ru-RU" sz="2400" i="1" dirty="0" smtClean="0">
                <a:latin typeface="Arial" charset="0"/>
                <a:cs typeface="Arial" charset="0"/>
              </a:rPr>
              <a:t>, </a:t>
            </a:r>
            <a:r>
              <a:rPr lang="ru-RU" sz="2400" i="1" dirty="0" err="1" smtClean="0">
                <a:latin typeface="Arial" charset="0"/>
                <a:cs typeface="Arial" charset="0"/>
              </a:rPr>
              <a:t>b</a:t>
            </a:r>
            <a:r>
              <a:rPr lang="ru-RU" sz="2400" i="1" dirty="0" smtClean="0">
                <a:latin typeface="Arial" charset="0"/>
                <a:cs typeface="Arial" charset="0"/>
              </a:rPr>
              <a:t>, с </a:t>
            </a:r>
            <a:r>
              <a:rPr lang="ru-RU" sz="2400" dirty="0" smtClean="0">
                <a:latin typeface="Arial" charset="0"/>
                <a:cs typeface="Arial" charset="0"/>
              </a:rPr>
              <a:t>носят следующие названия:</a:t>
            </a:r>
            <a:r>
              <a:rPr lang="ru-RU" sz="2400" i="1" dirty="0" smtClean="0">
                <a:latin typeface="Arial" charset="0"/>
                <a:cs typeface="Arial" charset="0"/>
              </a:rPr>
              <a:t> </a:t>
            </a:r>
            <a:r>
              <a:rPr lang="ru-RU" sz="2400" i="1" dirty="0" err="1" smtClean="0">
                <a:latin typeface="Arial" charset="0"/>
                <a:cs typeface="Arial" charset="0"/>
              </a:rPr>
              <a:t>a</a:t>
            </a:r>
            <a:r>
              <a:rPr lang="ru-RU" sz="2400" i="1" dirty="0" smtClean="0">
                <a:latin typeface="Arial" charset="0"/>
                <a:cs typeface="Arial" charset="0"/>
              </a:rPr>
              <a:t> - </a:t>
            </a:r>
            <a:r>
              <a:rPr lang="ru-RU" sz="2400" dirty="0" smtClean="0">
                <a:latin typeface="Arial" charset="0"/>
                <a:cs typeface="Arial" charset="0"/>
              </a:rPr>
              <a:t>первый коэффициент</a:t>
            </a:r>
            <a:r>
              <a:rPr lang="ru-RU" sz="2400" i="1" dirty="0" smtClean="0">
                <a:latin typeface="Arial" charset="0"/>
                <a:cs typeface="Arial" charset="0"/>
              </a:rPr>
              <a:t>, </a:t>
            </a:r>
            <a:r>
              <a:rPr lang="ru-RU" sz="2400" i="1" dirty="0" err="1" smtClean="0">
                <a:latin typeface="Arial" charset="0"/>
                <a:cs typeface="Arial" charset="0"/>
              </a:rPr>
              <a:t>b</a:t>
            </a:r>
            <a:r>
              <a:rPr lang="ru-RU" sz="2400" i="1" dirty="0" smtClean="0">
                <a:latin typeface="Arial" charset="0"/>
                <a:cs typeface="Arial" charset="0"/>
              </a:rPr>
              <a:t> - </a:t>
            </a:r>
            <a:r>
              <a:rPr lang="ru-RU" sz="2400" dirty="0" smtClean="0">
                <a:latin typeface="Arial" charset="0"/>
                <a:cs typeface="Arial" charset="0"/>
              </a:rPr>
              <a:t>второй коэффициент</a:t>
            </a:r>
            <a:r>
              <a:rPr lang="ru-RU" sz="2400" i="1" dirty="0" smtClean="0">
                <a:latin typeface="Arial" charset="0"/>
                <a:cs typeface="Arial" charset="0"/>
              </a:rPr>
              <a:t>, с - </a:t>
            </a:r>
            <a:r>
              <a:rPr lang="ru-RU" sz="2400" dirty="0" smtClean="0">
                <a:latin typeface="Arial" charset="0"/>
                <a:cs typeface="Arial" charset="0"/>
              </a:rPr>
              <a:t>свободный член. </a:t>
            </a:r>
            <a:endParaRPr lang="ru-RU" sz="24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Вычисление корней</a:t>
            </a:r>
            <a:endParaRPr lang="uk-UA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0" y="2428868"/>
            <a:ext cx="9144000" cy="3043246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fontAlgn="t"/>
            <a:r>
              <a:rPr lang="ru-RU" dirty="0">
                <a:cs typeface="Times New Roman" pitchFamily="18" charset="0"/>
              </a:rPr>
              <a:t>Так, еще не зная, как вычислить корни уравнения</a:t>
            </a:r>
            <a:r>
              <a:rPr lang="ru-RU" dirty="0"/>
              <a:t>:</a:t>
            </a:r>
          </a:p>
          <a:p>
            <a:pPr algn="ctr" fontAlgn="t">
              <a:buFontTx/>
              <a:buNone/>
            </a:pPr>
            <a:r>
              <a:rPr lang="ru-RU" dirty="0">
                <a:cs typeface="Times New Roman" pitchFamily="18" charset="0"/>
              </a:rPr>
              <a:t> </a:t>
            </a:r>
            <a:r>
              <a:rPr lang="ru-RU" i="1" dirty="0">
                <a:cs typeface="Times New Roman" pitchFamily="18" charset="0"/>
              </a:rPr>
              <a:t>x</a:t>
            </a:r>
            <a:r>
              <a:rPr lang="ru-RU" baseline="30000" dirty="0">
                <a:cs typeface="Times New Roman" pitchFamily="18" charset="0"/>
              </a:rPr>
              <a:t>2</a:t>
            </a:r>
            <a:r>
              <a:rPr lang="ru-RU" dirty="0">
                <a:cs typeface="Times New Roman" pitchFamily="18" charset="0"/>
              </a:rPr>
              <a:t> </a:t>
            </a:r>
            <a:r>
              <a:rPr lang="ru-RU" dirty="0"/>
              <a:t>+</a:t>
            </a:r>
            <a:r>
              <a:rPr lang="ru-RU" dirty="0">
                <a:cs typeface="Times New Roman" pitchFamily="18" charset="0"/>
              </a:rPr>
              <a:t> </a:t>
            </a:r>
            <a:r>
              <a:rPr lang="ru-RU" dirty="0"/>
              <a:t>2</a:t>
            </a:r>
            <a:r>
              <a:rPr lang="ru-RU" i="1" dirty="0">
                <a:cs typeface="Times New Roman" pitchFamily="18" charset="0"/>
              </a:rPr>
              <a:t>x</a:t>
            </a:r>
            <a:r>
              <a:rPr lang="ru-RU" dirty="0">
                <a:cs typeface="Times New Roman" pitchFamily="18" charset="0"/>
              </a:rPr>
              <a:t> – </a:t>
            </a:r>
            <a:r>
              <a:rPr lang="ru-RU" dirty="0"/>
              <a:t>8</a:t>
            </a:r>
            <a:r>
              <a:rPr lang="ru-RU" dirty="0">
                <a:cs typeface="Times New Roman" pitchFamily="18" charset="0"/>
              </a:rPr>
              <a:t> = 0, </a:t>
            </a:r>
            <a:endParaRPr lang="ru-RU" dirty="0"/>
          </a:p>
          <a:p>
            <a:pPr fontAlgn="t">
              <a:buFontTx/>
              <a:buNone/>
            </a:pPr>
            <a:r>
              <a:rPr lang="ru-RU" dirty="0"/>
              <a:t>   </a:t>
            </a:r>
            <a:r>
              <a:rPr lang="ru-RU" dirty="0">
                <a:cs typeface="Times New Roman" pitchFamily="18" charset="0"/>
              </a:rPr>
              <a:t>мы, тем не менее, можем сказать, что их сумма должна быть равна – </a:t>
            </a:r>
            <a:r>
              <a:rPr lang="ru-RU" dirty="0"/>
              <a:t>2</a:t>
            </a:r>
            <a:r>
              <a:rPr lang="ru-RU" dirty="0">
                <a:cs typeface="Times New Roman" pitchFamily="18" charset="0"/>
              </a:rPr>
              <a:t>, а произведение должно равняться –</a:t>
            </a:r>
            <a:r>
              <a:rPr lang="en-US" dirty="0"/>
              <a:t>8</a:t>
            </a:r>
            <a:r>
              <a:rPr lang="ru-RU" dirty="0">
                <a:cs typeface="Times New Roman" pitchFamily="18" charset="0"/>
              </a:rPr>
              <a:t>.</a:t>
            </a:r>
            <a:r>
              <a:rPr lang="ru-RU" dirty="0"/>
              <a:t> </a:t>
            </a:r>
          </a:p>
          <a:p>
            <a:pPr>
              <a:buFontTx/>
              <a:buNone/>
            </a:pPr>
            <a:endParaRPr lang="ru-RU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Пример</a:t>
            </a:r>
            <a:endParaRPr lang="uk-UA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1"/>
            <a:ext cx="9144000" cy="397193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fontAlgn="t"/>
            <a:r>
              <a:rPr lang="ru-RU" sz="2800" dirty="0">
                <a:cs typeface="Times New Roman" pitchFamily="18" charset="0"/>
              </a:rPr>
              <a:t>Теорема Виета позволяет угадывать целые корни квадратного трехчлена. </a:t>
            </a:r>
            <a:endParaRPr lang="ru-RU" sz="2800" dirty="0"/>
          </a:p>
          <a:p>
            <a:pPr fontAlgn="t"/>
            <a:r>
              <a:rPr lang="ru-RU" sz="2800" dirty="0">
                <a:cs typeface="Times New Roman" pitchFamily="18" charset="0"/>
              </a:rPr>
              <a:t>Так, находя корни квадратного уравнения </a:t>
            </a:r>
            <a:endParaRPr lang="ru-RU" sz="2800" dirty="0"/>
          </a:p>
          <a:p>
            <a:pPr algn="ctr" fontAlgn="t">
              <a:buFontTx/>
              <a:buNone/>
            </a:pPr>
            <a:r>
              <a:rPr lang="ru-RU" sz="2800" i="1" dirty="0">
                <a:cs typeface="Times New Roman" pitchFamily="18" charset="0"/>
              </a:rPr>
              <a:t>x</a:t>
            </a:r>
            <a:r>
              <a:rPr lang="ru-RU" sz="2800" baseline="30000" dirty="0">
                <a:cs typeface="Times New Roman" pitchFamily="18" charset="0"/>
              </a:rPr>
              <a:t>2</a:t>
            </a:r>
            <a:r>
              <a:rPr lang="ru-RU" sz="2800" dirty="0">
                <a:cs typeface="Times New Roman" pitchFamily="18" charset="0"/>
              </a:rPr>
              <a:t> – </a:t>
            </a:r>
            <a:r>
              <a:rPr lang="ru-RU" sz="2800" dirty="0"/>
              <a:t>7</a:t>
            </a:r>
            <a:r>
              <a:rPr lang="ru-RU" sz="2800" i="1" dirty="0">
                <a:cs typeface="Times New Roman" pitchFamily="18" charset="0"/>
              </a:rPr>
              <a:t>x</a:t>
            </a:r>
            <a:r>
              <a:rPr lang="ru-RU" sz="2800" dirty="0">
                <a:cs typeface="Times New Roman" pitchFamily="18" charset="0"/>
              </a:rPr>
              <a:t> + </a:t>
            </a:r>
            <a:r>
              <a:rPr lang="ru-RU" sz="2800" dirty="0"/>
              <a:t>10</a:t>
            </a:r>
            <a:r>
              <a:rPr lang="ru-RU" sz="2800" dirty="0">
                <a:cs typeface="Times New Roman" pitchFamily="18" charset="0"/>
              </a:rPr>
              <a:t> = 0,</a:t>
            </a:r>
            <a:r>
              <a:rPr lang="ru-RU" sz="2800" dirty="0"/>
              <a:t>    </a:t>
            </a:r>
            <a:r>
              <a:rPr lang="ru-RU" sz="2800" dirty="0">
                <a:cs typeface="Times New Roman" pitchFamily="18" charset="0"/>
              </a:rPr>
              <a:t> </a:t>
            </a:r>
            <a:endParaRPr lang="ru-RU" sz="2800" dirty="0"/>
          </a:p>
          <a:p>
            <a:pPr fontAlgn="t">
              <a:buFontTx/>
              <a:buNone/>
            </a:pPr>
            <a:r>
              <a:rPr lang="ru-RU" sz="2800" dirty="0"/>
              <a:t>    </a:t>
            </a:r>
            <a:r>
              <a:rPr lang="ru-RU" sz="2800" dirty="0">
                <a:cs typeface="Times New Roman" pitchFamily="18" charset="0"/>
              </a:rPr>
              <a:t>можно начать с того, чтобы попытаться разложить свободный член (число </a:t>
            </a:r>
            <a:r>
              <a:rPr lang="ru-RU" sz="2800" dirty="0"/>
              <a:t>10</a:t>
            </a:r>
            <a:r>
              <a:rPr lang="ru-RU" sz="2800" dirty="0">
                <a:cs typeface="Times New Roman" pitchFamily="18" charset="0"/>
              </a:rPr>
              <a:t>) на два множителя так, чтобы их сумма равнялась бы числу </a:t>
            </a:r>
            <a:r>
              <a:rPr lang="ru-RU" sz="2800" dirty="0"/>
              <a:t>7</a:t>
            </a:r>
            <a:r>
              <a:rPr lang="ru-RU" sz="2800" dirty="0">
                <a:cs typeface="Times New Roman" pitchFamily="18" charset="0"/>
              </a:rPr>
              <a:t>. </a:t>
            </a:r>
            <a:endParaRPr lang="ru-RU" sz="2800" dirty="0"/>
          </a:p>
          <a:p>
            <a:endParaRPr lang="ru-RU" sz="2800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Решение</a:t>
            </a:r>
            <a:endParaRPr lang="uk-UA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0" y="2285992"/>
            <a:ext cx="9144000" cy="304324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ru-RU" dirty="0">
                <a:cs typeface="Times New Roman" pitchFamily="18" charset="0"/>
              </a:rPr>
              <a:t>Это разложение очевидно: </a:t>
            </a:r>
            <a:endParaRPr lang="ru-RU" dirty="0"/>
          </a:p>
          <a:p>
            <a:pPr algn="ctr">
              <a:buFontTx/>
              <a:buNone/>
            </a:pPr>
            <a:r>
              <a:rPr lang="ru-RU" dirty="0"/>
              <a:t>10</a:t>
            </a:r>
            <a:r>
              <a:rPr lang="ru-RU" dirty="0">
                <a:cs typeface="Times New Roman" pitchFamily="18" charset="0"/>
              </a:rPr>
              <a:t> = </a:t>
            </a:r>
            <a:r>
              <a:rPr lang="ru-RU" dirty="0"/>
              <a:t>5</a:t>
            </a:r>
            <a:r>
              <a:rPr lang="ru-RU" dirty="0">
                <a:cs typeface="Times New Roman" pitchFamily="18" charset="0"/>
              </a:rPr>
              <a:t> </a:t>
            </a:r>
            <a:r>
              <a:rPr lang="ru-RU" dirty="0">
                <a:latin typeface="Symbol" pitchFamily="18" charset="2"/>
                <a:cs typeface="Times New Roman" pitchFamily="18" charset="0"/>
              </a:rPr>
              <a:t>×</a:t>
            </a:r>
            <a:r>
              <a:rPr lang="ru-RU" dirty="0">
                <a:cs typeface="Times New Roman" pitchFamily="18" charset="0"/>
              </a:rPr>
              <a:t> </a:t>
            </a:r>
            <a:r>
              <a:rPr lang="ru-RU" dirty="0"/>
              <a:t>2</a:t>
            </a:r>
            <a:r>
              <a:rPr lang="ru-RU" dirty="0">
                <a:cs typeface="Times New Roman" pitchFamily="18" charset="0"/>
              </a:rPr>
              <a:t>, </a:t>
            </a:r>
            <a:endParaRPr lang="ru-RU" dirty="0"/>
          </a:p>
          <a:p>
            <a:pPr algn="ctr">
              <a:buFontTx/>
              <a:buNone/>
            </a:pPr>
            <a:r>
              <a:rPr lang="ru-RU" dirty="0"/>
              <a:t>5</a:t>
            </a:r>
            <a:r>
              <a:rPr lang="ru-RU" dirty="0">
                <a:cs typeface="Times New Roman" pitchFamily="18" charset="0"/>
              </a:rPr>
              <a:t> + </a:t>
            </a:r>
            <a:r>
              <a:rPr lang="ru-RU" dirty="0"/>
              <a:t>2</a:t>
            </a:r>
            <a:r>
              <a:rPr lang="ru-RU" dirty="0">
                <a:cs typeface="Times New Roman" pitchFamily="18" charset="0"/>
              </a:rPr>
              <a:t> = </a:t>
            </a:r>
            <a:r>
              <a:rPr lang="ru-RU" dirty="0"/>
              <a:t>7</a:t>
            </a:r>
            <a:r>
              <a:rPr lang="ru-RU" dirty="0">
                <a:cs typeface="Times New Roman" pitchFamily="18" charset="0"/>
              </a:rPr>
              <a:t>. </a:t>
            </a:r>
            <a:endParaRPr lang="ru-RU" dirty="0"/>
          </a:p>
          <a:p>
            <a:r>
              <a:rPr lang="ru-RU" dirty="0">
                <a:cs typeface="Times New Roman" pitchFamily="18" charset="0"/>
              </a:rPr>
              <a:t>Отсюда должно следовать, что числа 2 и </a:t>
            </a:r>
            <a:r>
              <a:rPr lang="ru-RU" dirty="0"/>
              <a:t>5</a:t>
            </a:r>
            <a:r>
              <a:rPr lang="ru-RU" dirty="0">
                <a:cs typeface="Times New Roman" pitchFamily="18" charset="0"/>
              </a:rPr>
              <a:t> являются искомыми корнями. </a:t>
            </a:r>
            <a:br>
              <a:rPr lang="ru-RU" dirty="0">
                <a:cs typeface="Times New Roman" pitchFamily="18" charset="0"/>
              </a:rPr>
            </a:br>
            <a:endParaRPr lang="ru-RU" dirty="0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S010165961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21873A"/>
      </a:hlink>
      <a:folHlink>
        <a:srgbClr val="717E00"/>
      </a:folHlink>
    </a:clrScheme>
    <a:fontScheme name="School Presentation">
      <a:majorFont>
        <a:latin typeface="Bookman Old Style"/>
        <a:ea typeface=""/>
        <a:cs typeface=""/>
      </a:majorFont>
      <a:minorFont>
        <a:latin typeface="Segoe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BB2780C3CC07BD4BAA623FF9571645580400D1570604EA743043A2641365C0E91715" ma:contentTypeVersion="28" ma:contentTypeDescription="Create a new document." ma:contentTypeScope="" ma:versionID="91c327331e5971e62f2a5301ad123600"/>
</file>

<file path=customXml/itemProps1.xml><?xml version="1.0" encoding="utf-8"?>
<ds:datastoreItem xmlns:ds="http://schemas.openxmlformats.org/officeDocument/2006/customXml" ds:itemID="{5C2B83AD-E2B3-45E6-8F74-3240629A6DD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487B8FD-33DA-4A14-B764-96DB17189A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DA977E-66A8-43B0-8224-8E3A2E79B97C}">
  <ds:schemaRefs>
    <ds:schemaRef ds:uri="http://schemas.microsoft.com/office/2006/metadata/contentType"/>
    <ds:schemaRef ds:uri="http://schemas.microsoft.com/office/2006/metadata/properties/metaAttribut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TS010165961</Template>
  <TotalTime>0</TotalTime>
  <Words>227</Words>
  <Application>Microsoft Office PowerPoint</Application>
  <PresentationFormat>Экран (4:3)</PresentationFormat>
  <Paragraphs>36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TS010165961</vt:lpstr>
      <vt:lpstr>Слайд 1</vt:lpstr>
      <vt:lpstr>Слайд 2</vt:lpstr>
      <vt:lpstr>Доказательство теоремы</vt:lpstr>
      <vt:lpstr>Теорема в действии</vt:lpstr>
      <vt:lpstr>Обратите внимание</vt:lpstr>
      <vt:lpstr>Квадратное уравнение</vt:lpstr>
      <vt:lpstr>Вычисление корней</vt:lpstr>
      <vt:lpstr>Пример</vt:lpstr>
      <vt:lpstr>Решение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2012-02-17T13:11:38Z</dcterms:created>
  <dcterms:modified xsi:type="dcterms:W3CDTF">2012-02-17T13:52:32Z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TC101659619990</vt:lpwstr>
  </property>
</Properties>
</file>