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7290-D472-43CA-A77E-ECA1ABEA8291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64AA-A1B9-4BAE-8B9E-A39AA77B2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51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yslan\Desktop\1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268760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</a:t>
            </a:r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України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926" y="5445224"/>
            <a:ext cx="4176464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            </a:t>
            </a:r>
            <a:r>
              <a:rPr lang="uk-UA" sz="2000" b="1" dirty="0" smtClean="0"/>
              <a:t>Презентацію   </a:t>
            </a:r>
            <a:r>
              <a:rPr lang="uk-UA" sz="2000" b="1" dirty="0" smtClean="0"/>
              <a:t>підготувала</a:t>
            </a:r>
          </a:p>
          <a:p>
            <a:r>
              <a:rPr lang="uk-UA" sz="2000" b="1" dirty="0" smtClean="0"/>
              <a:t>            вчитель початкових </a:t>
            </a:r>
            <a:r>
              <a:rPr lang="uk-UA" sz="2000" b="1" dirty="0" smtClean="0"/>
              <a:t>класів</a:t>
            </a:r>
          </a:p>
          <a:p>
            <a:r>
              <a:rPr lang="uk-UA" sz="2000" b="1" dirty="0" smtClean="0"/>
              <a:t>          Сушко Олена Анатоліївна</a:t>
            </a:r>
            <a:endParaRPr lang="uk-UA" sz="2000" b="1" dirty="0" smtClean="0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251520" y="332656"/>
            <a:ext cx="2121552" cy="1666720"/>
          </a:xfrm>
          <a:prstGeom prst="ellipse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 </a:t>
            </a:r>
            <a:r>
              <a:rPr lang="ru-RU" sz="2800" b="1" dirty="0" err="1" smtClean="0">
                <a:solidFill>
                  <a:srgbClr val="FF0000"/>
                </a:solidFill>
              </a:rPr>
              <a:t>клас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486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</a:rPr>
              <a:t>       Природознавство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image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6992"/>
          </a:xfrm>
          <a:prstGeom prst="rect">
            <a:avLst/>
          </a:prstGeom>
          <a:noFill/>
        </p:spPr>
      </p:pic>
      <p:pic>
        <p:nvPicPr>
          <p:cNvPr id="3075" name="Picture 3" descr="C:\Users\Ryslan\Desktop\imag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</p:spPr>
      </p:pic>
      <p:pic>
        <p:nvPicPr>
          <p:cNvPr id="3076" name="Picture 4" descr="C:\Users\Ryslan\Desktop\zima_lizhnya_i_chari_gor_karpati_1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611577" cy="3501008"/>
          </a:xfrm>
          <a:prstGeom prst="rect">
            <a:avLst/>
          </a:prstGeom>
          <a:noFill/>
        </p:spPr>
      </p:pic>
      <p:pic>
        <p:nvPicPr>
          <p:cNvPr id="3077" name="Picture 5" descr="C:\Users\Ryslan\Desktop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356992"/>
            <a:ext cx="4572000" cy="3501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924944"/>
            <a:ext cx="9144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Карпати – місцевість, у якій найбільше річок. З гір тече безліч струмків.</a:t>
            </a:r>
            <a:endParaRPr lang="ru-RU" sz="3200" dirty="0"/>
          </a:p>
        </p:txBody>
      </p:sp>
      <p:pic>
        <p:nvPicPr>
          <p:cNvPr id="3078" name="Picture 6" descr="C:\Users\Ryslan\Desktop\Дністер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914045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476672"/>
            <a:ext cx="208823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р. Дністер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C:\Users\Ryslan\Desktop\4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212327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476672"/>
            <a:ext cx="144016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р. Тиса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81" name="Picture 9" descr="C:\Users\Ryslan\Desktop\ASC_77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99792" y="332656"/>
            <a:ext cx="165618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р. Прут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82" name="Picture 10" descr="C:\Users\Ryslan\Desktop\09649376.previe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548680"/>
            <a:ext cx="237626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р. Черемош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slan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У Карпатах найбільше лісів. Тому ці гори називають ,, лісистими</a:t>
            </a:r>
            <a:r>
              <a:rPr lang="en-US" sz="3200" dirty="0" smtClean="0"/>
              <a:t>”</a:t>
            </a:r>
            <a:endParaRPr lang="uk-UA" sz="3200" dirty="0" smtClean="0"/>
          </a:p>
          <a:p>
            <a:r>
              <a:rPr lang="uk-UA" sz="3200" dirty="0" smtClean="0"/>
              <a:t> і ,,зеленими</a:t>
            </a:r>
            <a:r>
              <a:rPr lang="en-US" sz="3200" dirty="0" smtClean="0"/>
              <a:t>”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6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Рослини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Карпатських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Ryslan\Desktop\1689_51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176464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Ryslan\Desktop\1213734505_sosna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5"/>
            <a:ext cx="4392488" cy="5112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555776" y="5805264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Ялина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805264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Сосна</a:t>
            </a:r>
            <a:endParaRPr lang="ru-RU" sz="3200" dirty="0"/>
          </a:p>
        </p:txBody>
      </p:sp>
      <p:pic>
        <p:nvPicPr>
          <p:cNvPr id="5124" name="Picture 4" descr="C:\Users\Ryslan\Desktop\a-10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176464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123728" y="1988840"/>
            <a:ext cx="194421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Модрина</a:t>
            </a:r>
            <a:endParaRPr lang="ru-RU" sz="3200" dirty="0"/>
          </a:p>
        </p:txBody>
      </p:sp>
      <p:pic>
        <p:nvPicPr>
          <p:cNvPr id="5125" name="Picture 5" descr="C:\Users\Ryslan\Desktop\260px-Abies_sibir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6792"/>
            <a:ext cx="4320480" cy="2506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932040" y="1844824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Ялиця</a:t>
            </a:r>
            <a:endParaRPr lang="ru-RU" sz="3200" dirty="0"/>
          </a:p>
        </p:txBody>
      </p:sp>
      <p:pic>
        <p:nvPicPr>
          <p:cNvPr id="5126" name="Picture 6" descr="C:\Users\Ryslan\Desktop\192114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424847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4932040" y="4509120"/>
            <a:ext cx="17281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Смерека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yslan\Desktop\16111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877272"/>
            <a:ext cx="6696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Хвойні ліси змінюються на </a:t>
            </a:r>
            <a:r>
              <a:rPr lang="uk-UA" sz="3200" b="1" dirty="0" smtClean="0"/>
              <a:t>чагарники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yslan\Desktop\640px-24-06-12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332656"/>
            <a:ext cx="59766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 </a:t>
            </a:r>
            <a:r>
              <a:rPr lang="uk-UA" sz="3200" b="1" dirty="0" smtClean="0"/>
              <a:t>чагарникам</a:t>
            </a:r>
            <a:r>
              <a:rPr lang="uk-UA" sz="3200" dirty="0" smtClean="0"/>
              <a:t>и простягаються гірські луки – </a:t>
            </a:r>
            <a:r>
              <a:rPr lang="uk-UA" sz="3200" b="1" dirty="0" smtClean="0"/>
              <a:t>полонини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5282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Рідкісні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рослини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Карпатських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C:\Users\Ryslan\Desktop\275px-LeontopodiumAlpinum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6021288"/>
            <a:ext cx="23042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Едельвейс</a:t>
            </a:r>
            <a:endParaRPr lang="ru-RU" sz="3200" dirty="0"/>
          </a:p>
        </p:txBody>
      </p:sp>
      <p:pic>
        <p:nvPicPr>
          <p:cNvPr id="8196" name="Picture 4" descr="C:\Users\Ryslan\Desktop\miac_al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9"/>
            <a:ext cx="4104456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76056" y="6093296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Аконіт</a:t>
            </a:r>
            <a:endParaRPr lang="ru-RU" sz="3200" dirty="0"/>
          </a:p>
        </p:txBody>
      </p:sp>
      <p:pic>
        <p:nvPicPr>
          <p:cNvPr id="8197" name="Picture 5" descr="C:\Users\Ryslan\Desktop\Dri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7936" y="6173688"/>
            <a:ext cx="1431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Дріада</a:t>
            </a:r>
            <a:endParaRPr lang="ru-RU" sz="3200" dirty="0"/>
          </a:p>
        </p:txBody>
      </p:sp>
      <p:pic>
        <p:nvPicPr>
          <p:cNvPr id="8198" name="Picture 6" descr="C:\Users\Ryslan\Desktop\astra_alpijska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348880"/>
            <a:ext cx="420288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76056" y="6093296"/>
            <a:ext cx="33843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Айстра альпійська</a:t>
            </a:r>
            <a:endParaRPr lang="ru-RU" sz="3200" dirty="0"/>
          </a:p>
        </p:txBody>
      </p:sp>
      <p:pic>
        <p:nvPicPr>
          <p:cNvPr id="15" name="Picture 2" descr="C:\Users\Ryslan\Desktop\102337_origin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-243408"/>
            <a:ext cx="2592288" cy="304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5816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Найпоширеніші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тварини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sx="1000" sy="10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Українських Карпат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sx="1000" sy="10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Ryslan\Desktop\crveni-j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97760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Ryslan\Desktop\B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0445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5877272"/>
            <a:ext cx="3600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Благородний</a:t>
            </a:r>
            <a:r>
              <a:rPr lang="ru-RU" sz="3200" dirty="0" smtClean="0"/>
              <a:t> олень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5877272"/>
            <a:ext cx="1224136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Білка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8" name="Picture 4" descr="C:\Users\Ryslan\Desktop\270px-Marmota_marmota_Alp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132856"/>
            <a:ext cx="404242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Rysla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2132856"/>
            <a:ext cx="404383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43808" y="5733256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Бабак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5733256"/>
            <a:ext cx="1008112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Їжак</a:t>
            </a:r>
            <a:endParaRPr lang="ru-RU" sz="3200" dirty="0"/>
          </a:p>
        </p:txBody>
      </p:sp>
      <p:pic>
        <p:nvPicPr>
          <p:cNvPr id="1030" name="Picture 6" descr="C:\Users\Ryslan\Desktop\879157_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405045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C:\Users\Ryslan\Desktop\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5" y="2132856"/>
            <a:ext cx="4029433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83568" y="5877272"/>
            <a:ext cx="2448272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Дикий кабан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5949280"/>
            <a:ext cx="1584176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Лисиця</a:t>
            </a:r>
            <a:endParaRPr lang="ru-RU" sz="3200" dirty="0"/>
          </a:p>
        </p:txBody>
      </p:sp>
      <p:pic>
        <p:nvPicPr>
          <p:cNvPr id="1032" name="Picture 8" descr="C:\Users\Ryslan\Desktop\kunits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132856"/>
            <a:ext cx="403244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3" name="Picture 9" descr="C:\Users\Ryslan\Desktop\21_animals_wallpape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132856"/>
            <a:ext cx="412845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627784" y="6021288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Куниця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48264" y="6093296"/>
            <a:ext cx="1656184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Ведмідь</a:t>
            </a:r>
            <a:endParaRPr lang="ru-RU" sz="3200" dirty="0"/>
          </a:p>
        </p:txBody>
      </p:sp>
      <p:pic>
        <p:nvPicPr>
          <p:cNvPr id="1034" name="Picture 10" descr="C:\Users\Ryslan\Desktop\275px-Notophthalmus_viridescens_edi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19" y="2132856"/>
            <a:ext cx="4143477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5" name="Picture 11" descr="C:\Users\Ryslan\Desktop\salamandra_mi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132856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627784" y="5949280"/>
            <a:ext cx="1584176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Тритон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176" y="6021288"/>
            <a:ext cx="2448272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Саламандра</a:t>
            </a:r>
            <a:endParaRPr lang="ru-RU" sz="3200" dirty="0"/>
          </a:p>
        </p:txBody>
      </p:sp>
      <p:pic>
        <p:nvPicPr>
          <p:cNvPr id="1036" name="Picture 12" descr="C:\Users\Ryslan\Desktop\images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060848"/>
            <a:ext cx="4133779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7" name="Picture 13" descr="C:\Users\Ryslan\Desktop\images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1988840"/>
            <a:ext cx="4133779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987824" y="6021288"/>
            <a:ext cx="1152128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Вуж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4288" y="6093296"/>
            <a:ext cx="144016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Гадюка</a:t>
            </a:r>
            <a:endParaRPr lang="ru-RU" sz="3200" dirty="0"/>
          </a:p>
        </p:txBody>
      </p:sp>
      <p:pic>
        <p:nvPicPr>
          <p:cNvPr id="1038" name="Picture 14" descr="C:\Users\Ryslan\Desktop\berkut_cikav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2060848"/>
            <a:ext cx="413603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9" name="Picture 15" descr="C:\Users\Ryslan\Desktop\orel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1988840"/>
            <a:ext cx="367240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627784" y="6021288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Беркут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6876256" y="6093296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Орел</a:t>
            </a:r>
            <a:endParaRPr lang="ru-RU" sz="3200" dirty="0"/>
          </a:p>
        </p:txBody>
      </p:sp>
      <p:pic>
        <p:nvPicPr>
          <p:cNvPr id="1040" name="Picture 16" descr="C:\Users\Ryslan\Desktop\szyszkarpt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19" y="1988840"/>
            <a:ext cx="420016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41" name="Picture 17" descr="C:\Users\Ryslan\Desktop\0_c170_84c8aa32_ori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6016" y="1988840"/>
            <a:ext cx="399514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2339752" y="6093296"/>
            <a:ext cx="1800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Шишкар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7308304" y="6021288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Дрізд</a:t>
            </a:r>
            <a:endParaRPr lang="ru-RU" sz="3200" dirty="0"/>
          </a:p>
        </p:txBody>
      </p:sp>
      <p:pic>
        <p:nvPicPr>
          <p:cNvPr id="1042" name="Picture 18" descr="C:\Users\Ryslan\Desktop\hol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988840"/>
            <a:ext cx="424847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43" name="Picture 19" descr="C:\Users\Ryslan\Desktop\dyte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1916832"/>
            <a:ext cx="403244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2267744" y="2564904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Тетерук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7308304" y="5229200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Дятел</a:t>
            </a:r>
            <a:endParaRPr lang="ru-RU" sz="3200" dirty="0"/>
          </a:p>
        </p:txBody>
      </p:sp>
      <p:pic>
        <p:nvPicPr>
          <p:cNvPr id="40" name="Picture 2" descr="D:\общее\школа\картинки\64813090_1286109537_multik368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55576" y="0"/>
            <a:ext cx="151216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800px-Relief_map_of_Crim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 rot="19918914">
            <a:off x="1447680" y="3990696"/>
            <a:ext cx="5113791" cy="1769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04664"/>
            <a:ext cx="457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Кримські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7605870">
            <a:off x="5765615" y="2221195"/>
            <a:ext cx="3240360" cy="1223359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01317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Тягнуться вздовж узбережжя Чорного моря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Найвища вершина – </a:t>
            </a:r>
            <a:r>
              <a:rPr lang="uk-UA" sz="3200" b="1" dirty="0" smtClean="0">
                <a:solidFill>
                  <a:srgbClr val="FF0000"/>
                </a:solidFill>
              </a:rPr>
              <a:t>РОМАН – </a:t>
            </a:r>
            <a:r>
              <a:rPr lang="uk-UA" sz="3200" b="1" dirty="0" err="1" smtClean="0">
                <a:solidFill>
                  <a:srgbClr val="FF0000"/>
                </a:solidFill>
              </a:rPr>
              <a:t>КОШ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3200" dirty="0" smtClean="0"/>
              <a:t> Висота – 1545 м</a:t>
            </a:r>
          </a:p>
          <a:p>
            <a:r>
              <a:rPr lang="uk-UA" sz="3200" dirty="0" smtClean="0"/>
              <a:t>Складена вапняками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slan\Desktop\1305265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085184"/>
            <a:ext cx="82809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Приблизно 200млн років тому на місці гірського Криму був океан. Про це свідчить те, що частина гір складається з вапняку.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013176"/>
            <a:ext cx="85689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Кримські гори належать до низьких гір. Гори продовжують утворюватися. Про це нагадують землетруси.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image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0667" cy="6858000"/>
          </a:xfrm>
          <a:prstGeom prst="rect">
            <a:avLst/>
          </a:prstGeom>
          <a:noFill/>
        </p:spPr>
      </p:pic>
      <p:pic>
        <p:nvPicPr>
          <p:cNvPr id="1027" name="Picture 3" descr="D:\общее\школа\картинки\0002-004-Moj-dom-moja-kre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1268760"/>
            <a:ext cx="2808082" cy="50501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2521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636912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Носить бабка</a:t>
            </a:r>
          </a:p>
          <a:p>
            <a:r>
              <a:rPr lang="ru-RU" sz="3200" b="1" dirty="0" err="1" smtClean="0"/>
              <a:t>Снігову</a:t>
            </a:r>
            <a:r>
              <a:rPr lang="ru-RU" sz="3200" b="1" dirty="0" smtClean="0"/>
              <a:t>  шапку.</a:t>
            </a:r>
          </a:p>
          <a:p>
            <a:r>
              <a:rPr lang="uk-UA" sz="3200" b="1" dirty="0" err="1" smtClean="0"/>
              <a:t>Кам</a:t>
            </a:r>
            <a:r>
              <a:rPr lang="en-US" sz="3200" b="1" dirty="0" smtClean="0"/>
              <a:t>’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яні</a:t>
            </a:r>
            <a:r>
              <a:rPr lang="ru-RU" sz="3200" b="1" dirty="0" smtClean="0"/>
              <a:t> боки</a:t>
            </a:r>
          </a:p>
          <a:p>
            <a:r>
              <a:rPr lang="uk-UA" sz="3200" b="1" dirty="0" smtClean="0"/>
              <a:t>Закутані в хмарки.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92494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ГОРИ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slan\Desktop\РЕКИ КРЫМ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6015" cy="6858000"/>
          </a:xfrm>
          <a:prstGeom prst="rect">
            <a:avLst/>
          </a:prstGeom>
          <a:noFill/>
        </p:spPr>
      </p:pic>
      <p:pic>
        <p:nvPicPr>
          <p:cNvPr id="5123" name="Picture 3" descr="C:\Users\Ryslan\Desktop\0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589240"/>
            <a:ext cx="86409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У горах беруть початок ріки. Вони мають швидку течію, особливо під час танення снігу.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86409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Літо тут спекотне, сухе, тривале. Тому деякі ріки пересихають. </a:t>
            </a:r>
            <a:endParaRPr lang="ru-RU" sz="3200" dirty="0"/>
          </a:p>
        </p:txBody>
      </p:sp>
      <p:pic>
        <p:nvPicPr>
          <p:cNvPr id="5124" name="Picture 4" descr="C:\Users\Ryslan\Desktop\ulyntl8LR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1484784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Зима коротка і м</a:t>
            </a:r>
            <a:r>
              <a:rPr lang="en-US" sz="3200" dirty="0" smtClean="0"/>
              <a:t>’</a:t>
            </a:r>
            <a:r>
              <a:rPr lang="uk-UA" sz="3200" dirty="0" smtClean="0"/>
              <a:t>яка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yslan\Desktop\фото-Крым-Аю-Даг-Медведь-гора-крымские-фотки-hh_Nic53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6858000"/>
          </a:xfrm>
          <a:prstGeom prst="rect">
            <a:avLst/>
          </a:prstGeom>
          <a:noFill/>
        </p:spPr>
      </p:pic>
      <p:pic>
        <p:nvPicPr>
          <p:cNvPr id="6147" name="Picture 3" descr="C:\Users\Ryslan\Desktop\ruschudo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9660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67687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Окремі гори мають примарні форми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021288"/>
            <a:ext cx="25202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Ведмідь-гора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6021288"/>
            <a:ext cx="29523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Чортові пальці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yslan\Desktop\1268812727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260648"/>
            <a:ext cx="34208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Різноманітність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рослинного світу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 Кримських гір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692696"/>
            <a:ext cx="25202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У </a:t>
            </a:r>
            <a:r>
              <a:rPr lang="uk-UA" sz="3200" b="1" dirty="0" err="1" smtClean="0">
                <a:solidFill>
                  <a:srgbClr val="7030A0"/>
                </a:solidFill>
              </a:rPr>
              <a:t>передгір</a:t>
            </a:r>
            <a:r>
              <a:rPr lang="en-US" sz="3200" b="1" dirty="0" smtClean="0">
                <a:solidFill>
                  <a:srgbClr val="7030A0"/>
                </a:solidFill>
              </a:rPr>
              <a:t>’</a:t>
            </a:r>
            <a:r>
              <a:rPr lang="uk-UA" sz="3200" b="1" dirty="0" smtClean="0">
                <a:solidFill>
                  <a:srgbClr val="7030A0"/>
                </a:solidFill>
              </a:rPr>
              <a:t>ї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C:\Users\Ryslan\Desktop\plusc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980334" cy="2985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C:\Users\Ryslan\Desktop\lavroviy_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888432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99792" y="4941168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Плющ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877272"/>
            <a:ext cx="31318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Лист кримський</a:t>
            </a:r>
            <a:endParaRPr lang="ru-RU" sz="3200" dirty="0"/>
          </a:p>
        </p:txBody>
      </p:sp>
      <p:pic>
        <p:nvPicPr>
          <p:cNvPr id="7173" name="Picture 5" descr="C:\Users\Ryslan\Desktop\42263368_IMG_1226s_obsh_v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416200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4" name="Picture 6" descr="C:\Users\Ryslan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060848"/>
            <a:ext cx="388843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483768" y="6021288"/>
            <a:ext cx="1872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Магнолія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5949280"/>
            <a:ext cx="17281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Гліцинія</a:t>
            </a:r>
            <a:endParaRPr lang="ru-RU" sz="3200" dirty="0"/>
          </a:p>
        </p:txBody>
      </p:sp>
      <p:pic>
        <p:nvPicPr>
          <p:cNvPr id="7175" name="Picture 7" descr="C:\Users\Ryslan\Desktop\57mt8l-wh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556792"/>
            <a:ext cx="417482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6" name="Picture 8" descr="C:\Users\Ryslan\Desktop\1353846869_forest_s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916832"/>
            <a:ext cx="408045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555776" y="5949280"/>
            <a:ext cx="16561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Пальми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5949280"/>
            <a:ext cx="17281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Кипарис</a:t>
            </a:r>
            <a:endParaRPr lang="ru-RU" sz="3200" dirty="0"/>
          </a:p>
        </p:txBody>
      </p:sp>
      <p:pic>
        <p:nvPicPr>
          <p:cNvPr id="7178" name="Picture 10" descr="C:\Users\Ryslan\Desktop\Common-fig-520x3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" y="1519238"/>
            <a:ext cx="4305300" cy="4214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9" name="Picture 11" descr="C:\Users\Ryslan\Desktop\images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1988840"/>
            <a:ext cx="401828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771800" y="5949280"/>
            <a:ext cx="12241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Інжир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236296" y="5877272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Хурма</a:t>
            </a:r>
            <a:endParaRPr lang="ru-RU" sz="3200" dirty="0"/>
          </a:p>
        </p:txBody>
      </p:sp>
      <p:pic>
        <p:nvPicPr>
          <p:cNvPr id="7180" name="Picture 12" descr="C:\Users\Ryslan\Desktop\tis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628800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81" name="Picture 13" descr="C:\Users\Ryslan\Desktop\maslo_mindalnoe_derev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2132856"/>
            <a:ext cx="417646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275856" y="5877272"/>
            <a:ext cx="7920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Тис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2280" y="5949280"/>
            <a:ext cx="1800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Мигдаль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yslan\Desktop\yayl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705" cy="7101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 плоских вершинах Кримських гір розташовані гірські луки. Ці плоскі вершинні ділянки називають  </a:t>
            </a:r>
            <a:r>
              <a:rPr lang="uk-UA" sz="3200" b="1" dirty="0" smtClean="0">
                <a:solidFill>
                  <a:srgbClr val="FF0000"/>
                </a:solidFill>
              </a:rPr>
              <a:t>яйлами.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 ЯЙЛА - </a:t>
            </a:r>
            <a:r>
              <a:rPr lang="uk-UA" sz="3200" dirty="0" smtClean="0"/>
              <a:t>пасовища.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crimean-c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589240"/>
            <a:ext cx="86764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Кримських</a:t>
            </a:r>
            <a:r>
              <a:rPr lang="ru-RU" sz="3200" dirty="0" smtClean="0"/>
              <a:t> горах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багато</a:t>
            </a:r>
            <a:r>
              <a:rPr lang="ru-RU" sz="3200" dirty="0" smtClean="0"/>
              <a:t> </a:t>
            </a:r>
            <a:r>
              <a:rPr lang="ru-RU" sz="3200" dirty="0" err="1" smtClean="0"/>
              <a:t>карстових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печер</a:t>
            </a:r>
            <a:r>
              <a:rPr lang="ru-RU" sz="3200" dirty="0" smtClean="0"/>
              <a:t> (</a:t>
            </a:r>
            <a:r>
              <a:rPr lang="ru-RU" sz="3200" dirty="0" err="1" smtClean="0"/>
              <a:t>утворених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гірських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порід</a:t>
            </a:r>
            <a:r>
              <a:rPr lang="ru-RU" sz="3200" dirty="0" smtClean="0"/>
              <a:t> водою)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1259853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8" cy="6858000"/>
          </a:xfrm>
          <a:prstGeom prst="rect">
            <a:avLst/>
          </a:prstGeom>
          <a:noFill/>
        </p:spPr>
      </p:pic>
      <p:pic>
        <p:nvPicPr>
          <p:cNvPr id="2051" name="Picture 3" descr="C:\Users\Ryslan\Desktop\0712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54619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589240"/>
            <a:ext cx="72728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Багато глибоких колодязів, мінеральних джерел, цілющих озер.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5816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Найпоширеніші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тварини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sx="1000" sy="10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sx="1000" sy="1000" algn="tl" rotWithShape="0">
                    <a:srgbClr val="000000"/>
                  </a:outerShdw>
                </a:effectLst>
              </a:rPr>
              <a:t>Кримських гір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sx="1000" sy="10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Ryslan\Desktop\pyatnisyiy_ole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248472" cy="3904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5877272"/>
            <a:ext cx="32403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Плямистий олень</a:t>
            </a:r>
            <a:endParaRPr lang="ru-RU" sz="3200" dirty="0"/>
          </a:p>
        </p:txBody>
      </p:sp>
      <p:pic>
        <p:nvPicPr>
          <p:cNvPr id="3075" name="Picture 3" descr="C:\Users\Rysla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844824"/>
            <a:ext cx="404383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24128" y="5949280"/>
            <a:ext cx="24482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Дикий голуб</a:t>
            </a:r>
            <a:endParaRPr lang="ru-RU" sz="3200" dirty="0"/>
          </a:p>
        </p:txBody>
      </p:sp>
      <p:pic>
        <p:nvPicPr>
          <p:cNvPr id="3076" name="Picture 4" descr="C:\Users\Ryslan\Desktop\Bankoboev.Ru_belohvostyi_orel_v_pol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422447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Ryslan\Desktop\1342433265_gri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406739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31640" y="5949280"/>
            <a:ext cx="2736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Орел-білохвіст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5949280"/>
            <a:ext cx="24482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Чорний гриф</a:t>
            </a:r>
            <a:endParaRPr lang="ru-RU" sz="3200" dirty="0"/>
          </a:p>
        </p:txBody>
      </p:sp>
      <p:pic>
        <p:nvPicPr>
          <p:cNvPr id="3078" name="Picture 6" descr="C:\Users\Ryslan\Desktop\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44824"/>
            <a:ext cx="424847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9" name="Picture 7" descr="C:\Users\Ryslan\Desktop\krymskaya_yasherica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3" y="1772816"/>
            <a:ext cx="4079703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436096" y="6021288"/>
            <a:ext cx="30243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Скельна ящірка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6021288"/>
            <a:ext cx="29523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Кам</a:t>
            </a:r>
            <a:r>
              <a:rPr lang="en-US" sz="3200" dirty="0" smtClean="0"/>
              <a:t>’</a:t>
            </a:r>
            <a:r>
              <a:rPr lang="uk-UA" sz="3200" dirty="0" err="1" smtClean="0"/>
              <a:t>яна</a:t>
            </a:r>
            <a:r>
              <a:rPr lang="uk-UA" sz="3200" dirty="0" smtClean="0"/>
              <a:t> куниця</a:t>
            </a:r>
            <a:endParaRPr lang="ru-RU" sz="3200" dirty="0"/>
          </a:p>
        </p:txBody>
      </p:sp>
      <p:pic>
        <p:nvPicPr>
          <p:cNvPr id="3080" name="Picture 8" descr="C:\Users\Ryslan\Desktop\kaban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19" y="1844824"/>
            <a:ext cx="422446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81" name="Picture 9" descr="C:\Users\Ryslan\Desktop\img_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3" y="1772816"/>
            <a:ext cx="412845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619672" y="6093296"/>
            <a:ext cx="21602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Дикі свині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6093296"/>
            <a:ext cx="34563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Струмкова форель</a:t>
            </a:r>
            <a:endParaRPr lang="ru-RU" sz="3200" dirty="0"/>
          </a:p>
        </p:txBody>
      </p:sp>
      <p:pic>
        <p:nvPicPr>
          <p:cNvPr id="22" name="Picture 2" descr="D:\общее\школа\картинки\64813090_1286109537_multik3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55576" y="0"/>
            <a:ext cx="151216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Цілюще повітря гір України, мінеральні джерела, казкова краса – все це створює чудові умови для відпочинку людей.</a:t>
            </a:r>
            <a:endParaRPr lang="ru-RU" sz="3200" dirty="0"/>
          </a:p>
        </p:txBody>
      </p:sp>
      <p:pic>
        <p:nvPicPr>
          <p:cNvPr id="4099" name="Picture 3" descr="C:\Users\Ryslan\Desktop\люди-в-гор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301208"/>
          </a:xfrm>
          <a:prstGeom prst="rect">
            <a:avLst/>
          </a:prstGeom>
          <a:noFill/>
        </p:spPr>
      </p:pic>
      <p:pic>
        <p:nvPicPr>
          <p:cNvPr id="4100" name="Picture 4" descr="C:\Users\Ryslan\Desktop\deti-v-gor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0"/>
            <a:ext cx="464400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slan\Desktop\post-428017-1258886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2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484784"/>
            <a:ext cx="5256584" cy="32403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Дякую за увагу!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artleo.com-5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836712"/>
            <a:ext cx="511256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Наче друзі на мене чекають,</a:t>
            </a:r>
          </a:p>
          <a:p>
            <a:r>
              <a:rPr lang="uk-UA" sz="3200" dirty="0" smtClean="0"/>
              <a:t>Щоб повідати тайни свої,</a:t>
            </a:r>
          </a:p>
          <a:p>
            <a:r>
              <a:rPr lang="uk-UA" sz="3200" dirty="0" smtClean="0"/>
              <a:t>Дивосвіти мені відкривають</a:t>
            </a:r>
          </a:p>
          <a:p>
            <a:r>
              <a:rPr lang="uk-UA" sz="3200" dirty="0" smtClean="0"/>
              <a:t>Гори – друзі мої…</a:t>
            </a:r>
            <a:endParaRPr lang="ru-RU" sz="3200" dirty="0"/>
          </a:p>
        </p:txBody>
      </p:sp>
      <p:pic>
        <p:nvPicPr>
          <p:cNvPr id="4" name="Picture 2" descr="C:\Users\Ryslan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05064"/>
            <a:ext cx="169545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450px-K2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916832"/>
            <a:ext cx="790262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0" b="1" dirty="0" smtClean="0"/>
              <a:t>Гори</a:t>
            </a:r>
            <a:r>
              <a:rPr lang="ru-RU" sz="4000" dirty="0" smtClean="0"/>
              <a:t> — </a:t>
            </a:r>
            <a:r>
              <a:rPr lang="ru-RU" sz="4000" dirty="0" err="1" smtClean="0"/>
              <a:t>обширні</a:t>
            </a:r>
            <a:r>
              <a:rPr lang="ru-RU" sz="4000" dirty="0" smtClean="0"/>
              <a:t> </a:t>
            </a:r>
            <a:r>
              <a:rPr lang="ru-RU" sz="4000" dirty="0" err="1" smtClean="0"/>
              <a:t>ділянки</a:t>
            </a:r>
            <a:r>
              <a:rPr lang="ru-RU" sz="4000" dirty="0" smtClean="0"/>
              <a:t> </a:t>
            </a:r>
            <a:r>
              <a:rPr lang="ru-RU" sz="4000" dirty="0" err="1" smtClean="0"/>
              <a:t>земної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поверхні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різкими</a:t>
            </a:r>
            <a:r>
              <a:rPr lang="ru-RU" sz="4000" dirty="0" smtClean="0"/>
              <a:t> </a:t>
            </a:r>
            <a:r>
              <a:rPr lang="ru-RU" sz="4000" dirty="0" err="1" smtClean="0"/>
              <a:t>коливаннями</a:t>
            </a:r>
            <a:r>
              <a:rPr lang="ru-RU" sz="4000" dirty="0" smtClean="0"/>
              <a:t> </a:t>
            </a:r>
            <a:r>
              <a:rPr lang="ru-RU" sz="4000" dirty="0" err="1" smtClean="0"/>
              <a:t>висот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контрастними</a:t>
            </a:r>
            <a:r>
              <a:rPr lang="ru-RU" sz="4000" dirty="0" smtClean="0"/>
              <a:t> формами </a:t>
            </a:r>
            <a:r>
              <a:rPr lang="ru-RU" sz="4000" dirty="0" err="1" smtClean="0"/>
              <a:t>рельєфу</a:t>
            </a:r>
            <a:r>
              <a:rPr lang="ru-RU" sz="4000" dirty="0" smtClean="0"/>
              <a:t>, </a:t>
            </a:r>
            <a:r>
              <a:rPr lang="ru-RU" sz="4000" dirty="0" err="1" smtClean="0"/>
              <a:t>піднесені</a:t>
            </a:r>
            <a:r>
              <a:rPr lang="ru-RU" sz="4000" dirty="0" smtClean="0"/>
              <a:t> </a:t>
            </a:r>
            <a:r>
              <a:rPr lang="ru-RU" sz="4000" dirty="0" err="1" smtClean="0"/>
              <a:t>вище</a:t>
            </a:r>
            <a:r>
              <a:rPr lang="ru-RU" sz="4000" dirty="0" smtClean="0"/>
              <a:t> 600 м над </a:t>
            </a:r>
            <a:r>
              <a:rPr lang="ru-RU" sz="4000" dirty="0" err="1" smtClean="0"/>
              <a:t>рівнем</a:t>
            </a:r>
            <a:r>
              <a:rPr lang="ru-RU" sz="4000" dirty="0" smtClean="0"/>
              <a:t> моря.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01215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818" y="-171400"/>
            <a:ext cx="9242818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41682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Погляньте на карту України. Яким кольором позначені гори? Покажіть їх.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01215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818" y="-171400"/>
            <a:ext cx="9242818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260648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 території України є гори: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 rot="2298326">
            <a:off x="-90150" y="3337104"/>
            <a:ext cx="5832648" cy="9233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КАРПАТИ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151432">
            <a:off x="5713825" y="5658117"/>
            <a:ext cx="5832648" cy="9233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КРИМСЬКІ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3001385">
            <a:off x="3085234" y="403777"/>
            <a:ext cx="648072" cy="34081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26058">
            <a:off x="5629069" y="822578"/>
            <a:ext cx="648072" cy="487997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slan\Desktop\карпа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572001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3011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КАРПАТИ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396044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/>
              <a:t> Розташовані на заході України.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3888432" cy="353943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/>
              <a:t> Назва Карпатських гір походить від </a:t>
            </a:r>
            <a:r>
              <a:rPr lang="uk-UA" sz="3200" dirty="0" err="1" smtClean="0"/>
              <a:t>слов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янського</a:t>
            </a:r>
            <a:r>
              <a:rPr lang="uk-UA" sz="3200" dirty="0" smtClean="0"/>
              <a:t> ,,</a:t>
            </a:r>
            <a:r>
              <a:rPr lang="uk-UA" sz="3200" dirty="0" err="1" smtClean="0"/>
              <a:t>хабарт</a:t>
            </a:r>
            <a:r>
              <a:rPr lang="en-US" sz="3200" dirty="0" smtClean="0"/>
              <a:t>”</a:t>
            </a:r>
            <a:r>
              <a:rPr lang="uk-UA" sz="3200" dirty="0" smtClean="0"/>
              <a:t>, тобто ,,хребет</a:t>
            </a:r>
            <a:r>
              <a:rPr lang="en-US" sz="3200" dirty="0" smtClean="0"/>
              <a:t>”</a:t>
            </a:r>
            <a:r>
              <a:rPr lang="uk-UA" sz="3200" dirty="0" smtClean="0"/>
              <a:t>. Українські Карпати – гори, що є середніми заввишки.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Hower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75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Говерла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085184"/>
            <a:ext cx="83529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Говерла – сама висока гора Карпат і найвища точка на території України. Висота – 2061м над рівнем моря.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Дождь-в-гор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572000" cy="5805264"/>
          </a:xfrm>
          <a:prstGeom prst="rect">
            <a:avLst/>
          </a:prstGeom>
          <a:noFill/>
        </p:spPr>
      </p:pic>
      <p:pic>
        <p:nvPicPr>
          <p:cNvPr id="2051" name="Picture 3" descr="C:\Users\Ryslan\Desktop\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572000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Карпатські гори – це місце в Україні, де випадає найбільше опадів: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589240"/>
            <a:ext cx="4139952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дощів – навесні та влітку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877272"/>
            <a:ext cx="2736304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снігу – взимку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465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Ryslan</dc:creator>
  <cp:lastModifiedBy>Лена</cp:lastModifiedBy>
  <cp:revision>101</cp:revision>
  <dcterms:created xsi:type="dcterms:W3CDTF">2013-04-20T05:41:49Z</dcterms:created>
  <dcterms:modified xsi:type="dcterms:W3CDTF">2016-04-18T13:55:56Z</dcterms:modified>
</cp:coreProperties>
</file>