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0C3F95-0D76-4163-892B-8E70560A0148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60E578-D758-4879-AFDC-F79D2908D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3208D3-9BC3-4F15-914E-916B37A9D37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D8F3C9-857F-45D6-A252-AC73E41535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FE0C3-5747-4CD7-822F-729A5FEBFE94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A8FA-4130-4D54-ABC8-7902AF50FA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D2061-CC09-4A4B-AE3D-0CB759A92AC6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5C74-F59D-40DA-A9B5-3D88724C18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396D-1A03-4E84-B684-F0BE7D8F4957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2BBB2-BD2D-4686-9AC5-16B214E717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29AF-656A-45EE-BF09-38762F1DC8A8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57EC4-5855-4468-AADC-2EACAAC79F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85D3-D4CE-46D6-9F3D-E8AFE450F227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2278-A170-4D33-8761-8387BB9D8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CF8E2-57F0-4857-A4BE-0EDCFFF57777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3523-2E81-4343-90F0-789E7FEE67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D073-2F8B-4EDF-AEA7-807DE4F710B3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DD2B-C5B0-41F1-8150-814827C6E1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3199-5E93-4E8C-9AB0-1B7686684665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54B5A-DCEA-4907-8B75-D7E3CCBCED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3E24-784F-447E-9544-454F19A25D7E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96BD-C590-462A-9E5F-E90BA0BD76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4E1BD-C37E-4378-8923-9854073D9B36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7014-175F-42C4-BE05-16600CBDC9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631CB-F123-4C0E-AA82-182AA2F7E69F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09A4-0772-4C8F-95D2-C7FF6208FE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CD4C16-432E-4423-BCE2-F92934F1EDF0}" type="datetimeFigureOut">
              <a:rPr lang="ru-RU"/>
              <a:pPr>
                <a:defRPr/>
              </a:pPr>
              <a:t>28.04.2014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ED0EE3-F211-4221-95B1-F1540AC258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72560" cy="50720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Отруйні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рослини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отруйні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отруєння</a:t>
            </a:r>
            <a:r>
              <a:rPr lang="ru-RU" dirty="0" smtClean="0"/>
              <a:t> у людей</a:t>
            </a:r>
            <a:r>
              <a:rPr lang="ru-RU" dirty="0" smtClean="0"/>
              <a:t>. </a:t>
            </a:r>
            <a:r>
              <a:rPr lang="ru-RU" dirty="0" err="1" smtClean="0"/>
              <a:t>Отруєння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привести до </a:t>
            </a:r>
            <a:r>
              <a:rPr lang="ru-RU" dirty="0" err="1" smtClean="0"/>
              <a:t>важкого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8572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Вовче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вовча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ягода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591px-Daphne_mezereum_ENBLA0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7013" y="1643063"/>
            <a:ext cx="4268787" cy="464343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63"/>
            <a:ext cx="4495800" cy="5786437"/>
          </a:xfrm>
        </p:spPr>
        <p:txBody>
          <a:bodyPr/>
          <a:lstStyle/>
          <a:p>
            <a:r>
              <a:rPr lang="ru-RU" dirty="0" err="1" smtClean="0">
                <a:latin typeface="Calibri" pitchFamily="34" charset="0"/>
              </a:rPr>
              <a:t>Квіти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рожеві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запашні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Плоди — </a:t>
            </a:r>
            <a:r>
              <a:rPr lang="ru-RU" dirty="0" err="1" smtClean="0">
                <a:latin typeface="Calibri" pitchFamily="34" charset="0"/>
              </a:rPr>
              <a:t>червоні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овальні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соковиті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кулевидним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блискучим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насінням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Плодоносить в </a:t>
            </a:r>
            <a:r>
              <a:rPr lang="ru-RU" dirty="0" err="1" smtClean="0">
                <a:latin typeface="Calibri" pitchFamily="34" charset="0"/>
              </a:rPr>
              <a:t>кінці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липня</a:t>
            </a:r>
            <a:r>
              <a:rPr lang="ru-RU" dirty="0" smtClean="0">
                <a:latin typeface="Calibri" pitchFamily="34" charset="0"/>
              </a:rPr>
              <a:t> — </a:t>
            </a:r>
            <a:r>
              <a:rPr lang="ru-RU" dirty="0" err="1" smtClean="0">
                <a:latin typeface="Calibri" pitchFamily="34" charset="0"/>
              </a:rPr>
              <a:t>серпні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Всі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частини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рослини</a:t>
            </a:r>
            <a:r>
              <a:rPr lang="ru-RU" dirty="0" smtClean="0">
                <a:latin typeface="Calibri" pitchFamily="34" charset="0"/>
              </a:rPr>
              <a:t>, а особливо плоди </a:t>
            </a:r>
            <a:r>
              <a:rPr lang="ru-RU" dirty="0" err="1" smtClean="0">
                <a:latin typeface="Calibri" pitchFamily="34" charset="0"/>
              </a:rPr>
              <a:t>містять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гостро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пекучий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отруйний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сік</a:t>
            </a:r>
            <a:endParaRPr lang="ru-RU" dirty="0" smtClean="0">
              <a:latin typeface="Calibri" pitchFamily="34" charset="0"/>
            </a:endParaRPr>
          </a:p>
          <a:p>
            <a:r>
              <a:rPr lang="ru-RU" sz="2400" dirty="0" err="1" smtClean="0">
                <a:latin typeface="Calibri" pitchFamily="34" charset="0"/>
              </a:rPr>
              <a:t>Зростає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частіше</a:t>
            </a:r>
            <a:r>
              <a:rPr lang="ru-RU" sz="2400" dirty="0" smtClean="0">
                <a:latin typeface="Calibri" pitchFamily="34" charset="0"/>
              </a:rPr>
              <a:t> в </a:t>
            </a:r>
            <a:r>
              <a:rPr lang="ru-RU" sz="2400" dirty="0" err="1" smtClean="0">
                <a:latin typeface="Calibri" pitchFamily="34" charset="0"/>
              </a:rPr>
              <a:t>лісовій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зоні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в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підліску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темнохвойних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і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змішаних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лісів</a:t>
            </a:r>
            <a:r>
              <a:rPr lang="ru-RU" sz="2400" dirty="0" smtClean="0">
                <a:latin typeface="Calibri" pitchFamily="34" charset="0"/>
              </a:rPr>
              <a:t>, </a:t>
            </a:r>
            <a:r>
              <a:rPr lang="ru-RU" sz="2400" dirty="0" err="1" smtClean="0">
                <a:latin typeface="Calibri" pitchFamily="34" charset="0"/>
              </a:rPr>
              <a:t>рідше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в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широколистяних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лісах</a:t>
            </a:r>
            <a:endParaRPr lang="ru-RU" sz="2400" dirty="0" smtClean="0">
              <a:latin typeface="Calibri" pitchFamily="34" charset="0"/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143000" y="428625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3074" name="Picture 2" descr="D:\МОЯ АТТЕСТАЦИЯ\для презентаций ОБЖ\3 ядовитые растения\4 Во́лчье лы́ко\Побег с плодам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1643063"/>
            <a:ext cx="42148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571500" y="1571625"/>
            <a:ext cx="385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3075" name="Picture 3" descr="D:\МОЯ АТТЕСТАЦИЯ\для презентаций ОБЖ\3 ядовитые растения\4 Во́лчье лы́ко\592px-Daphne_mezereum_Kouvervaara_Kuusamo_29.7.2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14438"/>
            <a:ext cx="46434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286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Ознаки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отруєння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8" name="Содержимое 4" descr="Ill Stomac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928813"/>
            <a:ext cx="2786063" cy="43116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6188" y="1428750"/>
            <a:ext cx="4900612" cy="51435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 Шум у </a:t>
            </a:r>
            <a:r>
              <a:rPr lang="ru-RU" dirty="0" err="1" smtClean="0">
                <a:latin typeface="Calibri" pitchFamily="34" charset="0"/>
              </a:rPr>
              <a:t>вухах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Запаморочення</a:t>
            </a:r>
            <a:r>
              <a:rPr lang="ru-RU" dirty="0" smtClean="0">
                <a:latin typeface="Calibri" pitchFamily="34" charset="0"/>
              </a:rPr>
              <a:t> 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Блювота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Головний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більлад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кишечника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Звуження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зіниць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Набряк </a:t>
            </a:r>
            <a:r>
              <a:rPr lang="ru-RU" dirty="0" err="1" smtClean="0">
                <a:latin typeface="Calibri" pitchFamily="34" charset="0"/>
              </a:rPr>
              <a:t>слизистої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оболонки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мови</a:t>
            </a:r>
            <a:r>
              <a:rPr lang="ru-RU" dirty="0" smtClean="0">
                <a:latin typeface="Calibri" pitchFamily="34" charset="0"/>
              </a:rPr>
              <a:t>, губ, </a:t>
            </a:r>
            <a:r>
              <a:rPr lang="ru-RU" dirty="0" err="1" smtClean="0">
                <a:latin typeface="Calibri" pitchFamily="34" charset="0"/>
              </a:rPr>
              <a:t>гортані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Утруднене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дихання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У </a:t>
            </a:r>
            <a:r>
              <a:rPr lang="ru-RU" dirty="0" err="1" smtClean="0">
                <a:latin typeface="Calibri" pitchFamily="34" charset="0"/>
              </a:rPr>
              <a:t>важких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випадках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розвиваються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судоми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850"/>
            <a:ext cx="9144000" cy="5095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пріотравленії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Содержимое 4" descr="oksuru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500188"/>
            <a:ext cx="3429000" cy="464343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63" y="1357313"/>
            <a:ext cx="5214937" cy="52149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Не </a:t>
            </a:r>
            <a:r>
              <a:rPr lang="ru-RU" dirty="0" err="1" smtClean="0">
                <a:latin typeface="Calibri" pitchFamily="34" charset="0"/>
              </a:rPr>
              <a:t>можна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піддаватися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паніці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Діяти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швидко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рішуче</a:t>
            </a:r>
            <a:r>
              <a:rPr lang="ru-RU" dirty="0" smtClean="0">
                <a:latin typeface="Calibri" pitchFamily="34" charset="0"/>
              </a:rPr>
              <a:t> Треба </a:t>
            </a:r>
            <a:r>
              <a:rPr lang="ru-RU" dirty="0" err="1" smtClean="0">
                <a:latin typeface="Calibri" pitchFamily="34" charset="0"/>
              </a:rPr>
              <a:t>спробувати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викликати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блювоту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промити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шлунок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Треба </a:t>
            </a:r>
            <a:r>
              <a:rPr lang="ru-RU" dirty="0" err="1" smtClean="0">
                <a:latin typeface="Calibri" pitchFamily="34" charset="0"/>
              </a:rPr>
              <a:t>випити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декілька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стаканів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теплої</a:t>
            </a:r>
            <a:r>
              <a:rPr lang="ru-RU" dirty="0" smtClean="0">
                <a:latin typeface="Calibri" pitchFamily="34" charset="0"/>
              </a:rPr>
              <a:t> води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додаванням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кожен</a:t>
            </a:r>
            <a:r>
              <a:rPr lang="ru-RU" dirty="0" smtClean="0">
                <a:latin typeface="Calibri" pitchFamily="34" charset="0"/>
              </a:rPr>
              <a:t> стакан  1 – 2 </a:t>
            </a:r>
            <a:r>
              <a:rPr lang="ru-RU" dirty="0" err="1" smtClean="0">
                <a:latin typeface="Calibri" pitchFamily="34" charset="0"/>
              </a:rPr>
              <a:t>чайних</a:t>
            </a:r>
            <a:r>
              <a:rPr lang="ru-RU" dirty="0" smtClean="0">
                <a:latin typeface="Calibri" pitchFamily="34" charset="0"/>
              </a:rPr>
              <a:t> ложки </a:t>
            </a:r>
            <a:r>
              <a:rPr lang="ru-RU" dirty="0" err="1" smtClean="0">
                <a:latin typeface="Calibri" pitchFamily="34" charset="0"/>
              </a:rPr>
              <a:t>солі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Потім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викликати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блювоту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натиснувши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двома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пальцями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корінь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мови</a:t>
            </a:r>
            <a:r>
              <a:rPr lang="ru-RU" dirty="0" smtClean="0">
                <a:latin typeface="Calibri" pitchFamily="34" charset="0"/>
              </a:rPr>
              <a:t> 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Повторити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кілька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разів</a:t>
            </a:r>
            <a:r>
              <a:rPr lang="ru-RU" dirty="0" smtClean="0">
                <a:latin typeface="Calibri" pitchFamily="34" charset="0"/>
              </a:rPr>
              <a:t> процедуру до </a:t>
            </a:r>
            <a:r>
              <a:rPr lang="ru-RU" dirty="0" err="1" smtClean="0">
                <a:latin typeface="Calibri" pitchFamily="34" charset="0"/>
              </a:rPr>
              <a:t>появи</a:t>
            </a:r>
            <a:r>
              <a:rPr lang="ru-RU" dirty="0" smtClean="0">
                <a:latin typeface="Calibri" pitchFamily="34" charset="0"/>
              </a:rPr>
              <a:t> води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Белена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Содержимое 4" descr="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920875"/>
            <a:ext cx="3500438" cy="44338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ru-RU" dirty="0" err="1" smtClean="0">
                <a:latin typeface="Calibri" pitchFamily="34" charset="0"/>
              </a:rPr>
              <a:t>Зростає</a:t>
            </a:r>
            <a:r>
              <a:rPr lang="ru-RU" dirty="0" smtClean="0">
                <a:latin typeface="Calibri" pitchFamily="34" charset="0"/>
              </a:rPr>
              <a:t> по </a:t>
            </a:r>
            <a:r>
              <a:rPr lang="ru-RU" dirty="0" err="1" smtClean="0">
                <a:latin typeface="Calibri" pitchFamily="34" charset="0"/>
              </a:rPr>
              <a:t>узбіччях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доріг</a:t>
            </a:r>
            <a:r>
              <a:rPr lang="ru-RU" dirty="0" smtClean="0">
                <a:latin typeface="Calibri" pitchFamily="34" charset="0"/>
              </a:rPr>
              <a:t>, на </a:t>
            </a:r>
            <a:r>
              <a:rPr lang="ru-RU" dirty="0" err="1" smtClean="0">
                <a:latin typeface="Calibri" pitchFamily="34" charset="0"/>
              </a:rPr>
              <a:t>пустирях</a:t>
            </a:r>
            <a:r>
              <a:rPr lang="ru-RU" dirty="0" smtClean="0">
                <a:latin typeface="Calibri" pitchFamily="34" charset="0"/>
              </a:rPr>
              <a:t>, в дворах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в городах, </a:t>
            </a:r>
            <a:r>
              <a:rPr lang="ru-RU" dirty="0" err="1" smtClean="0">
                <a:latin typeface="Calibri" pitchFamily="34" charset="0"/>
              </a:rPr>
              <a:t>тобто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зустрічається</a:t>
            </a:r>
            <a:r>
              <a:rPr lang="ru-RU" dirty="0" smtClean="0">
                <a:latin typeface="Calibri" pitchFamily="34" charset="0"/>
              </a:rPr>
              <a:t> недалеко </a:t>
            </a:r>
            <a:r>
              <a:rPr lang="ru-RU" dirty="0" err="1" smtClean="0">
                <a:latin typeface="Calibri" pitchFamily="34" charset="0"/>
              </a:rPr>
              <a:t>від</a:t>
            </a:r>
            <a:r>
              <a:rPr lang="ru-RU" dirty="0" smtClean="0">
                <a:latin typeface="Calibri" pitchFamily="34" charset="0"/>
              </a:rPr>
              <a:t> тих </a:t>
            </a:r>
            <a:r>
              <a:rPr lang="ru-RU" dirty="0" err="1" smtClean="0">
                <a:latin typeface="Calibri" pitchFamily="34" charset="0"/>
              </a:rPr>
              <a:t>місць</a:t>
            </a:r>
            <a:r>
              <a:rPr lang="ru-RU" dirty="0" smtClean="0">
                <a:latin typeface="Calibri" pitchFamily="34" charset="0"/>
              </a:rPr>
              <a:t>, де </a:t>
            </a:r>
            <a:r>
              <a:rPr lang="ru-RU" dirty="0" err="1" smtClean="0">
                <a:latin typeface="Calibri" pitchFamily="34" charset="0"/>
              </a:rPr>
              <a:t>живе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людина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Чагарників</a:t>
            </a:r>
            <a:r>
              <a:rPr lang="ru-RU" dirty="0" smtClean="0">
                <a:latin typeface="Calibri" pitchFamily="34" charset="0"/>
              </a:rPr>
              <a:t> не </a:t>
            </a:r>
            <a:r>
              <a:rPr lang="ru-RU" dirty="0" err="1" smtClean="0">
                <a:latin typeface="Calibri" pitchFamily="34" charset="0"/>
              </a:rPr>
              <a:t>утворює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зростає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неуважно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або</a:t>
            </a:r>
            <a:r>
              <a:rPr lang="ru-RU" dirty="0" smtClean="0">
                <a:latin typeface="Calibri" pitchFamily="34" charset="0"/>
              </a:rPr>
              <a:t> невеликими </a:t>
            </a:r>
            <a:r>
              <a:rPr lang="ru-RU" dirty="0" err="1" smtClean="0">
                <a:latin typeface="Calibri" pitchFamily="34" charset="0"/>
              </a:rPr>
              <a:t>групами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Белена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928813"/>
            <a:ext cx="4000500" cy="378618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1920875"/>
            <a:ext cx="4786312" cy="44338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</a:t>
            </a:r>
            <a:r>
              <a:rPr lang="ru-RU" sz="3200" dirty="0" smtClean="0">
                <a:latin typeface="Calibri" pitchFamily="34" charset="0"/>
              </a:rPr>
              <a:t>Стебло </a:t>
            </a:r>
            <a:r>
              <a:rPr lang="ru-RU" sz="3200" dirty="0" err="1" smtClean="0">
                <a:latin typeface="Calibri" pitchFamily="34" charset="0"/>
              </a:rPr>
              <a:t>блекоти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товсте</a:t>
            </a:r>
            <a:r>
              <a:rPr lang="ru-RU" sz="3200" dirty="0" smtClean="0">
                <a:latin typeface="Calibri" pitchFamily="34" charset="0"/>
              </a:rPr>
              <a:t>, </a:t>
            </a:r>
            <a:r>
              <a:rPr lang="ru-RU" sz="3200" dirty="0" err="1" smtClean="0">
                <a:latin typeface="Calibri" pitchFamily="34" charset="0"/>
              </a:rPr>
              <a:t>з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безліччю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волосків</a:t>
            </a:r>
            <a:r>
              <a:rPr lang="ru-RU" sz="3200" dirty="0" smtClean="0">
                <a:latin typeface="Calibri" pitchFamily="34" charset="0"/>
              </a:rPr>
              <a:t>, </a:t>
            </a:r>
            <a:r>
              <a:rPr lang="ru-RU" sz="3200" dirty="0" err="1" smtClean="0">
                <a:latin typeface="Calibri" pitchFamily="34" charset="0"/>
              </a:rPr>
              <a:t>заввишки</a:t>
            </a:r>
            <a:r>
              <a:rPr lang="ru-RU" sz="3200" dirty="0" smtClean="0">
                <a:latin typeface="Calibri" pitchFamily="34" charset="0"/>
              </a:rPr>
              <a:t> до 150 см </a:t>
            </a:r>
            <a:r>
              <a:rPr lang="ru-RU" sz="3200" dirty="0" err="1" smtClean="0">
                <a:latin typeface="Calibri" pitchFamily="34" charset="0"/>
              </a:rPr>
              <a:t>Листя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подовжені</a:t>
            </a:r>
            <a:r>
              <a:rPr lang="ru-RU" sz="3200" dirty="0" smtClean="0">
                <a:latin typeface="Calibri" pitchFamily="34" charset="0"/>
              </a:rPr>
              <a:t>, </a:t>
            </a:r>
            <a:r>
              <a:rPr lang="ru-RU" sz="3200" dirty="0" err="1" smtClean="0">
                <a:latin typeface="Calibri" pitchFamily="34" charset="0"/>
              </a:rPr>
              <a:t>темно-зелені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Квітки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великі</a:t>
            </a:r>
            <a:r>
              <a:rPr lang="ru-RU" sz="3200" dirty="0" smtClean="0">
                <a:latin typeface="Calibri" pitchFamily="34" charset="0"/>
              </a:rPr>
              <a:t>, </a:t>
            </a:r>
            <a:r>
              <a:rPr lang="ru-RU" sz="3200" dirty="0" err="1" smtClean="0">
                <a:latin typeface="Calibri" pitchFamily="34" charset="0"/>
              </a:rPr>
              <a:t>брудно-жовтого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кольору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з</a:t>
            </a:r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фіолетовими</a:t>
            </a:r>
            <a:r>
              <a:rPr lang="ru-RU" sz="3200" dirty="0" smtClean="0">
                <a:latin typeface="Calibri" pitchFamily="34" charset="0"/>
              </a:rPr>
              <a:t> прожилками</a:t>
            </a:r>
            <a:endParaRPr lang="ru-RU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Белена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4 цветок.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857375"/>
            <a:ext cx="3697287" cy="41433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5" y="1785938"/>
            <a:ext cx="4714875" cy="5072062"/>
          </a:xfrm>
        </p:spPr>
        <p:txBody>
          <a:bodyPr/>
          <a:lstStyle/>
          <a:p>
            <a:r>
              <a:rPr lang="ru-RU" dirty="0" err="1" smtClean="0">
                <a:latin typeface="Calibri" pitchFamily="34" charset="0"/>
              </a:rPr>
              <a:t>Під</a:t>
            </a:r>
            <a:r>
              <a:rPr lang="ru-RU" dirty="0" smtClean="0">
                <a:latin typeface="Calibri" pitchFamily="34" charset="0"/>
              </a:rPr>
              <a:t> час </a:t>
            </a:r>
            <a:r>
              <a:rPr lang="ru-RU" dirty="0" err="1" smtClean="0">
                <a:latin typeface="Calibri" pitchFamily="34" charset="0"/>
              </a:rPr>
              <a:t>цвітіння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рослини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йде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досить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неприємний</a:t>
            </a:r>
            <a:r>
              <a:rPr lang="ru-RU" dirty="0" smtClean="0">
                <a:latin typeface="Calibri" pitchFamily="34" charset="0"/>
              </a:rPr>
              <a:t> запах. </a:t>
            </a:r>
            <a:r>
              <a:rPr lang="ru-RU" dirty="0" err="1" smtClean="0">
                <a:latin typeface="Calibri" pitchFamily="34" charset="0"/>
              </a:rPr>
              <a:t>Навіть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тваринні</a:t>
            </a:r>
            <a:r>
              <a:rPr lang="ru-RU" dirty="0" smtClean="0">
                <a:latin typeface="Calibri" pitchFamily="34" charset="0"/>
              </a:rPr>
              <a:t>, в </a:t>
            </a:r>
            <a:r>
              <a:rPr lang="ru-RU" dirty="0" err="1" smtClean="0">
                <a:latin typeface="Calibri" pitchFamily="34" charset="0"/>
              </a:rPr>
              <a:t>яких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набагато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чутливіше</a:t>
            </a:r>
            <a:r>
              <a:rPr lang="ru-RU" dirty="0" smtClean="0">
                <a:latin typeface="Calibri" pitchFamily="34" charset="0"/>
              </a:rPr>
              <a:t> нюх, </a:t>
            </a:r>
            <a:r>
              <a:rPr lang="ru-RU" dirty="0" err="1" smtClean="0">
                <a:latin typeface="Calibri" pitchFamily="34" charset="0"/>
              </a:rPr>
              <a:t>обходять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блекоту</a:t>
            </a:r>
            <a:r>
              <a:rPr lang="ru-RU" dirty="0" smtClean="0">
                <a:latin typeface="Calibri" pitchFamily="34" charset="0"/>
              </a:rPr>
              <a:t> стороною</a:t>
            </a:r>
          </a:p>
          <a:p>
            <a:r>
              <a:rPr lang="ru-RU" dirty="0" smtClean="0">
                <a:latin typeface="Calibri" pitchFamily="34" charset="0"/>
              </a:rPr>
              <a:t>Плоди – </a:t>
            </a:r>
            <a:r>
              <a:rPr lang="ru-RU" dirty="0" err="1" smtClean="0">
                <a:latin typeface="Calibri" pitchFamily="34" charset="0"/>
              </a:rPr>
              <a:t>зелені</a:t>
            </a:r>
            <a:r>
              <a:rPr lang="ru-RU" dirty="0" smtClean="0">
                <a:latin typeface="Calibri" pitchFamily="34" charset="0"/>
              </a:rPr>
              <a:t> коробочки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кришечками</a:t>
            </a:r>
            <a:r>
              <a:rPr lang="ru-RU" dirty="0" smtClean="0">
                <a:latin typeface="Calibri" pitchFamily="34" charset="0"/>
              </a:rPr>
              <a:t>,  </a:t>
            </a:r>
            <a:r>
              <a:rPr lang="ru-RU" dirty="0" err="1" smtClean="0">
                <a:latin typeface="Calibri" pitchFamily="34" charset="0"/>
              </a:rPr>
              <a:t>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містять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насіння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err="1" smtClean="0">
                <a:latin typeface="Calibri" pitchFamily="34" charset="0"/>
              </a:rPr>
              <a:t>Насіння</a:t>
            </a:r>
            <a:r>
              <a:rPr lang="ru-RU" dirty="0" smtClean="0">
                <a:latin typeface="Calibri" pitchFamily="34" charset="0"/>
              </a:rPr>
              <a:t> – буро – </a:t>
            </a:r>
            <a:r>
              <a:rPr lang="ru-RU" dirty="0" err="1" smtClean="0">
                <a:latin typeface="Calibri" pitchFamily="34" charset="0"/>
              </a:rPr>
              <a:t>сірого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кольору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діти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думають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що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це</a:t>
            </a:r>
            <a:r>
              <a:rPr lang="ru-RU" dirty="0" smtClean="0">
                <a:latin typeface="Calibri" pitchFamily="34" charset="0"/>
              </a:rPr>
              <a:t> мак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отруюються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цим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насінням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286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Конвалія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травнева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1 Ла́ндыш ма́йский 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3513" y="1787525"/>
            <a:ext cx="3535362" cy="47132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5" y="1785938"/>
            <a:ext cx="4829175" cy="47148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Конвалії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поширені</a:t>
            </a:r>
            <a:r>
              <a:rPr lang="ru-RU" dirty="0" smtClean="0">
                <a:latin typeface="Calibri" pitchFamily="34" charset="0"/>
              </a:rPr>
              <a:t> у </a:t>
            </a:r>
            <a:r>
              <a:rPr lang="ru-RU" dirty="0" err="1" smtClean="0">
                <a:latin typeface="Calibri" pitchFamily="34" charset="0"/>
              </a:rPr>
              <a:t>всій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Європі</a:t>
            </a:r>
            <a:r>
              <a:rPr lang="ru-RU" dirty="0" smtClean="0">
                <a:latin typeface="Calibri" pitchFamily="34" charset="0"/>
              </a:rPr>
              <a:t>, на </a:t>
            </a:r>
            <a:r>
              <a:rPr lang="ru-RU" dirty="0" err="1" smtClean="0">
                <a:latin typeface="Calibri" pitchFamily="34" charset="0"/>
              </a:rPr>
              <a:t>Кавказі</a:t>
            </a:r>
            <a:r>
              <a:rPr lang="ru-RU" dirty="0" smtClean="0">
                <a:latin typeface="Calibri" pitchFamily="34" charset="0"/>
              </a:rPr>
              <a:t>, в </a:t>
            </a:r>
            <a:r>
              <a:rPr lang="ru-RU" dirty="0" err="1" smtClean="0">
                <a:latin typeface="Calibri" pitchFamily="34" charset="0"/>
              </a:rPr>
              <a:t>Малій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Азії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Китаї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Північній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Америці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У </a:t>
            </a:r>
            <a:r>
              <a:rPr lang="ru-RU" dirty="0" err="1" smtClean="0">
                <a:latin typeface="Calibri" pitchFamily="34" charset="0"/>
              </a:rPr>
              <a:t>Росії</a:t>
            </a:r>
            <a:r>
              <a:rPr lang="ru-RU" dirty="0" smtClean="0">
                <a:latin typeface="Calibri" pitchFamily="34" charset="0"/>
              </a:rPr>
              <a:t> — на </a:t>
            </a:r>
            <a:r>
              <a:rPr lang="ru-RU" dirty="0" err="1" smtClean="0">
                <a:latin typeface="Calibri" pitchFamily="34" charset="0"/>
              </a:rPr>
              <a:t>всій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Європейській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частині</a:t>
            </a:r>
            <a:r>
              <a:rPr lang="ru-RU" dirty="0" smtClean="0">
                <a:latin typeface="Calibri" pitchFamily="34" charset="0"/>
              </a:rPr>
              <a:t>, в </a:t>
            </a:r>
            <a:r>
              <a:rPr lang="ru-RU" dirty="0" err="1" smtClean="0">
                <a:latin typeface="Calibri" pitchFamily="34" charset="0"/>
              </a:rPr>
              <a:t>Сибіру</a:t>
            </a:r>
            <a:r>
              <a:rPr lang="ru-RU" dirty="0" smtClean="0">
                <a:latin typeface="Calibri" pitchFamily="34" charset="0"/>
              </a:rPr>
              <a:t>, на Далекому </a:t>
            </a:r>
            <a:r>
              <a:rPr lang="ru-RU" dirty="0" err="1" smtClean="0">
                <a:latin typeface="Calibri" pitchFamily="34" charset="0"/>
              </a:rPr>
              <a:t>Сході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Квітки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білого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рідше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блідо-рожевого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кольору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Конвалія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зростає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листяних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соснових</a:t>
            </a:r>
            <a:r>
              <a:rPr lang="ru-RU" dirty="0" smtClean="0">
                <a:latin typeface="Calibri" pitchFamily="34" charset="0"/>
              </a:rPr>
              <a:t>, а </a:t>
            </a:r>
            <a:r>
              <a:rPr lang="ru-RU" dirty="0" err="1" smtClean="0">
                <a:latin typeface="Calibri" pitchFamily="34" charset="0"/>
              </a:rPr>
              <a:t>також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змішаних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лісах</a:t>
            </a:r>
            <a:r>
              <a:rPr lang="ru-RU" dirty="0" smtClean="0">
                <a:latin typeface="Calibri" pitchFamily="34" charset="0"/>
              </a:rPr>
              <a:t>, на </a:t>
            </a:r>
            <a:r>
              <a:rPr lang="ru-RU" dirty="0" err="1" smtClean="0">
                <a:latin typeface="Calibri" pitchFamily="34" charset="0"/>
              </a:rPr>
              <a:t>узліссях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галявинах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Конвалія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травнева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450px-Convallaria_majalis_00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920875"/>
            <a:ext cx="3638550" cy="48529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8" y="1920875"/>
            <a:ext cx="4500562" cy="45799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Плоди — </a:t>
            </a:r>
            <a:r>
              <a:rPr lang="ru-RU" dirty="0" err="1" smtClean="0">
                <a:latin typeface="Calibri" pitchFamily="34" charset="0"/>
              </a:rPr>
              <a:t>оранжево-червоні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кулевидні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ягоди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що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містить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майже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кулевидне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насіння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Ягоди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довго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зберігаються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рослині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Плодоносіння</a:t>
            </a:r>
            <a:r>
              <a:rPr lang="ru-RU" dirty="0" smtClean="0">
                <a:latin typeface="Calibri" pitchFamily="34" charset="0"/>
              </a:rPr>
              <a:t> — в </a:t>
            </a:r>
            <a:r>
              <a:rPr lang="ru-RU" dirty="0" err="1" smtClean="0">
                <a:latin typeface="Calibri" pitchFamily="34" charset="0"/>
              </a:rPr>
              <a:t>червні</a:t>
            </a:r>
            <a:r>
              <a:rPr lang="ru-RU" dirty="0" smtClean="0">
                <a:latin typeface="Calibri" pitchFamily="34" charset="0"/>
              </a:rPr>
              <a:t> — початку </a:t>
            </a:r>
            <a:r>
              <a:rPr lang="ru-RU" dirty="0" err="1" smtClean="0">
                <a:latin typeface="Calibri" pitchFamily="34" charset="0"/>
              </a:rPr>
              <a:t>липня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Люди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за </a:t>
            </a:r>
            <a:r>
              <a:rPr lang="ru-RU" dirty="0" err="1" smtClean="0"/>
              <a:t>їстівних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отруєння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58175" cy="14287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err="1" smtClean="0">
                <a:solidFill>
                  <a:srgbClr val="FF0000"/>
                </a:solidFill>
              </a:rPr>
              <a:t>Всі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рослини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конвалій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отруйні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Konwalia_w_deszcz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214438"/>
            <a:ext cx="8072437" cy="54879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Вороняче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око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448px-Little_Sorn_burnsi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1928813"/>
            <a:ext cx="3286125" cy="4394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210050" cy="44338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Ця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рослина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зростає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лісі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dirty="0" smtClean="0">
                <a:latin typeface="Calibri" pitchFamily="34" charset="0"/>
              </a:rPr>
              <a:t>На </a:t>
            </a:r>
            <a:r>
              <a:rPr lang="ru-RU" dirty="0" err="1" smtClean="0">
                <a:latin typeface="Calibri" pitchFamily="34" charset="0"/>
              </a:rPr>
              <a:t>стеблі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4 </a:t>
            </a:r>
            <a:r>
              <a:rPr lang="ru-RU" dirty="0" err="1" smtClean="0">
                <a:latin typeface="Calibri" pitchFamily="34" charset="0"/>
              </a:rPr>
              <a:t>овальних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аркуша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нижче</a:t>
            </a:r>
            <a:r>
              <a:rPr lang="ru-RU" dirty="0" smtClean="0">
                <a:latin typeface="Calibri" pitchFamily="34" charset="0"/>
              </a:rPr>
              <a:t> за </a:t>
            </a:r>
            <a:r>
              <a:rPr lang="ru-RU" dirty="0" err="1" smtClean="0">
                <a:latin typeface="Calibri" pitchFamily="34" charset="0"/>
              </a:rPr>
              <a:t>квітку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>
                <a:latin typeface="Calibri" pitchFamily="34" charset="0"/>
              </a:rPr>
              <a:t>Серед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чотирьох</a:t>
            </a:r>
            <a:r>
              <a:rPr lang="ru-RU" dirty="0" smtClean="0">
                <a:latin typeface="Calibri" pitchFamily="34" charset="0"/>
              </a:rPr>
              <a:t> крупного </a:t>
            </a:r>
            <a:r>
              <a:rPr lang="ru-RU" dirty="0" err="1" smtClean="0">
                <a:latin typeface="Calibri" pitchFamily="34" charset="0"/>
              </a:rPr>
              <a:t>листя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розташована</a:t>
            </a:r>
            <a:r>
              <a:rPr lang="ru-RU" dirty="0" smtClean="0">
                <a:latin typeface="Calibri" pitchFamily="34" charset="0"/>
              </a:rPr>
              <a:t> ягода – велика, </a:t>
            </a:r>
            <a:r>
              <a:rPr lang="ru-RU" dirty="0" err="1" smtClean="0">
                <a:latin typeface="Calibri" pitchFamily="34" charset="0"/>
              </a:rPr>
              <a:t>чорно</a:t>
            </a:r>
            <a:r>
              <a:rPr lang="ru-RU" dirty="0" smtClean="0">
                <a:latin typeface="Calibri" pitchFamily="34" charset="0"/>
              </a:rPr>
              <a:t> – </a:t>
            </a:r>
            <a:r>
              <a:rPr lang="ru-RU" dirty="0" err="1" smtClean="0">
                <a:latin typeface="Calibri" pitchFamily="34" charset="0"/>
              </a:rPr>
              <a:t>синього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кольору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Схожа на </a:t>
            </a:r>
            <a:r>
              <a:rPr lang="ru-RU" dirty="0" err="1" smtClean="0">
                <a:latin typeface="Calibri" pitchFamily="34" charset="0"/>
              </a:rPr>
              <a:t>чорницю</a:t>
            </a:r>
            <a:endParaRPr lang="ru-RU" dirty="0" smtClean="0">
              <a:latin typeface="Calibri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чорниці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листя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багато</a:t>
            </a:r>
            <a:r>
              <a:rPr lang="ru-RU" dirty="0" smtClean="0">
                <a:latin typeface="Calibri" pitchFamily="34" charset="0"/>
              </a:rPr>
              <a:t>, вони </a:t>
            </a:r>
            <a:r>
              <a:rPr lang="ru-RU" dirty="0" err="1" smtClean="0">
                <a:latin typeface="Calibri" pitchFamily="34" charset="0"/>
              </a:rPr>
              <a:t>дрібніші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зростає</a:t>
            </a:r>
            <a:r>
              <a:rPr lang="ru-RU" dirty="0" smtClean="0">
                <a:latin typeface="Calibri" pitchFamily="34" charset="0"/>
              </a:rPr>
              <a:t> по </a:t>
            </a:r>
            <a:r>
              <a:rPr lang="ru-RU" dirty="0" err="1" smtClean="0">
                <a:latin typeface="Calibri" pitchFamily="34" charset="0"/>
              </a:rPr>
              <a:t>декілька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ягід</a:t>
            </a:r>
            <a:endParaRPr lang="ru-RU" dirty="0" smtClean="0">
              <a:latin typeface="Calibri" pitchFamily="34" charset="0"/>
            </a:endParaRP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2214563" y="40005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051" name="Picture 3" descr="D:\МОЯ АТТЕСТАЦИЯ\для презентаций ОБЖ\3 ядовитые растения\3 Вороний глаз\646px-Eenbes_Paris_quadrifol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857375"/>
            <a:ext cx="30575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D:\МОЯ АТТЕСТАЦИЯ\для презентаций ОБЖ\3 ядовитые растения\3 Вороний глаз\741px-Paris_quadrifolia_2011_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2000250"/>
            <a:ext cx="32893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МОЯ АТТЕСТАЦИЯ\для презентаций ОБЖ\3 ядовитые растения\3 Вороний глаз\800px-Ussilaka_mar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1857375"/>
            <a:ext cx="41433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Box 13"/>
          <p:cNvSpPr txBox="1">
            <a:spLocks noChangeArrowheads="1"/>
          </p:cNvSpPr>
          <p:nvPr/>
        </p:nvSpPr>
        <p:spPr bwMode="auto">
          <a:xfrm>
            <a:off x="571500" y="257175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2054" name="Picture 6" descr="D:\МОЯ АТТЕСТАЦИЯ\для презентаций ОБЖ\3 ядовитые растения\5 черника\Heidelbeeren4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857375"/>
            <a:ext cx="453707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63"/>
            <a:ext cx="9144000" cy="10001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Вовче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вовча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ягода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450px-Daphne-mezereum-habit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14388" y="1920875"/>
            <a:ext cx="3324225" cy="44338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ru-RU" dirty="0" err="1" smtClean="0">
                <a:latin typeface="Calibri" pitchFamily="34" charset="0"/>
              </a:rPr>
              <a:t>Листопадний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малогіллястий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невисокий</a:t>
            </a:r>
            <a:r>
              <a:rPr lang="ru-RU" dirty="0" smtClean="0">
                <a:latin typeface="Calibri" pitchFamily="34" charset="0"/>
              </a:rPr>
              <a:t> (60—120 см) </a:t>
            </a:r>
            <a:r>
              <a:rPr lang="ru-RU" dirty="0" err="1" smtClean="0">
                <a:latin typeface="Calibri" pitchFamily="34" charset="0"/>
              </a:rPr>
              <a:t>чагарник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зростаючий</a:t>
            </a:r>
            <a:r>
              <a:rPr lang="ru-RU" dirty="0" smtClean="0">
                <a:latin typeface="Calibri" pitchFamily="34" charset="0"/>
              </a:rPr>
              <a:t> у </a:t>
            </a:r>
            <a:r>
              <a:rPr lang="ru-RU" dirty="0" err="1" smtClean="0">
                <a:latin typeface="Calibri" pitchFamily="34" charset="0"/>
              </a:rPr>
              <a:t>вигляді</a:t>
            </a:r>
            <a:r>
              <a:rPr lang="ru-RU" dirty="0" smtClean="0">
                <a:latin typeface="Calibri" pitchFamily="34" charset="0"/>
              </a:rPr>
              <a:t> маленького дерева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міцним</a:t>
            </a:r>
            <a:r>
              <a:rPr lang="ru-RU" dirty="0" smtClean="0">
                <a:latin typeface="Calibri" pitchFamily="34" charset="0"/>
              </a:rPr>
              <a:t> стволом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гілками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err="1" smtClean="0">
                <a:latin typeface="Calibri" pitchFamily="34" charset="0"/>
              </a:rPr>
              <a:t>Квітне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ранньою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навесні</a:t>
            </a:r>
            <a:r>
              <a:rPr lang="ru-RU" dirty="0" smtClean="0">
                <a:latin typeface="Calibri" pitchFamily="34" charset="0"/>
              </a:rPr>
              <a:t> (</a:t>
            </a:r>
            <a:r>
              <a:rPr lang="ru-RU" dirty="0" err="1" smtClean="0">
                <a:latin typeface="Calibri" pitchFamily="34" charset="0"/>
              </a:rPr>
              <a:t>квітень</a:t>
            </a:r>
            <a:r>
              <a:rPr lang="ru-RU" dirty="0" smtClean="0">
                <a:latin typeface="Calibri" pitchFamily="34" charset="0"/>
              </a:rPr>
              <a:t> — початок </a:t>
            </a:r>
            <a:r>
              <a:rPr lang="ru-RU" dirty="0" err="1" smtClean="0">
                <a:latin typeface="Calibri" pitchFamily="34" charset="0"/>
              </a:rPr>
              <a:t>травня</a:t>
            </a:r>
            <a:r>
              <a:rPr lang="ru-RU" dirty="0" smtClean="0">
                <a:latin typeface="Calibri" pitchFamily="34" charset="0"/>
              </a:rPr>
              <a:t>) до </a:t>
            </a:r>
            <a:r>
              <a:rPr lang="ru-RU" dirty="0" err="1" smtClean="0">
                <a:latin typeface="Calibri" pitchFamily="34" charset="0"/>
              </a:rPr>
              <a:t>розпускання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листя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452</Words>
  <Application>Microsoft Office PowerPoint</Application>
  <PresentationFormat>Экран (4:3)</PresentationFormat>
  <Paragraphs>52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Отруйні рослини – це ті рослини, які містять отруйні речовини, що викликають отруєння у людей. Отруєння може привести до важкого захворювання і навіть до смерті.</vt:lpstr>
      <vt:lpstr>Белена </vt:lpstr>
      <vt:lpstr>Белена </vt:lpstr>
      <vt:lpstr>Белена </vt:lpstr>
      <vt:lpstr>Конвалія травнева</vt:lpstr>
      <vt:lpstr>Конвалія травнева</vt:lpstr>
      <vt:lpstr>  Всі рослини конвалій отруйні! В</vt:lpstr>
      <vt:lpstr>Вороняче око</vt:lpstr>
      <vt:lpstr>Вовче лико або вовча ягода</vt:lpstr>
      <vt:lpstr>Вовче лико або вовча ягода</vt:lpstr>
      <vt:lpstr>Ознаки отруєння:</vt:lpstr>
      <vt:lpstr>Перша допомога пріотравленії: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и безопасность. Ядовитые растения. Первая помощь при отравлениях ядовитыми растениями.</dc:title>
  <dc:creator>0</dc:creator>
  <cp:lastModifiedBy>Valeria</cp:lastModifiedBy>
  <cp:revision>33</cp:revision>
  <dcterms:created xsi:type="dcterms:W3CDTF">2011-12-01T17:04:20Z</dcterms:created>
  <dcterms:modified xsi:type="dcterms:W3CDTF">2014-04-28T04:17:26Z</dcterms:modified>
</cp:coreProperties>
</file>