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31840" y="1124744"/>
            <a:ext cx="5154960" cy="2304256"/>
          </a:xfrm>
        </p:spPr>
        <p:txBody>
          <a:bodyPr/>
          <a:lstStyle/>
          <a:p>
            <a:r>
              <a:rPr lang="uk-UA" dirty="0" smtClean="0"/>
              <a:t>АМІНИ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12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211144" cy="1162050"/>
          </a:xfrm>
        </p:spPr>
        <p:txBody>
          <a:bodyPr>
            <a:normAutofit/>
          </a:bodyPr>
          <a:lstStyle/>
          <a:p>
            <a:r>
              <a:rPr lang="uk-UA" sz="3600" dirty="0" smtClean="0"/>
              <a:t>Фізичні та хімічні властивості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988840"/>
            <a:ext cx="8075240" cy="4680520"/>
          </a:xfrm>
        </p:spPr>
        <p:txBody>
          <a:bodyPr>
            <a:normAutofit fontScale="92500"/>
          </a:bodyPr>
          <a:lstStyle/>
          <a:p>
            <a:r>
              <a:rPr lang="uk-UA" sz="2400" dirty="0" smtClean="0"/>
              <a:t>Насичені </a:t>
            </a:r>
            <a:r>
              <a:rPr lang="uk-UA" sz="2400" dirty="0"/>
              <a:t>аміни. За звичайних умов метиламін СН3</a:t>
            </a:r>
            <a:r>
              <a:rPr lang="en-US" sz="2400" dirty="0"/>
              <a:t>N</a:t>
            </a:r>
            <a:r>
              <a:rPr lang="uk-UA" sz="2400" dirty="0"/>
              <a:t>Н2, </a:t>
            </a:r>
            <a:r>
              <a:rPr lang="uk-UA" sz="2400" dirty="0" err="1"/>
              <a:t>диметиламін</a:t>
            </a:r>
            <a:r>
              <a:rPr lang="uk-UA" sz="2400" dirty="0"/>
              <a:t> (СН3)2</a:t>
            </a:r>
            <a:r>
              <a:rPr lang="en-US" sz="2400" dirty="0"/>
              <a:t>N</a:t>
            </a:r>
            <a:r>
              <a:rPr lang="uk-UA" sz="2400" dirty="0"/>
              <a:t>Н, </a:t>
            </a:r>
            <a:r>
              <a:rPr lang="uk-UA" sz="2400" dirty="0" err="1"/>
              <a:t>триметиламін</a:t>
            </a:r>
            <a:r>
              <a:rPr lang="uk-UA" sz="2400" dirty="0"/>
              <a:t> (СН3)3</a:t>
            </a:r>
            <a:r>
              <a:rPr lang="en-US" sz="2400" dirty="0"/>
              <a:t>N </a:t>
            </a:r>
            <a:r>
              <a:rPr lang="uk-UA" sz="2400" dirty="0"/>
              <a:t>та </a:t>
            </a:r>
            <a:r>
              <a:rPr lang="uk-UA" sz="2400" dirty="0" err="1"/>
              <a:t>етиламін</a:t>
            </a:r>
            <a:r>
              <a:rPr lang="uk-UA" sz="2400" dirty="0"/>
              <a:t> С2Н5</a:t>
            </a:r>
            <a:r>
              <a:rPr lang="en-US" sz="2400" dirty="0"/>
              <a:t>N</a:t>
            </a:r>
            <a:r>
              <a:rPr lang="uk-UA" sz="2400" dirty="0"/>
              <a:t>Н2 – гази з запахом, який нагадує запах аміаку. Ці аміни добре розчиняються у воді. Складніші аміни </a:t>
            </a:r>
            <a:r>
              <a:rPr lang="uk-UA" sz="2400" dirty="0" smtClean="0"/>
              <a:t>– рідини</a:t>
            </a:r>
            <a:r>
              <a:rPr lang="uk-UA" sz="2400" dirty="0"/>
              <a:t>, вищі аміни – тверді речовини</a:t>
            </a:r>
            <a:r>
              <a:rPr lang="uk-UA" sz="2400" dirty="0" smtClean="0"/>
              <a:t>.</a:t>
            </a:r>
            <a:r>
              <a:rPr lang="uk-UA" sz="2400" dirty="0"/>
              <a:t> Первинні, вторинні і третинні аміни можна розрізнити, використовуючи азотисту кислоту Н</a:t>
            </a:r>
            <a:r>
              <a:rPr lang="en-US" sz="2400" dirty="0"/>
              <a:t>N</a:t>
            </a:r>
            <a:r>
              <a:rPr lang="uk-UA" sz="2400" dirty="0"/>
              <a:t>О2. Під час взаємодії цієї кислоти з первинними амінами утворюється спирт і виділяється </a:t>
            </a:r>
            <a:r>
              <a:rPr lang="uk-UA" sz="2400" dirty="0" smtClean="0"/>
              <a:t>азот. </a:t>
            </a:r>
            <a:r>
              <a:rPr lang="uk-UA" sz="2400" dirty="0"/>
              <a:t>Аміни є більш слабкими основами, ніж аміак. Зі збільшенням величини вуглеводневого радикалу основні властивості послаблюються. Ароматичні аміни є більш слабкими основами ніж аліфатичні аміни.</a:t>
            </a:r>
          </a:p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72680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764704"/>
            <a:ext cx="7787208" cy="5361459"/>
          </a:xfrm>
        </p:spPr>
        <p:txBody>
          <a:bodyPr>
            <a:normAutofit/>
          </a:bodyPr>
          <a:lstStyle/>
          <a:p>
            <a:r>
              <a:rPr lang="vi-VN" sz="2400" b="1" dirty="0"/>
              <a:t>Амі́ни</a:t>
            </a:r>
            <a:r>
              <a:rPr lang="vi-VN" sz="2400" dirty="0"/>
              <a:t> — нітрогеновмісні органічні хімічні сполуки, похідні амоніаку (</a:t>
            </a:r>
            <a:r>
              <a:rPr lang="en-US" sz="2400" dirty="0"/>
              <a:t>NH</a:t>
            </a:r>
            <a:r>
              <a:rPr lang="en-US" sz="2400" baseline="-25000" dirty="0"/>
              <a:t>3</a:t>
            </a:r>
            <a:r>
              <a:rPr lang="en-US" sz="2400" dirty="0"/>
              <a:t>), </a:t>
            </a:r>
            <a:r>
              <a:rPr lang="vi-VN" sz="2400" dirty="0"/>
              <a:t>в якому атоми гідрогену заміщені однією чи багатьма групами інших атомів— вуглеводневими радикалами.</a:t>
            </a:r>
            <a:endParaRPr lang="uk-UA" sz="2400" dirty="0"/>
          </a:p>
        </p:txBody>
      </p:sp>
      <p:pic>
        <p:nvPicPr>
          <p:cNvPr id="1026" name="Picture 2" descr="C:\Users\Лариса\Desktop\800px-Amine-2D-gener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708920"/>
            <a:ext cx="7620000" cy="397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28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203032" cy="1067718"/>
          </a:xfrm>
        </p:spPr>
        <p:txBody>
          <a:bodyPr>
            <a:noAutofit/>
          </a:bodyPr>
          <a:lstStyle/>
          <a:p>
            <a:r>
              <a:rPr lang="uk-UA" sz="3200" dirty="0"/>
              <a:t>Поширення у природі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474840" cy="4691063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err="1"/>
              <a:t>Аміни</a:t>
            </a:r>
            <a:r>
              <a:rPr lang="ru-RU" sz="2800" dirty="0"/>
              <a:t> </a:t>
            </a:r>
            <a:r>
              <a:rPr lang="ru-RU" sz="2800" dirty="0" err="1"/>
              <a:t>мають</a:t>
            </a:r>
            <a:r>
              <a:rPr lang="ru-RU" sz="2800" dirty="0"/>
              <a:t> </a:t>
            </a:r>
            <a:r>
              <a:rPr lang="ru-RU" sz="2800" dirty="0" err="1"/>
              <a:t>досить</a:t>
            </a:r>
            <a:r>
              <a:rPr lang="ru-RU" sz="2800" dirty="0"/>
              <a:t> </a:t>
            </a:r>
            <a:r>
              <a:rPr lang="ru-RU" sz="2800" dirty="0" err="1"/>
              <a:t>обмежене</a:t>
            </a:r>
            <a:r>
              <a:rPr lang="ru-RU" sz="2800" dirty="0"/>
              <a:t> </a:t>
            </a:r>
            <a:r>
              <a:rPr lang="ru-RU" sz="2800" dirty="0" err="1"/>
              <a:t>поширення</a:t>
            </a:r>
            <a:r>
              <a:rPr lang="ru-RU" sz="2800" dirty="0"/>
              <a:t> у </a:t>
            </a:r>
            <a:r>
              <a:rPr lang="ru-RU" sz="2800" dirty="0" err="1"/>
              <a:t>природі</a:t>
            </a:r>
            <a:r>
              <a:rPr lang="ru-RU" sz="2800" dirty="0"/>
              <a:t>. У </a:t>
            </a:r>
            <a:r>
              <a:rPr lang="ru-RU" sz="2800" dirty="0" err="1"/>
              <a:t>вільному</a:t>
            </a:r>
            <a:r>
              <a:rPr lang="ru-RU" sz="2800" dirty="0"/>
              <a:t> </a:t>
            </a:r>
            <a:r>
              <a:rPr lang="ru-RU" sz="2800" dirty="0" err="1"/>
              <a:t>стані</a:t>
            </a:r>
            <a:r>
              <a:rPr lang="ru-RU" sz="2800" dirty="0"/>
              <a:t> </a:t>
            </a:r>
            <a:r>
              <a:rPr lang="ru-RU" sz="2800" dirty="0" err="1"/>
              <a:t>аміни</a:t>
            </a:r>
            <a:r>
              <a:rPr lang="ru-RU" sz="2800" dirty="0"/>
              <a:t> </a:t>
            </a:r>
            <a:r>
              <a:rPr lang="ru-RU" sz="2800" dirty="0" err="1"/>
              <a:t>виявлено</a:t>
            </a:r>
            <a:r>
              <a:rPr lang="ru-RU" sz="2800" dirty="0"/>
              <a:t> </a:t>
            </a:r>
            <a:r>
              <a:rPr lang="ru-RU" sz="2800" dirty="0" err="1"/>
              <a:t>лише</a:t>
            </a:r>
            <a:r>
              <a:rPr lang="ru-RU" sz="2800" dirty="0"/>
              <a:t> у </a:t>
            </a:r>
            <a:r>
              <a:rPr lang="ru-RU" sz="2800" dirty="0" err="1"/>
              <a:t>деяких</a:t>
            </a:r>
            <a:r>
              <a:rPr lang="ru-RU" sz="2800" dirty="0"/>
              <a:t> </a:t>
            </a:r>
            <a:r>
              <a:rPr lang="ru-RU" sz="2800" dirty="0" err="1"/>
              <a:t>видів</a:t>
            </a:r>
            <a:r>
              <a:rPr lang="ru-RU" sz="2800" dirty="0"/>
              <a:t> </a:t>
            </a:r>
            <a:r>
              <a:rPr lang="ru-RU" sz="2800" dirty="0" err="1"/>
              <a:t>рослин</a:t>
            </a:r>
            <a:r>
              <a:rPr lang="ru-RU" sz="2800" dirty="0"/>
              <a:t>. Так, </a:t>
            </a:r>
            <a:r>
              <a:rPr lang="ru-RU" sz="2800" dirty="0" err="1"/>
              <a:t>метиламін</a:t>
            </a:r>
            <a:r>
              <a:rPr lang="ru-RU" sz="2800" baseline="30000" dirty="0"/>
              <a:t>*</a:t>
            </a:r>
            <a:r>
              <a:rPr lang="ru-RU" sz="2800" dirty="0"/>
              <a:t> СН</a:t>
            </a:r>
            <a:r>
              <a:rPr lang="ru-RU" sz="2800" baseline="-25000" dirty="0"/>
              <a:t>3</a:t>
            </a:r>
            <a:r>
              <a:rPr lang="ru-RU" sz="2800" dirty="0"/>
              <a:t>NН</a:t>
            </a:r>
            <a:r>
              <a:rPr lang="ru-RU" sz="2800" baseline="-25000" dirty="0"/>
              <a:t>2</a:t>
            </a:r>
            <a:r>
              <a:rPr lang="ru-RU" sz="2800" dirty="0"/>
              <a:t>виявлено у </a:t>
            </a:r>
            <a:r>
              <a:rPr lang="ru-RU" sz="2800" dirty="0" err="1"/>
              <a:t>проліснику</a:t>
            </a:r>
            <a:r>
              <a:rPr lang="ru-RU" sz="2800" dirty="0"/>
              <a:t> </a:t>
            </a:r>
            <a:r>
              <a:rPr lang="ru-RU" sz="2800" dirty="0" err="1"/>
              <a:t>багаторічному</a:t>
            </a:r>
            <a:r>
              <a:rPr lang="ru-RU" sz="2800" dirty="0"/>
              <a:t>, а </a:t>
            </a:r>
            <a:r>
              <a:rPr lang="ru-RU" sz="2800" dirty="0" err="1"/>
              <a:t>триметиламін</a:t>
            </a:r>
            <a:r>
              <a:rPr lang="ru-RU" sz="2800" baseline="30000" dirty="0"/>
              <a:t>*</a:t>
            </a:r>
            <a:r>
              <a:rPr lang="ru-RU" sz="2800" dirty="0"/>
              <a:t> (СН</a:t>
            </a:r>
            <a:r>
              <a:rPr lang="ru-RU" sz="2800" baseline="-25000" dirty="0"/>
              <a:t>3</a:t>
            </a:r>
            <a:r>
              <a:rPr lang="ru-RU" sz="2800" dirty="0"/>
              <a:t>)</a:t>
            </a:r>
            <a:r>
              <a:rPr lang="ru-RU" sz="2800" baseline="-25000" dirty="0"/>
              <a:t>3</a:t>
            </a:r>
            <a:r>
              <a:rPr lang="ru-RU" sz="2800" dirty="0"/>
              <a:t>N у </a:t>
            </a:r>
            <a:r>
              <a:rPr lang="ru-RU" sz="2800" dirty="0" err="1"/>
              <a:t>квітах</a:t>
            </a:r>
            <a:r>
              <a:rPr lang="ru-RU" sz="2800" dirty="0"/>
              <a:t> одного з </a:t>
            </a:r>
            <a:r>
              <a:rPr lang="ru-RU" sz="2800" dirty="0" err="1"/>
              <a:t>видів</a:t>
            </a:r>
            <a:r>
              <a:rPr lang="ru-RU" sz="2800" dirty="0"/>
              <a:t> </a:t>
            </a:r>
            <a:r>
              <a:rPr lang="ru-RU" sz="2800" dirty="0" err="1"/>
              <a:t>глоду</a:t>
            </a:r>
            <a:r>
              <a:rPr lang="ru-RU" sz="2800" dirty="0" smtClean="0"/>
              <a:t>.</a:t>
            </a:r>
            <a:r>
              <a:rPr lang="ru-RU" sz="2800" dirty="0"/>
              <a:t> </a:t>
            </a:r>
            <a:r>
              <a:rPr lang="ru-RU" sz="2800" dirty="0" err="1"/>
              <a:t>Деякі</a:t>
            </a:r>
            <a:r>
              <a:rPr lang="ru-RU" sz="2800" dirty="0"/>
              <a:t> </a:t>
            </a:r>
            <a:r>
              <a:rPr lang="ru-RU" sz="2800" dirty="0" err="1"/>
              <a:t>аміни</a:t>
            </a:r>
            <a:r>
              <a:rPr lang="ru-RU" sz="2800" dirty="0"/>
              <a:t> </a:t>
            </a:r>
            <a:r>
              <a:rPr lang="ru-RU" sz="2800" dirty="0" err="1"/>
              <a:t>виявлено</a:t>
            </a:r>
            <a:r>
              <a:rPr lang="ru-RU" sz="2800" dirty="0"/>
              <a:t> у продуктах </a:t>
            </a:r>
            <a:r>
              <a:rPr lang="ru-RU" sz="2800" dirty="0" err="1" smtClean="0"/>
              <a:t>харчування</a:t>
            </a:r>
            <a:r>
              <a:rPr lang="ru-RU" sz="2800" dirty="0"/>
              <a:t> .</a:t>
            </a:r>
          </a:p>
          <a:p>
            <a:r>
              <a:rPr lang="ru-RU" sz="2800" dirty="0" err="1"/>
              <a:t>Звичайно</a:t>
            </a:r>
            <a:r>
              <a:rPr lang="ru-RU" sz="2800" dirty="0"/>
              <a:t> у </a:t>
            </a:r>
            <a:r>
              <a:rPr lang="ru-RU" sz="2800" dirty="0" err="1"/>
              <a:t>природних</a:t>
            </a:r>
            <a:r>
              <a:rPr lang="ru-RU" sz="2800" dirty="0"/>
              <a:t> </a:t>
            </a:r>
            <a:r>
              <a:rPr lang="ru-RU" sz="2800" dirty="0" err="1"/>
              <a:t>умовах</a:t>
            </a:r>
            <a:r>
              <a:rPr lang="ru-RU" sz="2800" dirty="0"/>
              <a:t> </a:t>
            </a:r>
            <a:r>
              <a:rPr lang="ru-RU" sz="2800" dirty="0" err="1"/>
              <a:t>аміни</a:t>
            </a:r>
            <a:r>
              <a:rPr lang="ru-RU" sz="2800" dirty="0"/>
              <a:t> </a:t>
            </a:r>
            <a:r>
              <a:rPr lang="ru-RU" sz="2800" dirty="0" err="1"/>
              <a:t>утворюються</a:t>
            </a:r>
            <a:r>
              <a:rPr lang="ru-RU" sz="2800" dirty="0"/>
              <a:t> в </a:t>
            </a:r>
            <a:r>
              <a:rPr lang="ru-RU" sz="2800" dirty="0" err="1"/>
              <a:t>наслідок</a:t>
            </a:r>
            <a:r>
              <a:rPr lang="ru-RU" sz="2800" dirty="0"/>
              <a:t> </a:t>
            </a:r>
            <a:r>
              <a:rPr lang="ru-RU" sz="2800" dirty="0" err="1"/>
              <a:t>гниття</a:t>
            </a:r>
            <a:r>
              <a:rPr lang="ru-RU" sz="2800" dirty="0"/>
              <a:t> </a:t>
            </a:r>
            <a:r>
              <a:rPr lang="ru-RU" sz="2800" dirty="0" err="1"/>
              <a:t>білків</a:t>
            </a:r>
            <a:r>
              <a:rPr lang="ru-RU" sz="2800" dirty="0"/>
              <a:t>.</a:t>
            </a:r>
          </a:p>
          <a:p>
            <a:endParaRPr lang="uk-UA" sz="2800" dirty="0"/>
          </a:p>
        </p:txBody>
      </p:sp>
      <p:pic>
        <p:nvPicPr>
          <p:cNvPr id="2050" name="Picture 2" descr="C:\Users\Лариса\Desktop\Mercurialis_perennis_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60648"/>
            <a:ext cx="3426718" cy="2570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Лариса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863" y="3842110"/>
            <a:ext cx="3187055" cy="2387215"/>
          </a:xfrm>
          <a:prstGeom prst="rect">
            <a:avLst/>
          </a:prstGeom>
          <a:noFill/>
          <a:scene3d>
            <a:camera prst="orthographicFront">
              <a:rot lat="0" lon="0" rev="6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413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67944" y="692696"/>
            <a:ext cx="4536504" cy="5433467"/>
          </a:xfrm>
        </p:spPr>
        <p:txBody>
          <a:bodyPr>
            <a:normAutofit fontScale="92500"/>
          </a:bodyPr>
          <a:lstStyle/>
          <a:p>
            <a:r>
              <a:rPr lang="uk-UA" sz="2800" dirty="0"/>
              <a:t>Значно більше поширення мають похідні амінів, які виконують в живих організмах  різноманітні функції. Серед похідних амінів, що відіграють ключову роль у життєдіяльності організмів, слід зазначити перш за </a:t>
            </a:r>
            <a:r>
              <a:rPr lang="uk-UA" sz="2800" dirty="0" err="1"/>
              <a:t>все амінокислоти і гетероцикл</a:t>
            </a:r>
            <a:r>
              <a:rPr lang="uk-UA" sz="2800" dirty="0"/>
              <a:t>ічні аміни, що входять до нуклеїнових кислот</a:t>
            </a:r>
          </a:p>
        </p:txBody>
      </p:sp>
      <p:pic>
        <p:nvPicPr>
          <p:cNvPr id="3074" name="Picture 2" descr="C:\Users\Лариса\Desktop\amin_ximika.ru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3888432" cy="4703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672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9"/>
            <a:ext cx="2950936" cy="1224136"/>
          </a:xfrm>
        </p:spPr>
        <p:txBody>
          <a:bodyPr>
            <a:normAutofit/>
          </a:bodyPr>
          <a:lstStyle/>
          <a:p>
            <a:r>
              <a:rPr lang="uk-UA" sz="3200" dirty="0"/>
              <a:t>Класифікація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1628800"/>
            <a:ext cx="3541808" cy="4677683"/>
          </a:xfrm>
        </p:spPr>
        <p:txBody>
          <a:bodyPr>
            <a:normAutofit/>
          </a:bodyPr>
          <a:lstStyle/>
          <a:p>
            <a:r>
              <a:rPr lang="uk-UA" sz="1800" dirty="0"/>
              <a:t>З</a:t>
            </a:r>
            <a:r>
              <a:rPr lang="uk-UA" sz="1800" dirty="0" smtClean="0"/>
              <a:t>а </a:t>
            </a:r>
            <a:r>
              <a:rPr lang="uk-UA" sz="1800" dirty="0"/>
              <a:t>кількістю вуглеводневих радикалів, що заміщують атоми Гідрогену у молекулі </a:t>
            </a:r>
            <a:r>
              <a:rPr lang="uk-UA" sz="1800" dirty="0" smtClean="0"/>
              <a:t>аміаку:</a:t>
            </a:r>
          </a:p>
          <a:p>
            <a:r>
              <a:rPr lang="ru-RU" sz="1800" u="sng" dirty="0" smtClean="0"/>
              <a:t>-</a:t>
            </a:r>
            <a:r>
              <a:rPr lang="ru-RU" sz="1800" u="sng" dirty="0" err="1" smtClean="0"/>
              <a:t>первинні</a:t>
            </a:r>
            <a:r>
              <a:rPr lang="ru-RU" sz="1800" u="sng" dirty="0" smtClean="0"/>
              <a:t> </a:t>
            </a:r>
            <a:r>
              <a:rPr lang="ru-RU" sz="1800" u="sng" dirty="0" err="1"/>
              <a:t>аміни</a:t>
            </a:r>
            <a:r>
              <a:rPr lang="ru-RU" sz="1800" dirty="0"/>
              <a:t>, </a:t>
            </a:r>
            <a:r>
              <a:rPr lang="ru-RU" sz="1800" dirty="0" err="1"/>
              <a:t>наприклад</a:t>
            </a:r>
            <a:r>
              <a:rPr lang="ru-RU" sz="1800" dirty="0"/>
              <a:t>, </a:t>
            </a:r>
            <a:r>
              <a:rPr lang="ru-RU" sz="1800" b="1" dirty="0" err="1" smtClean="0"/>
              <a:t>метиламін</a:t>
            </a:r>
            <a:endParaRPr lang="ru-RU" sz="1800" dirty="0"/>
          </a:p>
          <a:p>
            <a:endParaRPr lang="ru-RU" sz="1800" u="sng" dirty="0" smtClean="0"/>
          </a:p>
          <a:p>
            <a:r>
              <a:rPr lang="ru-RU" sz="1800" u="sng" dirty="0" smtClean="0"/>
              <a:t>-</a:t>
            </a:r>
            <a:r>
              <a:rPr lang="ru-RU" sz="1800" u="sng" dirty="0" err="1" smtClean="0"/>
              <a:t>вторинні</a:t>
            </a:r>
            <a:r>
              <a:rPr lang="ru-RU" sz="1800" u="sng" dirty="0" smtClean="0"/>
              <a:t> </a:t>
            </a:r>
            <a:r>
              <a:rPr lang="ru-RU" sz="1800" u="sng" dirty="0" err="1"/>
              <a:t>аміни</a:t>
            </a:r>
            <a:r>
              <a:rPr lang="ru-RU" sz="1800" dirty="0"/>
              <a:t>, </a:t>
            </a:r>
            <a:r>
              <a:rPr lang="ru-RU" sz="1800" dirty="0" err="1"/>
              <a:t>наприклад</a:t>
            </a:r>
            <a:r>
              <a:rPr lang="ru-RU" sz="1800" dirty="0"/>
              <a:t>, </a:t>
            </a:r>
            <a:r>
              <a:rPr lang="ru-RU" sz="1800" b="1" dirty="0" err="1" smtClean="0"/>
              <a:t>диметиламін</a:t>
            </a:r>
            <a:endParaRPr lang="ru-RU" sz="1800" dirty="0"/>
          </a:p>
          <a:p>
            <a:endParaRPr lang="ru-RU" sz="1800" u="sng" dirty="0" smtClean="0"/>
          </a:p>
          <a:p>
            <a:r>
              <a:rPr lang="ru-RU" sz="1800" u="sng" dirty="0" smtClean="0"/>
              <a:t>-</a:t>
            </a:r>
            <a:r>
              <a:rPr lang="ru-RU" sz="1800" u="sng" dirty="0" err="1" smtClean="0"/>
              <a:t>третинні</a:t>
            </a:r>
            <a:r>
              <a:rPr lang="ru-RU" sz="1800" u="sng" dirty="0" smtClean="0"/>
              <a:t> </a:t>
            </a:r>
            <a:r>
              <a:rPr lang="ru-RU" sz="1800" u="sng" dirty="0" err="1" smtClean="0"/>
              <a:t>аміни</a:t>
            </a:r>
            <a:r>
              <a:rPr lang="ru-RU" sz="1800" dirty="0" smtClean="0"/>
              <a:t>, </a:t>
            </a:r>
            <a:r>
              <a:rPr lang="ru-RU" sz="1800" dirty="0" err="1"/>
              <a:t>наприклад</a:t>
            </a:r>
            <a:r>
              <a:rPr lang="ru-RU" sz="1800" dirty="0"/>
              <a:t>, </a:t>
            </a:r>
            <a:r>
              <a:rPr lang="ru-RU" sz="1800" b="1" dirty="0" err="1" smtClean="0"/>
              <a:t>триметиламін</a:t>
            </a:r>
            <a:endParaRPr lang="ru-RU" sz="1800" dirty="0"/>
          </a:p>
          <a:p>
            <a:endParaRPr lang="uk-UA" dirty="0"/>
          </a:p>
        </p:txBody>
      </p:sp>
      <p:pic>
        <p:nvPicPr>
          <p:cNvPr id="4099" name="Picture 3" descr="C:\Users\Лариса\Desktop\200px-Dimethylamine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32656"/>
            <a:ext cx="3312368" cy="301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Лариса\Desktop\200px-Trimethylamin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108082"/>
            <a:ext cx="3783490" cy="2364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5142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04665"/>
            <a:ext cx="2950936" cy="1008112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1556793"/>
            <a:ext cx="3469800" cy="4749690"/>
          </a:xfrm>
        </p:spPr>
        <p:txBody>
          <a:bodyPr>
            <a:normAutofit/>
          </a:bodyPr>
          <a:lstStyle/>
          <a:p>
            <a:r>
              <a:rPr lang="uk-UA" sz="2000" dirty="0"/>
              <a:t>К</a:t>
            </a:r>
            <a:r>
              <a:rPr lang="uk-UA" sz="2000" dirty="0" smtClean="0"/>
              <a:t>ласифікація </a:t>
            </a:r>
            <a:r>
              <a:rPr lang="uk-UA" sz="2000" dirty="0"/>
              <a:t>за будовою вуглеводневих </a:t>
            </a:r>
            <a:r>
              <a:rPr lang="uk-UA" sz="2000" dirty="0" smtClean="0"/>
              <a:t>радикалів:</a:t>
            </a:r>
            <a:endParaRPr lang="uk-UA" sz="2000" dirty="0"/>
          </a:p>
          <a:p>
            <a:endParaRPr lang="uk-UA" sz="2000" u="sng" dirty="0" smtClean="0"/>
          </a:p>
          <a:p>
            <a:r>
              <a:rPr lang="uk-UA" sz="2000" u="sng" dirty="0" err="1" smtClean="0"/>
              <a:t>-аліфатичні</a:t>
            </a:r>
            <a:r>
              <a:rPr lang="uk-UA" sz="2000" u="sng" dirty="0" smtClean="0"/>
              <a:t> </a:t>
            </a:r>
            <a:r>
              <a:rPr lang="uk-UA" sz="2000" u="sng" dirty="0"/>
              <a:t>аміни</a:t>
            </a:r>
            <a:r>
              <a:rPr lang="uk-UA" sz="2000" dirty="0"/>
              <a:t>, наприклад: </a:t>
            </a:r>
            <a:r>
              <a:rPr lang="uk-UA" sz="2000" b="1" dirty="0" smtClean="0"/>
              <a:t>метиламін</a:t>
            </a:r>
            <a:endParaRPr lang="uk-UA" sz="2000" dirty="0"/>
          </a:p>
          <a:p>
            <a:endParaRPr lang="uk-UA" sz="2000" u="sng" dirty="0" smtClean="0"/>
          </a:p>
          <a:p>
            <a:r>
              <a:rPr lang="uk-UA" sz="2000" u="sng" dirty="0" err="1" smtClean="0"/>
              <a:t>-ароматичні</a:t>
            </a:r>
            <a:r>
              <a:rPr lang="uk-UA" sz="2000" u="sng" dirty="0" smtClean="0"/>
              <a:t> </a:t>
            </a:r>
            <a:r>
              <a:rPr lang="uk-UA" sz="2000" u="sng" dirty="0"/>
              <a:t>аміни</a:t>
            </a:r>
            <a:r>
              <a:rPr lang="uk-UA" sz="2000" dirty="0"/>
              <a:t>, наприклад, </a:t>
            </a:r>
            <a:r>
              <a:rPr lang="uk-UA" sz="2000" b="1" dirty="0"/>
              <a:t>анілін (</a:t>
            </a:r>
            <a:r>
              <a:rPr lang="uk-UA" sz="2000" b="1" dirty="0" err="1"/>
              <a:t>феніламін</a:t>
            </a:r>
            <a:r>
              <a:rPr lang="uk-UA" sz="2000" b="1" dirty="0" smtClean="0"/>
              <a:t>)</a:t>
            </a:r>
            <a:endParaRPr lang="uk-UA" sz="2000" dirty="0"/>
          </a:p>
          <a:p>
            <a:endParaRPr lang="uk-UA" dirty="0"/>
          </a:p>
        </p:txBody>
      </p:sp>
      <p:pic>
        <p:nvPicPr>
          <p:cNvPr id="5122" name="Picture 2" descr="C:\Users\Лариса\Desktop\200px-Aniline-3D-vd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5760" y="3645024"/>
            <a:ext cx="2899064" cy="347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Лариса\Desktop\Methylamine-3D-ball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636" y="188640"/>
            <a:ext cx="465934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02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690864" cy="1162050"/>
          </a:xfrm>
        </p:spPr>
        <p:txBody>
          <a:bodyPr>
            <a:noAutofit/>
          </a:bodyPr>
          <a:lstStyle/>
          <a:p>
            <a:r>
              <a:rPr lang="uk-UA" sz="4000" dirty="0"/>
              <a:t>Використання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988840"/>
            <a:ext cx="8291264" cy="4137323"/>
          </a:xfrm>
        </p:spPr>
        <p:txBody>
          <a:bodyPr/>
          <a:lstStyle/>
          <a:p>
            <a:r>
              <a:rPr lang="ru-RU" sz="3200" b="1" dirty="0"/>
              <a:t>•</a:t>
            </a:r>
            <a:r>
              <a:rPr lang="ru-RU" sz="3200" dirty="0"/>
              <a:t> </a:t>
            </a:r>
            <a:r>
              <a:rPr lang="ru-RU" sz="3200" dirty="0" err="1"/>
              <a:t>виробництво</a:t>
            </a:r>
            <a:r>
              <a:rPr lang="ru-RU" sz="3200" dirty="0"/>
              <a:t> </a:t>
            </a:r>
            <a:r>
              <a:rPr lang="ru-RU" sz="3200" dirty="0" err="1"/>
              <a:t>барвників</a:t>
            </a:r>
            <a:endParaRPr lang="ru-RU" sz="3200" dirty="0"/>
          </a:p>
          <a:p>
            <a:r>
              <a:rPr lang="ru-RU" sz="3200" b="1" dirty="0"/>
              <a:t>•</a:t>
            </a:r>
            <a:r>
              <a:rPr lang="ru-RU" sz="3200" dirty="0"/>
              <a:t> </a:t>
            </a:r>
            <a:r>
              <a:rPr lang="ru-RU" sz="3200" dirty="0" err="1"/>
              <a:t>виробництво</a:t>
            </a:r>
            <a:r>
              <a:rPr lang="ru-RU" sz="3200" dirty="0"/>
              <a:t> </a:t>
            </a:r>
            <a:r>
              <a:rPr lang="ru-RU" sz="3200" dirty="0" err="1"/>
              <a:t>поверхнево-активних</a:t>
            </a:r>
            <a:r>
              <a:rPr lang="ru-RU" sz="3200" dirty="0"/>
              <a:t> </a:t>
            </a:r>
            <a:r>
              <a:rPr lang="ru-RU" sz="3200" dirty="0" err="1"/>
              <a:t>речовин</a:t>
            </a:r>
            <a:r>
              <a:rPr lang="ru-RU" sz="3200" dirty="0"/>
              <a:t> (ПАВ)</a:t>
            </a:r>
          </a:p>
          <a:p>
            <a:r>
              <a:rPr lang="ru-RU" sz="3200" b="1" dirty="0"/>
              <a:t>•</a:t>
            </a:r>
            <a:r>
              <a:rPr lang="ru-RU" sz="3200" dirty="0"/>
              <a:t> </a:t>
            </a:r>
            <a:r>
              <a:rPr lang="ru-RU" sz="3200" dirty="0" err="1"/>
              <a:t>виробництво</a:t>
            </a:r>
            <a:r>
              <a:rPr lang="ru-RU" sz="3200" dirty="0"/>
              <a:t> </a:t>
            </a:r>
            <a:r>
              <a:rPr lang="ru-RU" sz="3200" dirty="0" err="1"/>
              <a:t>лікарських</a:t>
            </a:r>
            <a:r>
              <a:rPr lang="ru-RU" sz="3200" dirty="0"/>
              <a:t> </a:t>
            </a:r>
            <a:r>
              <a:rPr lang="ru-RU" sz="3200" dirty="0" err="1"/>
              <a:t>препаратів</a:t>
            </a:r>
            <a:endParaRPr lang="ru-RU" sz="32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4254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Отримання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6851104" cy="4691063"/>
          </a:xfrm>
        </p:spPr>
        <p:txBody>
          <a:bodyPr/>
          <a:lstStyle/>
          <a:p>
            <a:r>
              <a:rPr lang="uk-UA" sz="2400" dirty="0" smtClean="0"/>
              <a:t>1) Отримання </a:t>
            </a:r>
            <a:r>
              <a:rPr lang="uk-UA" sz="2400" dirty="0"/>
              <a:t>за реакцією Гофмана</a:t>
            </a:r>
          </a:p>
          <a:p>
            <a:r>
              <a:rPr lang="uk-UA" sz="2400" dirty="0"/>
              <a:t>2</a:t>
            </a:r>
            <a:r>
              <a:rPr lang="en-US" sz="2400" dirty="0"/>
              <a:t>N</a:t>
            </a:r>
            <a:r>
              <a:rPr lang="uk-UA" sz="2400" dirty="0"/>
              <a:t>Н</a:t>
            </a:r>
            <a:r>
              <a:rPr lang="uk-UA" sz="2400" baseline="-25000" dirty="0"/>
              <a:t>3</a:t>
            </a:r>
            <a:r>
              <a:rPr lang="uk-UA" sz="2400" dirty="0"/>
              <a:t>  + СН</a:t>
            </a:r>
            <a:r>
              <a:rPr lang="uk-UA" sz="2400" baseline="-25000" dirty="0"/>
              <a:t>3</a:t>
            </a:r>
            <a:r>
              <a:rPr lang="en-US" sz="2400" dirty="0"/>
              <a:t>Br → </a:t>
            </a:r>
            <a:r>
              <a:rPr lang="uk-UA" sz="2400" dirty="0"/>
              <a:t>СН</a:t>
            </a:r>
            <a:r>
              <a:rPr lang="uk-UA" sz="2400" baseline="-25000" dirty="0"/>
              <a:t>3</a:t>
            </a:r>
            <a:r>
              <a:rPr lang="en-US" sz="2400" dirty="0"/>
              <a:t>N</a:t>
            </a:r>
            <a:r>
              <a:rPr lang="uk-UA" sz="2400" dirty="0"/>
              <a:t>Н</a:t>
            </a:r>
            <a:r>
              <a:rPr lang="uk-UA" sz="2400" baseline="-25000" dirty="0"/>
              <a:t>2</a:t>
            </a:r>
            <a:r>
              <a:rPr lang="uk-UA" sz="2400" dirty="0"/>
              <a:t> + </a:t>
            </a:r>
            <a:r>
              <a:rPr lang="en-US" sz="2400" dirty="0"/>
              <a:t>N</a:t>
            </a:r>
            <a:r>
              <a:rPr lang="uk-UA" sz="2400" dirty="0"/>
              <a:t>Н</a:t>
            </a:r>
            <a:r>
              <a:rPr lang="uk-UA" sz="2400" baseline="-25000" dirty="0"/>
              <a:t>4</a:t>
            </a:r>
            <a:r>
              <a:rPr lang="en-US" sz="2400" dirty="0"/>
              <a:t>Br;</a:t>
            </a:r>
          </a:p>
          <a:p>
            <a:r>
              <a:rPr lang="uk-UA" sz="2400" dirty="0"/>
              <a:t>СН</a:t>
            </a:r>
            <a:r>
              <a:rPr lang="uk-UA" sz="2400" baseline="-25000" dirty="0"/>
              <a:t>3</a:t>
            </a:r>
            <a:r>
              <a:rPr lang="en-US" sz="2400" dirty="0"/>
              <a:t>N</a:t>
            </a:r>
            <a:r>
              <a:rPr lang="uk-UA" sz="2400" dirty="0"/>
              <a:t>Н</a:t>
            </a:r>
            <a:r>
              <a:rPr lang="uk-UA" sz="2400" baseline="-25000" dirty="0"/>
              <a:t>2</a:t>
            </a:r>
            <a:r>
              <a:rPr lang="uk-UA" sz="2400" dirty="0"/>
              <a:t> + </a:t>
            </a:r>
            <a:r>
              <a:rPr lang="en-US" sz="2400" dirty="0"/>
              <a:t>C</a:t>
            </a:r>
            <a:r>
              <a:rPr lang="uk-UA" sz="2400" dirty="0"/>
              <a:t>Н</a:t>
            </a:r>
            <a:r>
              <a:rPr lang="uk-UA" sz="2400" baseline="-25000" dirty="0"/>
              <a:t>3</a:t>
            </a:r>
            <a:r>
              <a:rPr lang="en-US" sz="2400" dirty="0"/>
              <a:t>Br + N</a:t>
            </a:r>
            <a:r>
              <a:rPr lang="uk-UA" sz="2400" dirty="0"/>
              <a:t>Н</a:t>
            </a:r>
            <a:r>
              <a:rPr lang="uk-UA" sz="2400" baseline="-25000" dirty="0"/>
              <a:t>3</a:t>
            </a:r>
            <a:r>
              <a:rPr lang="uk-UA" sz="2400" dirty="0"/>
              <a:t> → (СН</a:t>
            </a:r>
            <a:r>
              <a:rPr lang="uk-UA" sz="2400" baseline="-25000" dirty="0"/>
              <a:t>3</a:t>
            </a:r>
            <a:r>
              <a:rPr lang="uk-UA" sz="2400" dirty="0"/>
              <a:t>)</a:t>
            </a:r>
            <a:r>
              <a:rPr lang="uk-UA" sz="2400" baseline="-25000" dirty="0"/>
              <a:t>2</a:t>
            </a:r>
            <a:r>
              <a:rPr lang="en-US" sz="2400" dirty="0"/>
              <a:t>N</a:t>
            </a:r>
            <a:r>
              <a:rPr lang="uk-UA" sz="2400" dirty="0"/>
              <a:t>Н + </a:t>
            </a:r>
            <a:r>
              <a:rPr lang="en-US" sz="2400" dirty="0"/>
              <a:t>N</a:t>
            </a:r>
            <a:r>
              <a:rPr lang="uk-UA" sz="2400" dirty="0"/>
              <a:t>Н</a:t>
            </a:r>
            <a:r>
              <a:rPr lang="uk-UA" sz="2400" baseline="-25000" dirty="0"/>
              <a:t>4</a:t>
            </a:r>
            <a:r>
              <a:rPr lang="en-US" sz="2400" dirty="0"/>
              <a:t>Br;</a:t>
            </a:r>
          </a:p>
          <a:p>
            <a:r>
              <a:rPr lang="en-US" sz="2400" dirty="0"/>
              <a:t>(</a:t>
            </a:r>
            <a:r>
              <a:rPr lang="uk-UA" sz="2400" dirty="0"/>
              <a:t>СН</a:t>
            </a:r>
            <a:r>
              <a:rPr lang="uk-UA" sz="2400" baseline="-25000" dirty="0"/>
              <a:t>3</a:t>
            </a:r>
            <a:r>
              <a:rPr lang="uk-UA" sz="2400" dirty="0"/>
              <a:t>)</a:t>
            </a:r>
            <a:r>
              <a:rPr lang="uk-UA" sz="2400" baseline="-25000" dirty="0"/>
              <a:t>2</a:t>
            </a:r>
            <a:r>
              <a:rPr lang="en-US" sz="2400" dirty="0"/>
              <a:t>N</a:t>
            </a:r>
            <a:r>
              <a:rPr lang="uk-UA" sz="2400" dirty="0"/>
              <a:t>Н + </a:t>
            </a:r>
            <a:r>
              <a:rPr lang="en-US" sz="2400" dirty="0"/>
              <a:t>C</a:t>
            </a:r>
            <a:r>
              <a:rPr lang="uk-UA" sz="2400" dirty="0"/>
              <a:t>Н</a:t>
            </a:r>
            <a:r>
              <a:rPr lang="uk-UA" sz="2400" baseline="-25000" dirty="0"/>
              <a:t>3</a:t>
            </a:r>
            <a:r>
              <a:rPr lang="en-US" sz="2400" dirty="0"/>
              <a:t>Br + N</a:t>
            </a:r>
            <a:r>
              <a:rPr lang="uk-UA" sz="2400" dirty="0"/>
              <a:t>Н</a:t>
            </a:r>
            <a:r>
              <a:rPr lang="uk-UA" sz="2400" baseline="-25000" dirty="0"/>
              <a:t>3</a:t>
            </a:r>
            <a:r>
              <a:rPr lang="uk-UA" sz="2400" dirty="0"/>
              <a:t> → (СН</a:t>
            </a:r>
            <a:r>
              <a:rPr lang="uk-UA" sz="2400" baseline="-25000" dirty="0"/>
              <a:t>3</a:t>
            </a:r>
            <a:r>
              <a:rPr lang="uk-UA" sz="2400" dirty="0"/>
              <a:t>)</a:t>
            </a:r>
            <a:r>
              <a:rPr lang="uk-UA" sz="2400" baseline="-25000" dirty="0"/>
              <a:t>3</a:t>
            </a:r>
            <a:r>
              <a:rPr lang="en-US" sz="2400" dirty="0"/>
              <a:t>N + N</a:t>
            </a:r>
            <a:r>
              <a:rPr lang="uk-UA" sz="2400" dirty="0"/>
              <a:t>Н</a:t>
            </a:r>
            <a:r>
              <a:rPr lang="uk-UA" sz="2400" baseline="-25000" dirty="0"/>
              <a:t>4</a:t>
            </a:r>
            <a:r>
              <a:rPr lang="en-US" sz="2400" dirty="0"/>
              <a:t>Br</a:t>
            </a:r>
          </a:p>
          <a:p>
            <a:endParaRPr lang="ru-RU" sz="2800" dirty="0" smtClean="0"/>
          </a:p>
          <a:p>
            <a:r>
              <a:rPr lang="ru-RU" sz="2800" dirty="0" smtClean="0"/>
              <a:t>2) </a:t>
            </a:r>
            <a:r>
              <a:rPr lang="ru-RU" sz="2800" dirty="0" err="1" smtClean="0"/>
              <a:t>Отримання</a:t>
            </a:r>
            <a:r>
              <a:rPr lang="ru-RU" sz="2800" dirty="0"/>
              <a:t> </a:t>
            </a:r>
            <a:r>
              <a:rPr lang="ru-RU" sz="2800" dirty="0" err="1"/>
              <a:t>ароматичних</a:t>
            </a:r>
            <a:r>
              <a:rPr lang="ru-RU" sz="2800" dirty="0"/>
              <a:t> </a:t>
            </a:r>
            <a:r>
              <a:rPr lang="ru-RU" sz="2800" dirty="0" err="1"/>
              <a:t>амінів</a:t>
            </a:r>
            <a:r>
              <a:rPr lang="ru-RU" sz="2800" dirty="0"/>
              <a:t> за </a:t>
            </a:r>
            <a:r>
              <a:rPr lang="ru-RU" sz="2800" dirty="0" err="1"/>
              <a:t>реакцією</a:t>
            </a:r>
            <a:r>
              <a:rPr lang="ru-RU" sz="2800" dirty="0"/>
              <a:t> </a:t>
            </a:r>
            <a:r>
              <a:rPr lang="ru-RU" sz="2800" dirty="0" err="1"/>
              <a:t>Зініна</a:t>
            </a:r>
            <a:endParaRPr lang="ru-RU" sz="2800" dirty="0"/>
          </a:p>
          <a:p>
            <a:endParaRPr lang="uk-UA" dirty="0"/>
          </a:p>
        </p:txBody>
      </p:sp>
      <p:pic>
        <p:nvPicPr>
          <p:cNvPr id="6146" name="Picture 2" descr="C:\Users\Лариса\Desktop\amin0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581128"/>
            <a:ext cx="3403054" cy="1590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8141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99592" y="548680"/>
            <a:ext cx="7344816" cy="5627167"/>
          </a:xfrm>
        </p:spPr>
        <p:txBody>
          <a:bodyPr>
            <a:normAutofit/>
          </a:bodyPr>
          <a:lstStyle/>
          <a:p>
            <a:r>
              <a:rPr lang="uk-UA" sz="2400" dirty="0"/>
              <a:t>Первинні, вторинні і третинні аміни можна добути, здійснивши алкілування </a:t>
            </a:r>
            <a:r>
              <a:rPr lang="uk-UA" sz="2400" dirty="0" smtClean="0"/>
              <a:t>(введення </a:t>
            </a:r>
            <a:r>
              <a:rPr lang="uk-UA" sz="2400" dirty="0" err="1" smtClean="0"/>
              <a:t>алкільного</a:t>
            </a:r>
            <a:r>
              <a:rPr lang="uk-UA" sz="2400" dirty="0" smtClean="0"/>
              <a:t> радикала) </a:t>
            </a:r>
            <a:r>
              <a:rPr lang="uk-UA" sz="2400" dirty="0"/>
              <a:t>аміаку. При цьому відбувається поступове заміщення атомів водню аміаку на радикали і утворюється суміш </a:t>
            </a:r>
            <a:r>
              <a:rPr lang="uk-UA" sz="2400" dirty="0" smtClean="0"/>
              <a:t>амінів. </a:t>
            </a:r>
            <a:r>
              <a:rPr lang="ru-RU" sz="2400" dirty="0" err="1"/>
              <a:t>Аміни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добути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відновленням</a:t>
            </a:r>
            <a:r>
              <a:rPr lang="ru-RU" sz="2400" dirty="0"/>
              <a:t> </a:t>
            </a:r>
            <a:r>
              <a:rPr lang="ru-RU" sz="2400" dirty="0" err="1"/>
              <a:t>нітросполук</a:t>
            </a:r>
            <a:r>
              <a:rPr lang="ru-RU" sz="2400" dirty="0"/>
              <a:t>. </a:t>
            </a:r>
            <a:r>
              <a:rPr lang="ru-RU" sz="2400" dirty="0" err="1"/>
              <a:t>Цей</a:t>
            </a:r>
            <a:r>
              <a:rPr lang="ru-RU" sz="2400" dirty="0"/>
              <a:t> метод </a:t>
            </a:r>
            <a:r>
              <a:rPr lang="ru-RU" sz="2400" dirty="0" err="1"/>
              <a:t>використовують</a:t>
            </a:r>
            <a:r>
              <a:rPr lang="ru-RU" sz="2400" dirty="0"/>
              <a:t> у </a:t>
            </a:r>
            <a:r>
              <a:rPr lang="ru-RU" sz="2400" dirty="0" err="1"/>
              <a:t>промисловості</a:t>
            </a:r>
            <a:r>
              <a:rPr lang="ru-RU" sz="2400" dirty="0"/>
              <a:t> для </a:t>
            </a:r>
            <a:r>
              <a:rPr lang="ru-RU" sz="2400" dirty="0" err="1"/>
              <a:t>добу­вання</a:t>
            </a:r>
            <a:r>
              <a:rPr lang="ru-RU" sz="2400" dirty="0"/>
              <a:t> </a:t>
            </a:r>
            <a:r>
              <a:rPr lang="ru-RU" sz="2400" dirty="0" err="1"/>
              <a:t>ароматичних</a:t>
            </a:r>
            <a:r>
              <a:rPr lang="ru-RU" sz="2400" dirty="0"/>
              <a:t> </a:t>
            </a:r>
            <a:r>
              <a:rPr lang="ru-RU" sz="2400" dirty="0" err="1"/>
              <a:t>амінів</a:t>
            </a:r>
            <a:r>
              <a:rPr lang="ru-RU" sz="2400" dirty="0"/>
              <a:t>.</a:t>
            </a:r>
            <a:endParaRPr lang="uk-UA" sz="2400" dirty="0"/>
          </a:p>
        </p:txBody>
      </p:sp>
      <p:pic>
        <p:nvPicPr>
          <p:cNvPr id="7171" name="Picture 3" descr="C:\Users\Лариса\Desktop\165610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17032"/>
            <a:ext cx="3492388" cy="283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209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23</TotalTime>
  <Words>248</Words>
  <Application>Microsoft Office PowerPoint</Application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Перспектива</vt:lpstr>
      <vt:lpstr>АМІНИ</vt:lpstr>
      <vt:lpstr>Презентация PowerPoint</vt:lpstr>
      <vt:lpstr>Поширення у природі</vt:lpstr>
      <vt:lpstr>Презентация PowerPoint</vt:lpstr>
      <vt:lpstr>Класифікація</vt:lpstr>
      <vt:lpstr>Презентация PowerPoint</vt:lpstr>
      <vt:lpstr>Використання</vt:lpstr>
      <vt:lpstr>Отримання</vt:lpstr>
      <vt:lpstr>Презентация PowerPoint</vt:lpstr>
      <vt:lpstr>Фізичні та хімічні властивості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АМІНИ</dc:title>
  <dc:creator>Саша</dc:creator>
  <cp:lastModifiedBy>Лариса</cp:lastModifiedBy>
  <cp:revision>4</cp:revision>
  <dcterms:created xsi:type="dcterms:W3CDTF">2013-12-07T17:12:28Z</dcterms:created>
  <dcterms:modified xsi:type="dcterms:W3CDTF">2013-12-08T17:43:47Z</dcterms:modified>
</cp:coreProperties>
</file>