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94" r:id="rId4"/>
    <p:sldId id="287" r:id="rId5"/>
    <p:sldId id="288" r:id="rId6"/>
    <p:sldId id="293" r:id="rId7"/>
    <p:sldId id="297" r:id="rId8"/>
    <p:sldId id="298" r:id="rId9"/>
    <p:sldId id="299" r:id="rId10"/>
    <p:sldId id="300" r:id="rId11"/>
    <p:sldId id="275" r:id="rId12"/>
    <p:sldId id="276" r:id="rId13"/>
    <p:sldId id="267" r:id="rId14"/>
    <p:sldId id="268" r:id="rId15"/>
    <p:sldId id="269" r:id="rId16"/>
    <p:sldId id="271" r:id="rId17"/>
    <p:sldId id="272" r:id="rId18"/>
    <p:sldId id="274" r:id="rId19"/>
    <p:sldId id="26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9192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8A62F-070E-4265-8E4F-DE8A7D919137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AEC63-D73E-4DD4-9796-94E175B20A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F638C-E69F-429D-B4DD-EFC6DC34470A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6EDE4-4851-4C5D-A620-D797DB4EC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9A498-5CB9-4F0C-B272-CE6B7896BAEA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D597B-2A54-4F19-8C51-1C3681BFB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A5B96-CA90-463B-A807-7D2A43D0E5C3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8EA9B-8A39-4D58-A011-A7AA4DE468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6BA38-FC30-4571-B260-9D9C2A6D297F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1F05-31FD-4B6E-BB76-65FE123C59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A583E-FAF2-4CB5-9145-698194E85254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080E0-E4B3-4F52-B4EF-A7B4B1F35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C151B-9439-4341-BE67-29855D0E3CC7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B8433-E42B-4F16-A845-9B422093C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EBC45-F893-4212-85B7-49DF14736F34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49253-CD2A-42D2-B693-F1467FAAF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59D15-C855-4B65-A435-E3CEFA555B45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71B5F-3E3B-4135-A7AC-6A9AD4E342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E9227-EA78-4B8E-8872-9FBEDDA6D7D3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0F9E3-94B3-4644-92E9-D4A778FBA1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7570-89B6-4075-B217-5B2344943D37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05010-0064-49F3-A607-63DBE93B59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40C092-7A52-4633-853D-DF78B6B1D726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EC0A85-9522-48F3-9930-6D2870AA7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http://en-port.ucoz.ru/EnergyLa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786188"/>
            <a:ext cx="43815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0" y="3786188"/>
            <a:ext cx="7407275" cy="1752600"/>
          </a:xfrm>
        </p:spPr>
        <p:txBody>
          <a:bodyPr>
            <a:normAutofit/>
          </a:bodyPr>
          <a:lstStyle/>
          <a:p>
            <a:pPr algn="r" eaLnBrk="1" hangingPunct="1"/>
            <a:r>
              <a:rPr lang="ru-RU" b="1" smtClean="0">
                <a:solidFill>
                  <a:srgbClr val="F9192E"/>
                </a:solidFill>
                <a:latin typeface="Arial" charset="0"/>
              </a:rPr>
              <a:t>Карпова Лариса Борисовна</a:t>
            </a:r>
          </a:p>
          <a:p>
            <a:pPr algn="r" eaLnBrk="1" hangingPunct="1"/>
            <a:r>
              <a:rPr lang="ru-RU" b="1" smtClean="0">
                <a:solidFill>
                  <a:srgbClr val="F9192E"/>
                </a:solidFill>
                <a:latin typeface="Arial" charset="0"/>
              </a:rPr>
              <a:t>Учитель физики ЗОШ№ 3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5" y="1357313"/>
            <a:ext cx="9001125" cy="2643187"/>
          </a:xfrm>
        </p:spPr>
        <p:txBody>
          <a:bodyPr>
            <a:normAutofit/>
          </a:bodyPr>
          <a:lstStyle/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Кинетическая энергия. Потенциальная энергия</a:t>
            </a:r>
            <a:br>
              <a:rPr lang="ru-RU" b="1" smtClean="0">
                <a:solidFill>
                  <a:srgbClr val="0000FF"/>
                </a:solidFill>
              </a:rPr>
            </a:br>
            <a:endParaRPr lang="ru-RU" b="1" smtClean="0">
              <a:solidFill>
                <a:srgbClr val="0000FF"/>
              </a:solidFill>
            </a:endParaRPr>
          </a:p>
        </p:txBody>
      </p:sp>
      <p:pic>
        <p:nvPicPr>
          <p:cNvPr id="13316" name="Picture 6" descr="http://i24.piczo.com/view/8/0/0/d/r/w/7/c/4/o/9/img/i15815810_297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0"/>
            <a:ext cx="1643063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914400" y="2420938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rgbClr val="F9192E"/>
                </a:solidFill>
              </a:rPr>
              <a:t>Решаем вместе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86750" cy="17145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</a:rPr>
              <a:t> </a:t>
            </a:r>
            <a:r>
              <a:rPr lang="ru-RU" sz="3600" smtClean="0">
                <a:solidFill>
                  <a:srgbClr val="F9192E"/>
                </a:solidFill>
              </a:rPr>
              <a:t>Автомобиль массой  3000 кг  движется со скоростью  2 м/с.  Какова кинетическая энергия автомобиля?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143125" y="2857500"/>
            <a:ext cx="264318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3000 Дж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1500 Дж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12000 Дж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6000 Дж</a:t>
            </a:r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501063" cy="1357312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FF0000"/>
                </a:solidFill>
              </a:rPr>
              <a:t> </a:t>
            </a:r>
            <a:r>
              <a:rPr lang="ru-RU" sz="3200" b="1" smtClean="0">
                <a:solidFill>
                  <a:srgbClr val="F9192E"/>
                </a:solidFill>
              </a:rPr>
              <a:t>Для того, чтобы уменьшить кинетическую энергию тела в 2 раза, надо скорость тела уменьшить в</a:t>
            </a:r>
          </a:p>
        </p:txBody>
      </p:sp>
      <p:pic>
        <p:nvPicPr>
          <p:cNvPr id="3686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000250"/>
            <a:ext cx="82835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88" y="2071688"/>
            <a:ext cx="13573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53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15313" cy="16430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</a:rPr>
              <a:t> </a:t>
            </a:r>
            <a:r>
              <a:rPr lang="ru-RU" sz="3600" b="1" smtClean="0">
                <a:solidFill>
                  <a:srgbClr val="F9192E"/>
                </a:solidFill>
              </a:rPr>
              <a:t>С балкона высотой  </a:t>
            </a:r>
            <a:r>
              <a:rPr lang="en-US" sz="3600" b="1" smtClean="0">
                <a:solidFill>
                  <a:srgbClr val="F9192E"/>
                </a:solidFill>
              </a:rPr>
              <a:t>h</a:t>
            </a:r>
            <a:r>
              <a:rPr lang="ru-RU" sz="3600" b="1" smtClean="0">
                <a:solidFill>
                  <a:srgbClr val="F9192E"/>
                </a:solidFill>
              </a:rPr>
              <a:t> = 3 м  на землю упал предмет массой  </a:t>
            </a:r>
            <a:r>
              <a:rPr lang="en-US" sz="3600" b="1" smtClean="0">
                <a:solidFill>
                  <a:srgbClr val="F9192E"/>
                </a:solidFill>
              </a:rPr>
              <a:t>m</a:t>
            </a:r>
            <a:r>
              <a:rPr lang="ru-RU" sz="3600" b="1" smtClean="0">
                <a:solidFill>
                  <a:srgbClr val="F9192E"/>
                </a:solidFill>
              </a:rPr>
              <a:t> = 2 кг.  Изменение энергии его тяготения к Земле при этом равно . . 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071813" y="2928938"/>
            <a:ext cx="26431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6 Дж.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60 Дж.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20 Дж.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20/3 Дж.</a:t>
            </a: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500063" y="500063"/>
            <a:ext cx="8429625" cy="1357312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</a:rPr>
              <a:t> </a:t>
            </a:r>
            <a:r>
              <a:rPr lang="ru-RU" sz="3600" b="1" smtClean="0">
                <a:solidFill>
                  <a:srgbClr val="F9192E"/>
                </a:solidFill>
              </a:rPr>
              <a:t>Мужчина достает воду из колодца глубиной 10 м. Масса ведра 1,5 кг, масса воды в ведре 10 кг. Какую работу совершает мужчина?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214563" y="3214688"/>
            <a:ext cx="4572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1150 Дж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1300 Дж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1000 Дж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850 Дж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501063" cy="16430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</a:rPr>
              <a:t> </a:t>
            </a:r>
            <a:r>
              <a:rPr lang="ru-RU" sz="3600" b="1" smtClean="0">
                <a:solidFill>
                  <a:srgbClr val="F9192E"/>
                </a:solidFill>
              </a:rPr>
              <a:t>Шарик скатывали с горки по трем разным желобам. В каком случае скорость шарика в конце пути наибольшая? Трением пренебречь</a:t>
            </a:r>
            <a:r>
              <a:rPr lang="ru-RU" sz="3600" smtClean="0">
                <a:solidFill>
                  <a:srgbClr val="002060"/>
                </a:solidFill>
              </a:rPr>
              <a:t>.</a:t>
            </a:r>
            <a:endParaRPr lang="ru-RU" sz="3600" b="1" smtClean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000125" y="3714750"/>
            <a:ext cx="5357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ru-RU">
                <a:latin typeface="Times New Roman" pitchFamily="18" charset="0"/>
              </a:rPr>
              <a:t>в первом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>
                <a:latin typeface="Times New Roman" pitchFamily="18" charset="0"/>
              </a:rPr>
              <a:t>во втором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>
                <a:latin typeface="Times New Roman" pitchFamily="18" charset="0"/>
              </a:rPr>
              <a:t>в третьем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>
                <a:latin typeface="Times New Roman" pitchFamily="18" charset="0"/>
              </a:rPr>
              <a:t>во всех случаях скорость одинакова</a:t>
            </a: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75" y="3571875"/>
            <a:ext cx="3360738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>
          <a:xfrm>
            <a:off x="571500" y="642938"/>
            <a:ext cx="8072438" cy="2071687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</a:rPr>
              <a:t> </a:t>
            </a:r>
            <a:r>
              <a:rPr lang="ru-RU" sz="3600" b="1" smtClean="0">
                <a:solidFill>
                  <a:srgbClr val="F9192E"/>
                </a:solidFill>
              </a:rPr>
              <a:t>Для того, чтобы уменьшить кинетическую энергию тела в 2</a:t>
            </a:r>
            <a:r>
              <a:rPr lang="en-US" sz="3600" b="1" smtClean="0">
                <a:solidFill>
                  <a:srgbClr val="F9192E"/>
                </a:solidFill>
              </a:rPr>
              <a:t> </a:t>
            </a:r>
            <a:r>
              <a:rPr lang="ru-RU" sz="3600" b="1" smtClean="0">
                <a:solidFill>
                  <a:srgbClr val="F9192E"/>
                </a:solidFill>
              </a:rPr>
              <a:t>раза, надо скорость тела уменьшить в …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00063" y="3071813"/>
            <a:ext cx="30003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2 раза	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4 раза	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       раз	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       раз</a:t>
            </a:r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4198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786188"/>
            <a:ext cx="35718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4214813"/>
            <a:ext cx="3619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500063" y="571500"/>
            <a:ext cx="8143875" cy="257175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9192E"/>
                </a:solidFill>
              </a:rPr>
              <a:t>Мальчик подбросил футбольный мяч массой 0,4 кг на высоту 3 м. Насколько изменилась потенциальная энергия мяча?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000375" y="4214813"/>
            <a:ext cx="30003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hangingPunct="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4 Дж</a:t>
            </a:r>
          </a:p>
          <a:p>
            <a:pPr marL="457200" indent="-457200" hangingPunct="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12 Дж</a:t>
            </a:r>
          </a:p>
          <a:p>
            <a:pPr marL="457200" indent="-457200" hangingPunct="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1,2 Дж</a:t>
            </a:r>
          </a:p>
          <a:p>
            <a:pPr marL="457200" indent="-457200" hangingPunct="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7,5 Дж</a:t>
            </a:r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430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Заголовок 1"/>
          <p:cNvSpPr>
            <a:spLocks noGrp="1"/>
          </p:cNvSpPr>
          <p:nvPr>
            <p:ph type="title"/>
          </p:nvPr>
        </p:nvSpPr>
        <p:spPr>
          <a:xfrm>
            <a:off x="571500" y="500063"/>
            <a:ext cx="8286750" cy="3571875"/>
          </a:xfrm>
        </p:spPr>
        <p:txBody>
          <a:bodyPr/>
          <a:lstStyle/>
          <a:p>
            <a:pPr algn="l" eaLnBrk="1" hangingPunct="1"/>
            <a:r>
              <a:rPr lang="ru-RU" sz="4000" b="1" smtClean="0">
                <a:solidFill>
                  <a:srgbClr val="FF0000"/>
                </a:solidFill>
              </a:rPr>
              <a:t> </a:t>
            </a:r>
            <a:r>
              <a:rPr lang="ru-RU" sz="4000" b="1" smtClean="0">
                <a:solidFill>
                  <a:srgbClr val="F9192E"/>
                </a:solidFill>
              </a:rPr>
              <a:t>Потенциальная энергия взаимодействия с Землей гири массой 5 кг увеличилась на 75 Дж. Это произошло в результате того, что гирю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428875" y="4572000"/>
            <a:ext cx="42862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подняли на 1,5 м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опустили на 1,5м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подняли на 7 м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sz="2400">
                <a:latin typeface="Times New Roman" pitchFamily="18" charset="0"/>
              </a:rPr>
              <a:t>опустили на 7 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714375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b="1" smtClean="0">
                <a:solidFill>
                  <a:srgbClr val="F9192E"/>
                </a:solidFill>
              </a:rPr>
              <a:t>Литература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0" y="1916113"/>
            <a:ext cx="9001125" cy="6000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1800" smtClean="0"/>
              <a:t> </a:t>
            </a:r>
            <a:r>
              <a:rPr lang="ru-RU" sz="2000" b="1" smtClean="0">
                <a:latin typeface="Arial" charset="0"/>
              </a:rPr>
              <a:t>Кинетическая и потенциальная энергии / http://physics.ru/courses/op25part1/content/chapter1/section/paragraph19/theory.html;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Что такое энергия?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3929063"/>
            <a:ext cx="8858250" cy="27146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Шарик, скатившись, может передвинуть брусок – </a:t>
            </a:r>
            <a:r>
              <a:rPr lang="ru-RU" b="1" dirty="0" smtClean="0">
                <a:solidFill>
                  <a:srgbClr val="FF0000"/>
                </a:solidFill>
              </a:rPr>
              <a:t>совершить работу</a:t>
            </a:r>
            <a:r>
              <a:rPr lang="ru-RU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Энергия</a:t>
            </a:r>
            <a:r>
              <a:rPr lang="ru-RU" dirty="0" smtClean="0"/>
              <a:t> – это физическая величина, показывающая, </a:t>
            </a:r>
            <a:r>
              <a:rPr lang="ru-RU" b="1" dirty="0" smtClean="0"/>
              <a:t>какую </a:t>
            </a:r>
            <a:r>
              <a:rPr lang="ru-RU" b="1" dirty="0" smtClean="0">
                <a:solidFill>
                  <a:srgbClr val="FF0000"/>
                </a:solidFill>
              </a:rPr>
              <a:t>работу</a:t>
            </a:r>
            <a:r>
              <a:rPr lang="ru-RU" b="1" dirty="0" smtClean="0"/>
              <a:t> может </a:t>
            </a:r>
            <a:r>
              <a:rPr lang="ru-RU" b="1" dirty="0" smtClean="0">
                <a:solidFill>
                  <a:srgbClr val="FF0000"/>
                </a:solidFill>
              </a:rPr>
              <a:t>совершить</a:t>
            </a:r>
            <a:r>
              <a:rPr lang="ru-RU" b="1" dirty="0" smtClean="0"/>
              <a:t> тело</a:t>
            </a:r>
            <a:r>
              <a:rPr lang="ru-RU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Единица измерения энергии - </a:t>
            </a:r>
            <a:r>
              <a:rPr lang="ru-RU" b="1" dirty="0" smtClean="0">
                <a:solidFill>
                  <a:srgbClr val="C00000"/>
                </a:solidFill>
              </a:rPr>
              <a:t>Джоуль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5363" name="Picture 2" descr="C:\Documents and Settings\Ирина\Мои документы\Мои рисунки\gif\Работа шарик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1071563"/>
            <a:ext cx="63912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9192E"/>
                </a:solidFill>
              </a:rPr>
              <a:t>Различные виды энергии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86125"/>
            <a:ext cx="3484563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0" y="1143000"/>
            <a:ext cx="3571875" cy="1428750"/>
          </a:xfrm>
          <a:prstGeom prst="wedgeRoundRectCallout">
            <a:avLst>
              <a:gd name="adj1" fmla="val -4657"/>
              <a:gd name="adj2" fmla="val 138860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/>
                </a:solidFill>
              </a:rPr>
              <a:t>Электрическая энергия (электростанция)</a:t>
            </a: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3500438" y="2357438"/>
            <a:ext cx="2571750" cy="1714500"/>
          </a:xfrm>
          <a:prstGeom prst="wedgeRoundRectCallout">
            <a:avLst>
              <a:gd name="adj1" fmla="val -454"/>
              <a:gd name="adj2" fmla="val 94920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/>
                </a:solidFill>
              </a:rPr>
              <a:t>Энергия сгорающего топлива</a:t>
            </a:r>
          </a:p>
        </p:txBody>
      </p:sp>
      <p:pic>
        <p:nvPicPr>
          <p:cNvPr id="1032" name="Picture 8" descr="http://www.redmond.k12.or.us/146020124175516213/lib/146020124175516213/Rocket-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4714875"/>
            <a:ext cx="2589213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 descr="http://dl4.glitter-graphics.net/pub/10/10614x7yy2bdzjy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3150" y="3643313"/>
            <a:ext cx="2990850" cy="224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6072188" y="1357313"/>
            <a:ext cx="3071812" cy="1714500"/>
          </a:xfrm>
          <a:prstGeom prst="wedgeRoundRectCallout">
            <a:avLst>
              <a:gd name="adj1" fmla="val -6674"/>
              <a:gd name="adj2" fmla="val 104472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/>
                </a:solidFill>
              </a:rPr>
              <a:t>Энергия падающей с высоты воды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Кинетическая энергия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1685925"/>
          </a:xfrm>
        </p:spPr>
        <p:txBody>
          <a:bodyPr/>
          <a:lstStyle/>
          <a:p>
            <a:pPr eaLnBrk="1" hangingPunct="1"/>
            <a:r>
              <a:rPr lang="ru-RU" smtClean="0"/>
              <a:t>Энергия, которой обладает тело вследствие своего </a:t>
            </a:r>
            <a:r>
              <a:rPr lang="ru-RU" b="1" smtClean="0">
                <a:solidFill>
                  <a:srgbClr val="C00000"/>
                </a:solidFill>
              </a:rPr>
              <a:t>движения</a:t>
            </a:r>
            <a:r>
              <a:rPr lang="ru-RU" smtClean="0"/>
              <a:t>, называется </a:t>
            </a:r>
            <a:r>
              <a:rPr lang="ru-RU" b="1" smtClean="0">
                <a:solidFill>
                  <a:srgbClr val="FF0000"/>
                </a:solidFill>
              </a:rPr>
              <a:t>кинетической</a:t>
            </a:r>
            <a:r>
              <a:rPr lang="ru-RU" smtClean="0"/>
              <a:t>.</a:t>
            </a: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142875" y="3143250"/>
            <a:ext cx="2786063" cy="928688"/>
          </a:xfrm>
          <a:prstGeom prst="wedgeRoundRectCallout">
            <a:avLst>
              <a:gd name="adj1" fmla="val -454"/>
              <a:gd name="adj2" fmla="val 94920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/>
                </a:solidFill>
              </a:rPr>
              <a:t>Движущиеся тела</a:t>
            </a: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3143250" y="3143250"/>
            <a:ext cx="2857500" cy="928688"/>
          </a:xfrm>
          <a:prstGeom prst="wedgeRoundRectCallout">
            <a:avLst>
              <a:gd name="adj1" fmla="val -454"/>
              <a:gd name="adj2" fmla="val 94920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/>
                </a:solidFill>
              </a:rPr>
              <a:t>Все летящие предметы</a:t>
            </a:r>
          </a:p>
        </p:txBody>
      </p:sp>
      <p:pic>
        <p:nvPicPr>
          <p:cNvPr id="7" name="Picture 6" descr="http://s2.rimg.info/66d48b0c7049343e11171f8809a14b7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75" y="4857750"/>
            <a:ext cx="30337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6215063" y="3143250"/>
            <a:ext cx="2786062" cy="928688"/>
          </a:xfrm>
          <a:prstGeom prst="wedgeRoundRectCallout">
            <a:avLst>
              <a:gd name="adj1" fmla="val -454"/>
              <a:gd name="adj2" fmla="val 94920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/>
                </a:solidFill>
              </a:rPr>
              <a:t>Падающие предметы</a:t>
            </a:r>
          </a:p>
        </p:txBody>
      </p:sp>
      <p:pic>
        <p:nvPicPr>
          <p:cNvPr id="43009" name="Picture 1" descr="H:\Сайты\Мой сайт\Физика\Гиф-анимации\Закон всемирного тяготения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0" y="4786313"/>
            <a:ext cx="25717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 descr="H:\Сайты\Мой сайт\Физика\Гиф-анимации\p86_11-4c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88" y="5000625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186738" cy="79692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0000FF"/>
                </a:solidFill>
              </a:rPr>
              <a:t>Кинетическая энергия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6143625" cy="55721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Кинетическая энергия – это энергия движения.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Физическая величина, равная </a:t>
            </a:r>
            <a:r>
              <a:rPr lang="ru-RU" b="1" dirty="0" smtClean="0">
                <a:solidFill>
                  <a:srgbClr val="C00000"/>
                </a:solidFill>
              </a:rPr>
              <a:t>половине</a:t>
            </a:r>
            <a:r>
              <a:rPr lang="ru-RU" dirty="0" smtClean="0"/>
              <a:t> </a:t>
            </a:r>
            <a:r>
              <a:rPr lang="ru-RU" b="1" dirty="0" smtClean="0"/>
              <a:t>произведения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массы</a:t>
            </a:r>
            <a:r>
              <a:rPr lang="ru-RU" dirty="0" smtClean="0"/>
              <a:t> тела на </a:t>
            </a:r>
            <a:r>
              <a:rPr lang="ru-RU" b="1" dirty="0" smtClean="0">
                <a:solidFill>
                  <a:srgbClr val="C00000"/>
                </a:solidFill>
              </a:rPr>
              <a:t>квадрат его скорости</a:t>
            </a:r>
            <a:r>
              <a:rPr lang="ru-RU" dirty="0" smtClean="0"/>
              <a:t>, называется </a:t>
            </a:r>
            <a:r>
              <a:rPr lang="ru-RU" b="1" dirty="0" smtClean="0">
                <a:solidFill>
                  <a:srgbClr val="C00000"/>
                </a:solidFill>
              </a:rPr>
              <a:t>кинетической энергией тела</a:t>
            </a:r>
            <a:r>
              <a:rPr lang="ru-RU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тело движется со скоростью </a:t>
            </a:r>
            <a:r>
              <a:rPr lang="en-US" b="1" i="1" dirty="0" smtClean="0"/>
              <a:t>v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то для его полной остановки необходимо совершить работу</a:t>
            </a:r>
            <a:endParaRPr lang="ru-RU" b="1" dirty="0" smtClean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38" y="3214688"/>
            <a:ext cx="2362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3"/>
          <p:cNvSpPr>
            <a:spLocks noChangeArrowheads="1"/>
          </p:cNvSpPr>
          <p:nvPr/>
        </p:nvSpPr>
        <p:spPr bwMode="auto">
          <a:xfrm>
            <a:off x="0" y="1647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5357813"/>
            <a:ext cx="4019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0" y="1647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8441" name="Picture 2" descr="http://i001.radikal.ru/0805/09/9b054cf11e2c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50" y="1428750"/>
            <a:ext cx="2057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Потенциальная энергия </a:t>
            </a:r>
            <a:r>
              <a:rPr lang="ru-RU" smtClean="0"/>
              <a:t>–  энергия взаимодействия </a:t>
            </a: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14313" y="1643063"/>
            <a:ext cx="4357687" cy="1143000"/>
          </a:xfrm>
          <a:prstGeom prst="wedgeRoundRectCallout">
            <a:avLst>
              <a:gd name="adj1" fmla="val -454"/>
              <a:gd name="adj2" fmla="val 94920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Энергия взаимодействия тел</a:t>
            </a:r>
          </a:p>
        </p:txBody>
      </p:sp>
      <p:pic>
        <p:nvPicPr>
          <p:cNvPr id="2053" name="Picture 5" descr="F:\Сайты\Мой сайт\Физика\Гиф-анимации\Всемирное тяготение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2857500"/>
            <a:ext cx="334327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75" y="3071813"/>
            <a:ext cx="34004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кругленная прямоугольная выноска 12"/>
          <p:cNvSpPr/>
          <p:nvPr/>
        </p:nvSpPr>
        <p:spPr>
          <a:xfrm>
            <a:off x="0" y="3286125"/>
            <a:ext cx="2643188" cy="3071813"/>
          </a:xfrm>
          <a:prstGeom prst="wedgeRoundRectCallout">
            <a:avLst>
              <a:gd name="adj1" fmla="val -19558"/>
              <a:gd name="adj2" fmla="val 50343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Энергия поднятого над землей тела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C00000"/>
                </a:solidFill>
              </a:rPr>
              <a:t>E = </a:t>
            </a:r>
            <a:r>
              <a:rPr lang="en-US" sz="3200" b="1" i="1" dirty="0" err="1">
                <a:solidFill>
                  <a:srgbClr val="C00000"/>
                </a:solidFill>
              </a:rPr>
              <a:t>mgh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5000625" y="1500188"/>
            <a:ext cx="3929063" cy="1500187"/>
          </a:xfrm>
          <a:prstGeom prst="wedgeRoundRectCallout">
            <a:avLst>
              <a:gd name="adj1" fmla="val -17309"/>
              <a:gd name="adj2" fmla="val 72177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Энергия взаимодействия частей тела</a:t>
            </a: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5143500" y="4572000"/>
            <a:ext cx="3643313" cy="2286000"/>
          </a:xfrm>
          <a:prstGeom prst="wedgeRoundRectCallout">
            <a:avLst>
              <a:gd name="adj1" fmla="val -19558"/>
              <a:gd name="adj2" fmla="val 50343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Энергия сжатой пружины</a:t>
            </a:r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13" y="5572125"/>
            <a:ext cx="2147887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0" name="Rectangle 8"/>
          <p:cNvSpPr>
            <a:spLocks noChangeArrowheads="1"/>
          </p:cNvSpPr>
          <p:nvPr/>
        </p:nvSpPr>
        <p:spPr bwMode="auto">
          <a:xfrm>
            <a:off x="0" y="1381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" name="Скругленная прямоугольная выноска 17"/>
          <p:cNvSpPr/>
          <p:nvPr/>
        </p:nvSpPr>
        <p:spPr>
          <a:xfrm>
            <a:off x="0" y="0"/>
            <a:ext cx="9144000" cy="2071688"/>
          </a:xfrm>
          <a:prstGeom prst="wedgeRoundRectCallout">
            <a:avLst>
              <a:gd name="adj1" fmla="val -1339"/>
              <a:gd name="adj2" fmla="val 57025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Потенциальная энергия </a:t>
            </a:r>
            <a:r>
              <a:rPr lang="ru-RU" sz="3200" b="1" dirty="0">
                <a:solidFill>
                  <a:schemeClr val="tx1"/>
                </a:solidFill>
              </a:rPr>
              <a:t>определяется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взаимным положением тел </a:t>
            </a:r>
            <a:r>
              <a:rPr lang="ru-RU" sz="3200" dirty="0">
                <a:solidFill>
                  <a:schemeClr val="tx1"/>
                </a:solidFill>
              </a:rPr>
              <a:t>(например, положением тела относительно поверхности Земли) или </a:t>
            </a:r>
            <a:r>
              <a:rPr lang="ru-RU" sz="3200" b="1" dirty="0">
                <a:solidFill>
                  <a:srgbClr val="C00000"/>
                </a:solidFill>
              </a:rPr>
              <a:t>частей тела</a:t>
            </a:r>
            <a:r>
              <a:rPr lang="ru-RU" sz="32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9" grpId="0" animBg="1"/>
      <p:bldP spid="14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0000FF"/>
                </a:solidFill>
              </a:rPr>
              <a:t>Примеры изменения энергии</a:t>
            </a:r>
          </a:p>
        </p:txBody>
      </p:sp>
      <p:pic>
        <p:nvPicPr>
          <p:cNvPr id="3" name="Picture 4" descr="http://en-port.ucoz.ru/EnergyLa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63"/>
            <a:ext cx="6113463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3000375" y="928688"/>
            <a:ext cx="6143625" cy="2357437"/>
          </a:xfrm>
          <a:prstGeom prst="wedgeRoundRectCallout">
            <a:avLst>
              <a:gd name="adj1" fmla="val -72622"/>
              <a:gd name="adj2" fmla="val -14803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Потенциальная</a:t>
            </a:r>
            <a:r>
              <a:rPr lang="ru-RU" sz="3200" b="1" dirty="0">
                <a:solidFill>
                  <a:schemeClr val="tx1"/>
                </a:solidFill>
              </a:rPr>
              <a:t> энергия тела на вершине горы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C00000"/>
                </a:solidFill>
              </a:rPr>
              <a:t>E = </a:t>
            </a:r>
            <a:r>
              <a:rPr lang="en-US" sz="3200" b="1" i="1" dirty="0" err="1">
                <a:solidFill>
                  <a:srgbClr val="C00000"/>
                </a:solidFill>
              </a:rPr>
              <a:t>mgh</a:t>
            </a:r>
            <a:endParaRPr lang="ru-RU" sz="3200" b="1" i="1" dirty="0">
              <a:solidFill>
                <a:srgbClr val="C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А у подножия горы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C00000"/>
                </a:solidFill>
              </a:rPr>
              <a:t>E = </a:t>
            </a:r>
            <a:r>
              <a:rPr lang="ru-RU" sz="3200" b="1" i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0" y="4786313"/>
            <a:ext cx="9144000" cy="2071687"/>
          </a:xfrm>
          <a:prstGeom prst="wedgeRoundRectCallout">
            <a:avLst>
              <a:gd name="adj1" fmla="val 7464"/>
              <a:gd name="adj2" fmla="val -69232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Кинетическая</a:t>
            </a:r>
            <a:r>
              <a:rPr lang="ru-RU" sz="3200" b="1" dirty="0">
                <a:solidFill>
                  <a:schemeClr val="tx1"/>
                </a:solidFill>
              </a:rPr>
              <a:t> энергия тела на вершине горы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C00000"/>
                </a:solidFill>
              </a:rPr>
              <a:t>E = </a:t>
            </a:r>
            <a:r>
              <a:rPr lang="ru-RU" sz="3200" b="1" i="1" dirty="0">
                <a:solidFill>
                  <a:srgbClr val="C00000"/>
                </a:solidFill>
              </a:rPr>
              <a:t>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А у подножия горы</a:t>
            </a:r>
          </a:p>
        </p:txBody>
      </p:sp>
      <p:sp>
        <p:nvSpPr>
          <p:cNvPr id="2253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63" y="5572125"/>
            <a:ext cx="1666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3"/>
          <p:cNvSpPr>
            <a:spLocks noChangeArrowheads="1"/>
          </p:cNvSpPr>
          <p:nvPr/>
        </p:nvSpPr>
        <p:spPr bwMode="auto">
          <a:xfrm>
            <a:off x="0" y="1381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0000FF"/>
                </a:solidFill>
              </a:rPr>
              <a:t>Примеры изменения энергии</a:t>
            </a:r>
          </a:p>
        </p:txBody>
      </p:sp>
      <p:pic>
        <p:nvPicPr>
          <p:cNvPr id="23554" name="Picture 2" descr="http://en-port.ucoz.ru/EnergyLaw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3" y="1447800"/>
            <a:ext cx="3214687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214313" y="1357313"/>
            <a:ext cx="5643562" cy="2357437"/>
          </a:xfrm>
          <a:prstGeom prst="wedgeRoundRectCallout">
            <a:avLst>
              <a:gd name="adj1" fmla="val 67268"/>
              <a:gd name="adj2" fmla="val -10507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Потенциальная энергия растянутой тетивы лука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14313" y="3929063"/>
            <a:ext cx="5786437" cy="2214562"/>
          </a:xfrm>
          <a:prstGeom prst="wedgeRoundRectCallout">
            <a:avLst>
              <a:gd name="adj1" fmla="val 53789"/>
              <a:gd name="adj2" fmla="val -63605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Кинетическая энергия летящей стрелы</a:t>
            </a:r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5072063"/>
            <a:ext cx="20002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Rectangle 3"/>
          <p:cNvSpPr>
            <a:spLocks noChangeArrowheads="1"/>
          </p:cNvSpPr>
          <p:nvPr/>
        </p:nvSpPr>
        <p:spPr bwMode="auto">
          <a:xfrm>
            <a:off x="0" y="1381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75" y="2357438"/>
            <a:ext cx="21478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9001125" cy="785813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9192E"/>
                </a:solidFill>
              </a:rPr>
              <a:t>ВЫВОД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88"/>
            <a:ext cx="9144000" cy="928687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Энергия</a:t>
            </a:r>
            <a:r>
              <a:rPr lang="ru-RU" sz="2800" dirty="0" smtClean="0"/>
              <a:t> – это физическая величина, показывающая, </a:t>
            </a:r>
            <a:r>
              <a:rPr lang="ru-RU" sz="2800" b="1" dirty="0" smtClean="0"/>
              <a:t>какую </a:t>
            </a:r>
            <a:r>
              <a:rPr lang="ru-RU" sz="2800" b="1" dirty="0" smtClean="0">
                <a:solidFill>
                  <a:srgbClr val="FF0000"/>
                </a:solidFill>
              </a:rPr>
              <a:t>работу</a:t>
            </a:r>
            <a:r>
              <a:rPr lang="ru-RU" sz="2800" b="1" dirty="0" smtClean="0"/>
              <a:t> может </a:t>
            </a:r>
            <a:r>
              <a:rPr lang="ru-RU" sz="2800" b="1" dirty="0" smtClean="0">
                <a:solidFill>
                  <a:srgbClr val="FF0000"/>
                </a:solidFill>
              </a:rPr>
              <a:t>совершить</a:t>
            </a:r>
            <a:r>
              <a:rPr lang="ru-RU" sz="2800" b="1" dirty="0" smtClean="0"/>
              <a:t> тело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14500"/>
            <a:ext cx="4714875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4714875" y="1714500"/>
            <a:ext cx="4214813" cy="1714500"/>
          </a:xfrm>
          <a:prstGeom prst="wedgeRoundRectCallout">
            <a:avLst>
              <a:gd name="adj1" fmla="val -58691"/>
              <a:gd name="adj2" fmla="val -12895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Совершенная работа равна изменению энергии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2458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67325"/>
            <a:ext cx="4786313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214313" y="3643313"/>
            <a:ext cx="4286250" cy="1500187"/>
          </a:xfrm>
          <a:prstGeom prst="wedgeRoundRectCallout">
            <a:avLst>
              <a:gd name="adj1" fmla="val 5029"/>
              <a:gd name="adj2" fmla="val 82498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</a:rPr>
              <a:t>Потенциальная энергия </a:t>
            </a:r>
            <a:r>
              <a:rPr lang="ru-RU" sz="2400" b="1" dirty="0">
                <a:solidFill>
                  <a:schemeClr val="tx1"/>
                </a:solidFill>
              </a:rPr>
              <a:t>определяется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rgbClr val="C00000"/>
                </a:solidFill>
              </a:rPr>
              <a:t>взаимным положением тел </a:t>
            </a:r>
            <a:r>
              <a:rPr lang="ru-RU" sz="2400" dirty="0">
                <a:solidFill>
                  <a:schemeClr val="tx1"/>
                </a:solidFill>
              </a:rPr>
              <a:t>или </a:t>
            </a:r>
            <a:r>
              <a:rPr lang="ru-RU" sz="2400" b="1" dirty="0">
                <a:solidFill>
                  <a:srgbClr val="C00000"/>
                </a:solidFill>
              </a:rPr>
              <a:t>частей тела</a:t>
            </a:r>
            <a:r>
              <a:rPr lang="ru-RU" sz="2400" dirty="0"/>
              <a:t>. </a:t>
            </a: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4643438" y="3643313"/>
            <a:ext cx="4286250" cy="1285875"/>
          </a:xfrm>
          <a:prstGeom prst="wedgeRoundRectCallout">
            <a:avLst>
              <a:gd name="adj1" fmla="val 1845"/>
              <a:gd name="adj2" fmla="val 72946"/>
              <a:gd name="adj3" fmla="val 1666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</a:rPr>
              <a:t>Кинетическая энергия - </a:t>
            </a:r>
            <a:r>
              <a:rPr lang="ru-RU" sz="2400" b="1" dirty="0" err="1">
                <a:solidFill>
                  <a:schemeClr val="tx1"/>
                </a:solidFill>
              </a:rPr>
              <a:t>энергия</a:t>
            </a:r>
            <a:r>
              <a:rPr lang="ru-RU" sz="2400" b="1" dirty="0">
                <a:solidFill>
                  <a:schemeClr val="tx1"/>
                </a:solidFill>
              </a:rPr>
              <a:t>, которой обладает </a:t>
            </a:r>
            <a:r>
              <a:rPr lang="ru-RU" sz="2400" b="1" dirty="0">
                <a:solidFill>
                  <a:srgbClr val="C00000"/>
                </a:solidFill>
              </a:rPr>
              <a:t>движущееся тело</a:t>
            </a:r>
            <a:r>
              <a:rPr lang="ru-RU" sz="2400" dirty="0"/>
              <a:t>. </a:t>
            </a:r>
          </a:p>
        </p:txBody>
      </p:sp>
      <p:pic>
        <p:nvPicPr>
          <p:cNvPr id="24584" name="Picture 2" descr="http://i001.radikal.ru/0805/09/9b054cf11e2c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13" y="5286375"/>
            <a:ext cx="2057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428</Words>
  <PresentationFormat>Экран (4:3)</PresentationFormat>
  <Paragraphs>82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Calibri</vt:lpstr>
      <vt:lpstr>Тема Office</vt:lpstr>
      <vt:lpstr>Кинетическая энергия. Потенциальная энергия </vt:lpstr>
      <vt:lpstr>Что такое энергия?</vt:lpstr>
      <vt:lpstr>Различные виды энергии</vt:lpstr>
      <vt:lpstr>Кинетическая энергия</vt:lpstr>
      <vt:lpstr>Кинетическая энергия</vt:lpstr>
      <vt:lpstr>Потенциальная энергия –  энергия взаимодействия </vt:lpstr>
      <vt:lpstr>Примеры изменения энергии</vt:lpstr>
      <vt:lpstr>Примеры изменения энергии</vt:lpstr>
      <vt:lpstr>ВЫВОД</vt:lpstr>
      <vt:lpstr>Решаем вместе</vt:lpstr>
      <vt:lpstr> Автомобиль массой  3000 кг  движется со скоростью  2 м/с.  Какова кинетическая энергия автомобиля?</vt:lpstr>
      <vt:lpstr> Для того, чтобы уменьшить кинетическую энергию тела в 2 раза, надо скорость тела уменьшить в</vt:lpstr>
      <vt:lpstr> С балкона высотой  h = 3 м  на землю упал предмет массой  m = 2 кг.  Изменение энергии его тяготения к Земле при этом равно . . .</vt:lpstr>
      <vt:lpstr> Мужчина достает воду из колодца глубиной 10 м. Масса ведра 1,5 кг, масса воды в ведре 10 кг. Какую работу совершает мужчина?</vt:lpstr>
      <vt:lpstr> Шарик скатывали с горки по трем разным желобам. В каком случае скорость шарика в конце пути наибольшая? Трением пренебречь.</vt:lpstr>
      <vt:lpstr> Для того, чтобы уменьшить кинетическую энергию тела в 2 раза, надо скорость тела уменьшить в …</vt:lpstr>
      <vt:lpstr>Мальчик подбросил футбольный мяч массой 0,4 кг на высоту 3 м. Насколько изменилась потенциальная энергия мяча?</vt:lpstr>
      <vt:lpstr> Потенциальная энергия взаимодействия с Землей гири массой 5 кг увеличилась на 75 Дж. Это произошло в результате того, что гирю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Механическое движение. Траектория, путь, перемещение Подготовка к ГИА</dc:title>
  <cp:lastModifiedBy>yulia</cp:lastModifiedBy>
  <cp:revision>112</cp:revision>
  <dcterms:modified xsi:type="dcterms:W3CDTF">2012-03-28T09:27:55Z</dcterms:modified>
</cp:coreProperties>
</file>