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8961-AFEC-41EF-A347-ED60396762BC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A5C2F-C71C-4D4B-BE0B-8F396D6282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j043874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7758170" cy="184629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Лабораторна робота </a:t>
            </a:r>
            <a:br>
              <a:rPr lang="uk-UA" sz="3600" b="1" dirty="0" smtClean="0"/>
            </a:br>
            <a:r>
              <a:rPr lang="uk-UA" sz="3600" b="1" dirty="0" smtClean="0"/>
              <a:t> Мікроскопічна будова кісткової, хрящової та м'язової тканин.</a:t>
            </a:r>
            <a:br>
              <a:rPr lang="uk-UA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375019"/>
            <a:ext cx="8358246" cy="3482981"/>
          </a:xfrm>
        </p:spPr>
        <p:txBody>
          <a:bodyPr/>
          <a:lstStyle/>
          <a:p>
            <a:r>
              <a:rPr lang="uk-UA" dirty="0" smtClean="0"/>
              <a:t>Мета:ознайомитись з кістковою, хрящовою та м‘язовою тканинами  людини, розглянути взаємозв'язок їх будови з функціями, що виконуються.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Хід роботи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1.Розгляньте мікропрепарати хрящової тканини. Зверніть увагу на особливості її будови: форму клітин,їх розташування в тканині, наявність міжклітинної речовини 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42862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2000240"/>
            <a:ext cx="509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Клітини  хряща (</a:t>
            </a:r>
            <a:r>
              <a:rPr lang="uk-UA" dirty="0" err="1" smtClean="0"/>
              <a:t>хондроцити</a:t>
            </a:r>
            <a:r>
              <a:rPr lang="uk-UA" dirty="0" smtClean="0"/>
              <a:t>, </a:t>
            </a:r>
            <a:r>
              <a:rPr lang="uk-UA" dirty="0" err="1" smtClean="0"/>
              <a:t>хондробласти</a:t>
            </a:r>
            <a:r>
              <a:rPr lang="uk-UA" dirty="0" smtClean="0"/>
              <a:t>)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2714620"/>
            <a:ext cx="337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Міжклітинна речовина хряща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6500826" y="2643182"/>
            <a:ext cx="642942" cy="714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8662" y="3000372"/>
            <a:ext cx="229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/>
              <a:t>Гіаліновий</a:t>
            </a:r>
            <a:r>
              <a:rPr lang="uk-UA" sz="2000" b="1" dirty="0" smtClean="0"/>
              <a:t> хрящ</a:t>
            </a:r>
            <a:endParaRPr lang="ru-RU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357694"/>
            <a:ext cx="4286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Прямая со стрелкой 13"/>
          <p:cNvCxnSpPr/>
          <p:nvPr/>
        </p:nvCxnSpPr>
        <p:spPr>
          <a:xfrm rot="16200000" flipH="1">
            <a:off x="5072066" y="3143248"/>
            <a:ext cx="571504" cy="42862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71604" y="5357826"/>
            <a:ext cx="243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Еластичний</a:t>
            </a:r>
            <a:r>
              <a:rPr lang="ru-RU" sz="2000" b="1" dirty="0" smtClean="0"/>
              <a:t> хрящ</a:t>
            </a:r>
            <a:endParaRPr lang="ru-RU" sz="20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5857884" y="3357562"/>
            <a:ext cx="2643206" cy="64294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036215" y="3821909"/>
            <a:ext cx="1857388" cy="3571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2. Розгляньте мікропрепарати кісткової тканини. Зверніть увагу на особливості її будови: форму клітин,їх розташування в тканині, наявність міжклітинної речовини.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928802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1928802"/>
            <a:ext cx="1904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Плоска кістка</a:t>
            </a:r>
            <a:endParaRPr lang="ru-RU" sz="2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643174" y="3643314"/>
            <a:ext cx="2000264" cy="28575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643306" y="3571876"/>
            <a:ext cx="2500330" cy="71438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7" idx="3"/>
          </p:cNvCxnSpPr>
          <p:nvPr/>
        </p:nvCxnSpPr>
        <p:spPr>
          <a:xfrm flipV="1">
            <a:off x="3923267" y="4500570"/>
            <a:ext cx="2434683" cy="47041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500298" y="3071810"/>
            <a:ext cx="2000264" cy="35719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1538" y="328612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Остеоцити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71604" y="378619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Остеон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4286256"/>
            <a:ext cx="377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/>
              <a:t>Вставочна</a:t>
            </a:r>
            <a:r>
              <a:rPr lang="uk-UA" b="1" dirty="0" smtClean="0"/>
              <a:t> кісткова пластинка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71670" y="4786322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Канал </a:t>
            </a:r>
            <a:r>
              <a:rPr lang="uk-UA" b="1" dirty="0" err="1" smtClean="0"/>
              <a:t>остеона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3. Розгляньте мікропрепарати  м'язової тканини. Порівняйте будову кісткової,хрящової та м'язової тканин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678" y="1785926"/>
            <a:ext cx="54446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2500306"/>
            <a:ext cx="2857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М'язова</a:t>
            </a:r>
            <a:r>
              <a:rPr lang="ru-RU" dirty="0" smtClean="0"/>
              <a:t> тканина</a:t>
            </a:r>
          </a:p>
          <a:p>
            <a:r>
              <a:rPr lang="ru-RU" dirty="0" err="1" smtClean="0"/>
              <a:t>Поперечний</a:t>
            </a:r>
            <a:r>
              <a:rPr lang="ru-RU" dirty="0" smtClean="0"/>
              <a:t> </a:t>
            </a:r>
            <a:r>
              <a:rPr lang="ru-RU" dirty="0" err="1" smtClean="0"/>
              <a:t>розріз</a:t>
            </a:r>
            <a:endParaRPr lang="ru-RU" dirty="0" smtClean="0"/>
          </a:p>
          <a:p>
            <a:r>
              <a:rPr lang="ru-RU" dirty="0" smtClean="0"/>
              <a:t>     </a:t>
            </a:r>
          </a:p>
          <a:p>
            <a:endParaRPr lang="ru-RU" dirty="0" smtClean="0"/>
          </a:p>
          <a:p>
            <a:r>
              <a:rPr lang="ru-RU" dirty="0" smtClean="0"/>
              <a:t>1 – </a:t>
            </a:r>
            <a:r>
              <a:rPr lang="ru-RU" dirty="0" err="1" smtClean="0"/>
              <a:t>вздовж-зрізані</a:t>
            </a:r>
            <a:r>
              <a:rPr lang="ru-RU" dirty="0" smtClean="0"/>
              <a:t>  </a:t>
            </a:r>
            <a:r>
              <a:rPr lang="ru-RU" dirty="0" err="1" smtClean="0"/>
              <a:t>м'язові</a:t>
            </a:r>
            <a:r>
              <a:rPr lang="ru-RU" dirty="0" smtClean="0"/>
              <a:t> волокна </a:t>
            </a:r>
          </a:p>
          <a:p>
            <a:r>
              <a:rPr lang="ru-RU" dirty="0" smtClean="0"/>
              <a:t>2 – поперечно </a:t>
            </a:r>
            <a:r>
              <a:rPr lang="ru-RU" dirty="0" err="1" smtClean="0"/>
              <a:t>зрізані</a:t>
            </a:r>
            <a:r>
              <a:rPr lang="ru-RU" dirty="0" smtClean="0"/>
              <a:t> </a:t>
            </a:r>
            <a:r>
              <a:rPr lang="ru-RU" dirty="0" err="1" smtClean="0"/>
              <a:t>м'язові</a:t>
            </a:r>
            <a:r>
              <a:rPr lang="ru-RU" dirty="0" smtClean="0"/>
              <a:t> волокна </a:t>
            </a:r>
          </a:p>
          <a:p>
            <a:r>
              <a:rPr lang="ru-RU" dirty="0" smtClean="0"/>
              <a:t>3 - цитоплазма </a:t>
            </a:r>
            <a:r>
              <a:rPr lang="ru-RU" dirty="0" err="1" smtClean="0"/>
              <a:t>м'язового</a:t>
            </a:r>
            <a:r>
              <a:rPr lang="ru-RU" dirty="0" smtClean="0"/>
              <a:t> волокна </a:t>
            </a:r>
          </a:p>
          <a:p>
            <a:r>
              <a:rPr lang="ru-RU" dirty="0" smtClean="0"/>
              <a:t>4 - ядра </a:t>
            </a:r>
            <a:r>
              <a:rPr lang="ru-RU" dirty="0" err="1" smtClean="0"/>
              <a:t>м'язового</a:t>
            </a:r>
            <a:r>
              <a:rPr lang="ru-RU" dirty="0" smtClean="0"/>
              <a:t>  волокна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4. Зробіть висновок, в якому укажіть, як будова тканин пов’язана з функціями, що виконують.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Презентация7</Template>
  <TotalTime>509</TotalTime>
  <Words>151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Презентация7</vt:lpstr>
      <vt:lpstr>Лабораторна робота   Мікроскопічна будова кісткової, хрящової та м'язової тканин.  </vt:lpstr>
      <vt:lpstr>Хід роботи</vt:lpstr>
      <vt:lpstr>Слайд 3</vt:lpstr>
      <vt:lpstr>Слайд 4</vt:lpstr>
      <vt:lpstr>Слайд 5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опорно-рухової системи. Кісткова, хрящова і м'язова тканина .Лабораторна робота</dc:title>
  <dc:creator>RWT</dc:creator>
  <cp:lastModifiedBy>алесандр</cp:lastModifiedBy>
  <cp:revision>52</cp:revision>
  <dcterms:created xsi:type="dcterms:W3CDTF">2009-09-24T15:11:03Z</dcterms:created>
  <dcterms:modified xsi:type="dcterms:W3CDTF">2012-03-26T22:59:28Z</dcterms:modified>
</cp:coreProperties>
</file>