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0" r:id="rId4"/>
    <p:sldId id="259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9551" y="404664"/>
            <a:ext cx="51845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</a:rPr>
              <a:t>Тема: «</a:t>
            </a: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</a:rPr>
              <a:t>Ароматичні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</a:rPr>
              <a:t>сполуки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</a:rPr>
              <a:t> з </a:t>
            </a: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</a:rPr>
              <a:t>конденсованими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</a:rPr>
              <a:t> ядрами»</a:t>
            </a:r>
            <a:endParaRPr lang="ru-RU" sz="4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974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75829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</a:rPr>
              <a:t>Добування </a:t>
            </a:r>
            <a:r>
              <a:rPr lang="uk-UA" sz="4000" b="1" dirty="0" err="1" smtClean="0">
                <a:solidFill>
                  <a:schemeClr val="accent1">
                    <a:lumMod val="75000"/>
                  </a:schemeClr>
                </a:solidFill>
              </a:rPr>
              <a:t>нафталену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908" y="1196752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1.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Промисловим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джерелом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добування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нафталена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є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камянновугільна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смола та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продукти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піролізу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нафти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(фр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. 180-230</a:t>
            </a:r>
            <a:r>
              <a:rPr lang="ru-RU" sz="2800" b="1" baseline="30000" dirty="0">
                <a:solidFill>
                  <a:schemeClr val="accent1">
                    <a:lumMod val="75000"/>
                  </a:schemeClr>
                </a:solidFill>
              </a:rPr>
              <a:t>0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908" y="2556455"/>
            <a:ext cx="78485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2. </a:t>
            </a:r>
            <a:r>
              <a:rPr lang="ru-RU" sz="2800" b="1" u="sng" dirty="0" err="1" smtClean="0">
                <a:solidFill>
                  <a:schemeClr val="accent1">
                    <a:lumMod val="75000"/>
                  </a:schemeClr>
                </a:solidFill>
              </a:rPr>
              <a:t>Синтетичні</a:t>
            </a:r>
            <a:r>
              <a:rPr lang="ru-RU" sz="2800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u="sng" dirty="0" err="1" smtClean="0">
                <a:solidFill>
                  <a:schemeClr val="accent1">
                    <a:lumMod val="75000"/>
                  </a:schemeClr>
                </a:solidFill>
              </a:rPr>
              <a:t>способи</a:t>
            </a:r>
            <a:r>
              <a:rPr lang="ru-RU" sz="2800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u="sng" dirty="0" err="1" smtClean="0">
                <a:solidFill>
                  <a:schemeClr val="accent1">
                    <a:lumMod val="75000"/>
                  </a:schemeClr>
                </a:solidFill>
              </a:rPr>
              <a:t>добування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endParaRPr lang="uk-UA" sz="2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а)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при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пропусканні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парів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бензену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та ацетилену над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нагрітим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вугіллям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400 С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Блок-схема: узел 4"/>
          <p:cNvSpPr/>
          <p:nvPr/>
        </p:nvSpPr>
        <p:spPr>
          <a:xfrm>
            <a:off x="3995936" y="3933056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803224"/>
            <a:ext cx="5832648" cy="1362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06731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692696"/>
            <a:ext cx="64861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б)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дегідрогенізацією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гомологів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бензена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844824"/>
            <a:ext cx="554461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19672" y="3472934"/>
            <a:ext cx="4636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в)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зі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стиренлоцтової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кислоти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7" y="4581128"/>
            <a:ext cx="6480720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87290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Антрацен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та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фенантрен</a:t>
            </a:r>
          </a:p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Джерелом отримання антрацена є </a:t>
            </a:r>
            <a:r>
              <a:rPr lang="ru-RU" sz="3200" b="1" dirty="0" err="1" smtClean="0">
                <a:solidFill>
                  <a:schemeClr val="accent1">
                    <a:lumMod val="75000"/>
                  </a:schemeClr>
                </a:solidFill>
              </a:rPr>
              <a:t>кам'янновугільна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 смола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12976"/>
            <a:ext cx="7200800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76733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41043" y="4437112"/>
            <a:ext cx="1524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92871"/>
            <a:ext cx="25431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191220"/>
            <a:ext cx="1524000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1"/>
          <p:cNvSpPr/>
          <p:nvPr/>
        </p:nvSpPr>
        <p:spPr>
          <a:xfrm rot="20927646">
            <a:off x="3923927" y="2030362"/>
            <a:ext cx="2232248" cy="3600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1449163">
            <a:off x="3883170" y="4656396"/>
            <a:ext cx="2232248" cy="3600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1131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980728"/>
            <a:ext cx="820891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Сам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фенантрен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застосування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не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знайшов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Однак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похідні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його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містять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повністю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частково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гідрований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скелет фенантрену широко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поширені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у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тваринному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і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рослинному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світі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стероїди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алкалоїди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гормони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).</a:t>
            </a:r>
          </a:p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У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міру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збільшення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числа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циклів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зменшується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стійкість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до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реакцій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приєднання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знижується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ароматичность.</a:t>
            </a:r>
          </a:p>
          <a:p>
            <a:pPr algn="ctr"/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Багатоядерні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привертають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увагу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тим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що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можуть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стати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сировиною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для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аніліно-фарбової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промисловості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ін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З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іншого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боку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деякі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з них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мають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канцерогенну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дію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і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посилено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вивчаються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у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зв'язку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з проблемою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виникнення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і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профілактики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раку.</a:t>
            </a:r>
          </a:p>
          <a:p>
            <a:pPr algn="ctr"/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75836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7768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 smtClean="0">
                <a:solidFill>
                  <a:schemeClr val="accent1">
                    <a:lumMod val="75000"/>
                  </a:schemeClr>
                </a:solidFill>
              </a:rPr>
              <a:t>Ароматичні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accent1">
                    <a:lumMod val="75000"/>
                  </a:schemeClr>
                </a:solidFill>
              </a:rPr>
              <a:t>сполуки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 з </a:t>
            </a:r>
            <a:r>
              <a:rPr lang="ru-RU" sz="4000" b="1" dirty="0" err="1" smtClean="0">
                <a:solidFill>
                  <a:schemeClr val="accent1">
                    <a:lumMod val="75000"/>
                  </a:schemeClr>
                </a:solidFill>
              </a:rPr>
              <a:t>конденсованими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 ядрами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 rot="1590568">
            <a:off x="3302586" y="2141488"/>
            <a:ext cx="432048" cy="15121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983237">
            <a:off x="5913868" y="2196480"/>
            <a:ext cx="432048" cy="15121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Шестиугольник 3"/>
          <p:cNvSpPr/>
          <p:nvPr/>
        </p:nvSpPr>
        <p:spPr>
          <a:xfrm rot="16200000">
            <a:off x="1649152" y="4609603"/>
            <a:ext cx="972108" cy="86409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Шестиугольник 11"/>
          <p:cNvSpPr/>
          <p:nvPr/>
        </p:nvSpPr>
        <p:spPr>
          <a:xfrm rot="16200000">
            <a:off x="2494279" y="4609603"/>
            <a:ext cx="972108" cy="86409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1919182" y="4717614"/>
            <a:ext cx="432048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узел 14"/>
          <p:cNvSpPr/>
          <p:nvPr/>
        </p:nvSpPr>
        <p:spPr>
          <a:xfrm>
            <a:off x="2761663" y="4717614"/>
            <a:ext cx="432048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Шестиугольник 16"/>
          <p:cNvSpPr/>
          <p:nvPr/>
        </p:nvSpPr>
        <p:spPr>
          <a:xfrm rot="16200000">
            <a:off x="5192821" y="4609602"/>
            <a:ext cx="972108" cy="86409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Шестиугольник 17"/>
          <p:cNvSpPr/>
          <p:nvPr/>
        </p:nvSpPr>
        <p:spPr>
          <a:xfrm rot="16200000">
            <a:off x="6037948" y="4609602"/>
            <a:ext cx="972108" cy="86409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Шестиугольник 18"/>
          <p:cNvSpPr/>
          <p:nvPr/>
        </p:nvSpPr>
        <p:spPr>
          <a:xfrm rot="16200000">
            <a:off x="6883076" y="4609602"/>
            <a:ext cx="972108" cy="86409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/>
          <p:cNvSpPr/>
          <p:nvPr/>
        </p:nvSpPr>
        <p:spPr>
          <a:xfrm>
            <a:off x="5462851" y="4717613"/>
            <a:ext cx="432048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узел 20"/>
          <p:cNvSpPr/>
          <p:nvPr/>
        </p:nvSpPr>
        <p:spPr>
          <a:xfrm>
            <a:off x="6305332" y="4717613"/>
            <a:ext cx="432048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7180814" y="4745322"/>
            <a:ext cx="432048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475656" y="3724455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err="1" smtClean="0"/>
              <a:t>нафтален</a:t>
            </a:r>
            <a:endParaRPr lang="ru-RU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246827" y="3724455"/>
            <a:ext cx="2554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err="1" smtClean="0"/>
              <a:t>антроцен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281484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73424" y="2636912"/>
            <a:ext cx="2085975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71600" y="476672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</a:rPr>
              <a:t>Ароматична сполука з двома конденсованими ядрами:</a:t>
            </a:r>
          </a:p>
          <a:p>
            <a:pPr algn="just"/>
            <a:endParaRPr lang="uk-UA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uk-UA" sz="3600" b="1" dirty="0" err="1" smtClean="0">
                <a:solidFill>
                  <a:schemeClr val="accent1">
                    <a:lumMod val="75000"/>
                  </a:schemeClr>
                </a:solidFill>
              </a:rPr>
              <a:t>Нафтален</a:t>
            </a:r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3248980"/>
            <a:ext cx="259228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трелка вправо 2"/>
          <p:cNvSpPr/>
          <p:nvPr/>
        </p:nvSpPr>
        <p:spPr>
          <a:xfrm>
            <a:off x="3851920" y="3861048"/>
            <a:ext cx="100811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544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3728" y="764704"/>
            <a:ext cx="51845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</a:rPr>
              <a:t>Фізичні властивості: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біла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кристалічна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речовина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з  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Т пл. 80</a:t>
            </a:r>
            <a:r>
              <a:rPr lang="ru-RU" sz="3600" b="1" baseline="30000" dirty="0">
                <a:solidFill>
                  <a:schemeClr val="accent1">
                    <a:lumMod val="75000"/>
                  </a:schemeClr>
                </a:solidFill>
              </a:rPr>
              <a:t>0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С, Т кип. 218</a:t>
            </a:r>
            <a:r>
              <a:rPr lang="ru-RU" sz="3600" b="1" baseline="30000" dirty="0">
                <a:solidFill>
                  <a:schemeClr val="accent1">
                    <a:lumMod val="75000"/>
                  </a:schemeClr>
                </a:solidFill>
              </a:rPr>
              <a:t>0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С, легко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сублімується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має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специфічний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запах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51911" y="4091959"/>
            <a:ext cx="2160240" cy="2126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476" y="4082677"/>
            <a:ext cx="2238375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189796"/>
            <a:ext cx="2952328" cy="193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4674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0423" y="427311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Ізомерія</a:t>
            </a:r>
            <a:r>
              <a:rPr lang="ru-RU" sz="2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та номенклатура </a:t>
            </a:r>
            <a:r>
              <a:rPr lang="ru-RU" sz="28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нафталену</a:t>
            </a:r>
            <a:endParaRPr lang="ru-RU" sz="2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33546"/>
            <a:ext cx="8280919" cy="3055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6077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427311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Хімічні</a:t>
            </a:r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6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властивості</a:t>
            </a:r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6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нафталіну</a:t>
            </a:r>
            <a:endParaRPr lang="ru-RU" sz="3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844824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Нафталін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вступає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реакції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заміщення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легше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бензену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924944"/>
            <a:ext cx="8280920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8897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2370" y="640649"/>
            <a:ext cx="901041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Галогенування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нафталена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відбувається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легко і не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потребує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каталізатора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370" y="2780928"/>
            <a:ext cx="8584086" cy="24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6052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068960"/>
            <a:ext cx="9252520" cy="2369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35696" y="1052736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b="1" dirty="0" smtClean="0">
                <a:solidFill>
                  <a:schemeClr val="accent1">
                    <a:lumMod val="75000"/>
                  </a:schemeClr>
                </a:solidFill>
              </a:rPr>
              <a:t>Реакція сульфування</a:t>
            </a:r>
            <a:endParaRPr lang="ru-RU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8465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8" y="692696"/>
            <a:ext cx="81589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Ацилірування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Фриделю-Крафтсу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залежності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від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розчинника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призводе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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або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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ізомеру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3429000"/>
            <a:ext cx="8424936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621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223</Words>
  <Application>Microsoft Office PowerPoint</Application>
  <PresentationFormat>Экран (4:3)</PresentationFormat>
  <Paragraphs>31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PC</cp:lastModifiedBy>
  <cp:revision>30</cp:revision>
  <dcterms:created xsi:type="dcterms:W3CDTF">2012-08-01T11:30:26Z</dcterms:created>
  <dcterms:modified xsi:type="dcterms:W3CDTF">2014-02-25T06:23:08Z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138362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