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5" r:id="rId8"/>
    <p:sldId id="266" r:id="rId9"/>
    <p:sldId id="262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88640"/>
            <a:ext cx="6172200" cy="1894362"/>
          </a:xfrm>
        </p:spPr>
        <p:txBody>
          <a:bodyPr/>
          <a:lstStyle/>
          <a:p>
            <a:pPr algn="ctr"/>
            <a:r>
              <a:rPr lang="ru-RU" b="0" dirty="0" smtClean="0"/>
              <a:t>ВІДНОШЕННЯ ОБ'ЄМІВ ГАЗІВ У ХІМІЧНИХ РЕАКЦІЯХ</a:t>
            </a:r>
            <a:endParaRPr lang="ru-RU" dirty="0"/>
          </a:p>
        </p:txBody>
      </p:sp>
      <p:pic>
        <p:nvPicPr>
          <p:cNvPr id="4" name="Рисунок 3" descr="Chemistry_143_2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2060848"/>
            <a:ext cx="3456384" cy="430006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484784"/>
            <a:ext cx="65527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5. Для синтезу </a:t>
            </a:r>
            <a:r>
              <a:rPr lang="ru-RU" sz="2800" dirty="0" err="1" smtClean="0"/>
              <a:t>гідроген</a:t>
            </a:r>
            <a:r>
              <a:rPr lang="ru-RU" sz="2800" dirty="0" smtClean="0"/>
              <a:t> хлориду </a:t>
            </a:r>
            <a:r>
              <a:rPr lang="ru-RU" sz="2800" dirty="0" err="1" smtClean="0"/>
              <a:t>було</a:t>
            </a:r>
            <a:r>
              <a:rPr lang="ru-RU" sz="2800" dirty="0" smtClean="0"/>
              <a:t> взято хлор </a:t>
            </a:r>
            <a:r>
              <a:rPr lang="ru-RU" sz="2800" dirty="0" err="1" smtClean="0"/>
              <a:t>об'ємом</a:t>
            </a:r>
            <a:r>
              <a:rPr lang="ru-RU" sz="2800" dirty="0" smtClean="0"/>
              <a:t> 0,4 л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водень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об'ємом</a:t>
            </a:r>
            <a:r>
              <a:rPr lang="ru-RU" sz="2800" dirty="0" smtClean="0"/>
              <a:t> 0,2 л. </a:t>
            </a:r>
            <a:r>
              <a:rPr lang="ru-RU" sz="2800" dirty="0" err="1" smtClean="0"/>
              <a:t>Визначте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об'ємний</a:t>
            </a:r>
            <a:r>
              <a:rPr lang="ru-RU" sz="2800" dirty="0" smtClean="0"/>
              <a:t> склад </a:t>
            </a:r>
            <a:r>
              <a:rPr lang="ru-RU" sz="2800" dirty="0" err="1" smtClean="0"/>
              <a:t>газової</a:t>
            </a:r>
            <a:r>
              <a:rPr lang="ru-RU" sz="2800" dirty="0" smtClean="0"/>
              <a:t> </a:t>
            </a:r>
            <a:r>
              <a:rPr lang="ru-RU" sz="2800" dirty="0" err="1" smtClean="0"/>
              <a:t>суміші</a:t>
            </a:r>
            <a:r>
              <a:rPr lang="ru-RU" sz="2800" dirty="0" smtClean="0"/>
              <a:t>, яка </a:t>
            </a:r>
            <a:r>
              <a:rPr lang="ru-RU" sz="2800" dirty="0" err="1" smtClean="0"/>
              <a:t>утвориться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після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реакції</a:t>
            </a:r>
            <a:r>
              <a:rPr lang="ru-RU" sz="2800" dirty="0" smtClean="0"/>
              <a:t> (</a:t>
            </a:r>
            <a:r>
              <a:rPr lang="ru-RU" sz="2800" dirty="0" err="1" smtClean="0"/>
              <a:t>об'єми</a:t>
            </a:r>
            <a:r>
              <a:rPr lang="ru-RU" sz="2800" dirty="0" smtClean="0"/>
              <a:t> </a:t>
            </a:r>
            <a:r>
              <a:rPr lang="ru-RU" sz="2800" dirty="0" err="1" smtClean="0"/>
              <a:t>газуватих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реагентів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продуктів</a:t>
            </a:r>
            <a:r>
              <a:rPr lang="ru-RU" sz="2800" dirty="0" smtClean="0"/>
              <a:t> </a:t>
            </a:r>
            <a:r>
              <a:rPr lang="ru-RU" sz="2800" dirty="0" err="1" smtClean="0"/>
              <a:t>виміряно</a:t>
            </a:r>
            <a:r>
              <a:rPr lang="ru-RU" sz="2800" dirty="0" smtClean="0"/>
              <a:t> за </a:t>
            </a:r>
            <a:r>
              <a:rPr lang="ru-RU" sz="2800" dirty="0" err="1" smtClean="0"/>
              <a:t>однакових</a:t>
            </a:r>
            <a:r>
              <a:rPr lang="ru-RU" sz="2800" dirty="0" smtClean="0"/>
              <a:t> умов).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4797152"/>
            <a:ext cx="56220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Cl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→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HCl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1196752"/>
            <a:ext cx="58681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6. </a:t>
            </a:r>
            <a:r>
              <a:rPr lang="ru-RU" sz="2800" dirty="0" err="1" smtClean="0"/>
              <a:t>Виберіть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об'єм</a:t>
            </a:r>
            <a:r>
              <a:rPr lang="ru-RU" sz="2800" dirty="0" smtClean="0"/>
              <a:t> (л) </a:t>
            </a:r>
            <a:r>
              <a:rPr lang="ru-RU" sz="2800" dirty="0" err="1" smtClean="0"/>
              <a:t>гідроген</a:t>
            </a:r>
            <a:r>
              <a:rPr lang="ru-RU" sz="2800" dirty="0" smtClean="0"/>
              <a:t> хлориду,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ru-RU" sz="2800" dirty="0" err="1" smtClean="0"/>
              <a:t>утворився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першій</a:t>
            </a:r>
            <a:r>
              <a:rPr lang="ru-RU" sz="2800" dirty="0" smtClean="0"/>
              <a:t> </a:t>
            </a:r>
            <a:r>
              <a:rPr lang="ru-RU" sz="2800" dirty="0" err="1" smtClean="0"/>
              <a:t>стадії</a:t>
            </a:r>
            <a:r>
              <a:rPr lang="ru-RU" sz="2800" dirty="0" smtClean="0"/>
              <a:t> </a:t>
            </a:r>
            <a:r>
              <a:rPr lang="ru-RU" sz="2800" dirty="0" err="1" smtClean="0"/>
              <a:t>хлорування</a:t>
            </a:r>
            <a:r>
              <a:rPr lang="ru-RU" sz="2800" dirty="0" smtClean="0"/>
              <a:t> метану </a:t>
            </a:r>
            <a:r>
              <a:rPr lang="ru-RU" sz="2800" dirty="0" err="1" smtClean="0"/>
              <a:t>об'ємом</a:t>
            </a:r>
            <a:r>
              <a:rPr lang="ru-RU" sz="2800" dirty="0" smtClean="0"/>
              <a:t> 6 л (</a:t>
            </a:r>
            <a:r>
              <a:rPr lang="ru-RU" sz="2800" dirty="0" err="1" smtClean="0"/>
              <a:t>об'єми</a:t>
            </a:r>
            <a:r>
              <a:rPr lang="ru-RU" sz="2800" dirty="0" smtClean="0"/>
              <a:t> </a:t>
            </a:r>
            <a:r>
              <a:rPr lang="ru-RU" sz="2800" dirty="0" err="1" smtClean="0"/>
              <a:t>газуватих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реагентів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продуктів</a:t>
            </a:r>
            <a:r>
              <a:rPr lang="ru-RU" sz="2800" dirty="0" smtClean="0"/>
              <a:t> </a:t>
            </a:r>
            <a:r>
              <a:rPr lang="ru-RU" sz="2800" dirty="0" err="1" smtClean="0"/>
              <a:t>виміряне</a:t>
            </a:r>
            <a:r>
              <a:rPr lang="ru-RU" sz="2800" dirty="0" smtClean="0"/>
              <a:t> за </a:t>
            </a:r>
            <a:r>
              <a:rPr lang="ru-RU" sz="2800" dirty="0" err="1" smtClean="0"/>
              <a:t>однакових</a:t>
            </a:r>
            <a:r>
              <a:rPr lang="ru-RU" sz="2800" dirty="0" smtClean="0"/>
              <a:t> умов):</a:t>
            </a:r>
            <a:br>
              <a:rPr lang="ru-RU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 6;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Б</a:t>
            </a:r>
            <a:r>
              <a:rPr lang="ru-RU" sz="2800" dirty="0" smtClean="0"/>
              <a:t> 12; </a:t>
            </a:r>
            <a:endParaRPr lang="en-US" sz="2800" dirty="0" smtClean="0"/>
          </a:p>
          <a:p>
            <a:r>
              <a:rPr lang="ru-RU" sz="2800" dirty="0" smtClean="0">
                <a:solidFill>
                  <a:srgbClr val="FF0000"/>
                </a:solidFill>
              </a:rPr>
              <a:t>В</a:t>
            </a:r>
            <a:r>
              <a:rPr lang="ru-RU" sz="2800" dirty="0" smtClean="0"/>
              <a:t> 18;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Г</a:t>
            </a:r>
            <a:r>
              <a:rPr lang="ru-RU" sz="2800" dirty="0" smtClean="0"/>
              <a:t> 24.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5661248"/>
            <a:ext cx="799449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Cl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→ CH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Cl + </a:t>
            </a:r>
            <a:r>
              <a:rPr lang="en-US" sz="4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HCl</a:t>
            </a:r>
            <a:endParaRPr lang="ru-RU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332656"/>
            <a:ext cx="6172200" cy="869482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Правильні відповіді: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2060848"/>
            <a:ext cx="6172200" cy="4314074"/>
          </a:xfrm>
        </p:spPr>
        <p:txBody>
          <a:bodyPr numCol="2">
            <a:noAutofit/>
          </a:bodyPr>
          <a:lstStyle/>
          <a:p>
            <a:pPr marL="342900" indent="-342900"/>
            <a:r>
              <a:rPr lang="uk-UA" sz="6600" dirty="0" smtClean="0"/>
              <a:t>1. </a:t>
            </a:r>
            <a:r>
              <a:rPr lang="uk-UA" sz="6600" dirty="0" smtClean="0">
                <a:solidFill>
                  <a:srgbClr val="FF0000"/>
                </a:solidFill>
              </a:rPr>
              <a:t>А</a:t>
            </a:r>
          </a:p>
          <a:p>
            <a:r>
              <a:rPr lang="uk-UA" sz="6600" dirty="0" smtClean="0"/>
              <a:t>2. </a:t>
            </a:r>
            <a:r>
              <a:rPr lang="uk-UA" sz="6600" dirty="0" smtClean="0">
                <a:solidFill>
                  <a:srgbClr val="FF0000"/>
                </a:solidFill>
              </a:rPr>
              <a:t>Б</a:t>
            </a:r>
          </a:p>
          <a:p>
            <a:r>
              <a:rPr lang="uk-UA" sz="6600" dirty="0" smtClean="0"/>
              <a:t>3. </a:t>
            </a:r>
            <a:r>
              <a:rPr lang="uk-UA" sz="6600" dirty="0" smtClean="0">
                <a:solidFill>
                  <a:srgbClr val="FF0000"/>
                </a:solidFill>
              </a:rPr>
              <a:t>Б</a:t>
            </a:r>
          </a:p>
          <a:p>
            <a:r>
              <a:rPr lang="uk-UA" sz="6600" dirty="0" smtClean="0"/>
              <a:t>4. </a:t>
            </a:r>
            <a:r>
              <a:rPr lang="uk-UA" sz="6600" dirty="0" smtClean="0">
                <a:solidFill>
                  <a:srgbClr val="FF0000"/>
                </a:solidFill>
              </a:rPr>
              <a:t>А</a:t>
            </a:r>
          </a:p>
          <a:p>
            <a:r>
              <a:rPr lang="uk-UA" sz="6600" dirty="0" smtClean="0"/>
              <a:t>5. </a:t>
            </a:r>
            <a:r>
              <a:rPr lang="uk-UA" sz="6600" dirty="0" smtClean="0">
                <a:solidFill>
                  <a:srgbClr val="FF0000"/>
                </a:solidFill>
              </a:rPr>
              <a:t>0,4 л </a:t>
            </a:r>
          </a:p>
          <a:p>
            <a:r>
              <a:rPr lang="uk-UA" sz="6600" dirty="0" smtClean="0"/>
              <a:t>6. </a:t>
            </a:r>
            <a:r>
              <a:rPr lang="uk-UA" sz="6600" dirty="0" smtClean="0">
                <a:solidFill>
                  <a:srgbClr val="FF0000"/>
                </a:solidFill>
              </a:rPr>
              <a:t>А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88640"/>
            <a:ext cx="7900392" cy="1371600"/>
          </a:xfrm>
        </p:spPr>
        <p:txBody>
          <a:bodyPr>
            <a:noAutofit/>
          </a:bodyPr>
          <a:lstStyle/>
          <a:p>
            <a:r>
              <a:rPr lang="en-US" sz="2800" b="0" dirty="0" smtClean="0"/>
              <a:t>1805 p. </a:t>
            </a:r>
            <a:r>
              <a:rPr lang="ru-RU" sz="2800" b="0" dirty="0" err="1" smtClean="0"/>
              <a:t>Жозе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Луї</a:t>
            </a:r>
            <a:r>
              <a:rPr lang="ru-RU" sz="2800" b="0" dirty="0" smtClean="0"/>
              <a:t> Гей-Люссак  </a:t>
            </a:r>
            <a:r>
              <a:rPr lang="ru-RU" sz="2800" b="0" dirty="0" err="1" smtClean="0"/>
              <a:t>і</a:t>
            </a:r>
            <a:r>
              <a:rPr lang="ru-RU" sz="2800" b="0" dirty="0" smtClean="0"/>
              <a:t>  </a:t>
            </a:r>
            <a:r>
              <a:rPr lang="ru-RU" sz="2800" b="0" dirty="0" err="1" smtClean="0"/>
              <a:t>Олександр</a:t>
            </a:r>
            <a:r>
              <a:rPr lang="ru-RU" sz="2800" b="0" dirty="0" smtClean="0"/>
              <a:t> фон Гумбольдт , </a:t>
            </a:r>
            <a:r>
              <a:rPr lang="ru-RU" sz="2800" b="0" dirty="0" err="1" smtClean="0"/>
              <a:t>вивчаючи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співвідношення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об'ємів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газів</a:t>
            </a:r>
            <a:r>
              <a:rPr lang="ru-RU" sz="2800" b="0" dirty="0" smtClean="0"/>
              <a:t> у </a:t>
            </a:r>
            <a:r>
              <a:rPr lang="ru-RU" sz="2800" b="0" dirty="0" err="1" smtClean="0"/>
              <a:t>хімічних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реакціях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дослідним</a:t>
            </a:r>
            <a:r>
              <a:rPr lang="ru-RU" sz="2800" b="0" dirty="0" smtClean="0"/>
              <a:t> шляхом установили, </a:t>
            </a:r>
            <a:r>
              <a:rPr lang="ru-RU" sz="2800" b="0" dirty="0" err="1" smtClean="0"/>
              <a:t>що</a:t>
            </a:r>
            <a:r>
              <a:rPr lang="ru-RU" sz="2800" b="0" dirty="0" smtClean="0"/>
              <a:t> </a:t>
            </a:r>
            <a:r>
              <a:rPr lang="ru-RU" sz="2800" b="0" u="sng" dirty="0" smtClean="0"/>
              <a:t>у </a:t>
            </a:r>
            <a:r>
              <a:rPr lang="ru-RU" sz="2800" b="0" u="sng" dirty="0" err="1" smtClean="0"/>
              <a:t>реакції</a:t>
            </a:r>
            <a:r>
              <a:rPr lang="ru-RU" sz="2800" b="0" u="sng" dirty="0" smtClean="0"/>
              <a:t> синтезу води </a:t>
            </a:r>
            <a:r>
              <a:rPr lang="ru-RU" sz="2800" b="0" u="sng" dirty="0" err="1" smtClean="0"/>
              <a:t>з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простих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речовин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об'єм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водню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вдвічі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більший</a:t>
            </a:r>
            <a:r>
              <a:rPr lang="ru-RU" sz="2800" b="0" u="sng" dirty="0" smtClean="0"/>
              <a:t> за </a:t>
            </a:r>
            <a:r>
              <a:rPr lang="ru-RU" sz="2800" b="0" u="sng" dirty="0" err="1" smtClean="0"/>
              <a:t>об'єм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кисню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й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дорівнює</a:t>
            </a:r>
            <a:r>
              <a:rPr lang="ru-RU" sz="2800" b="0" u="sng" dirty="0" smtClean="0"/>
              <a:t> </a:t>
            </a:r>
            <a:r>
              <a:rPr lang="ru-RU" sz="2800" b="0" u="sng" dirty="0" err="1" smtClean="0"/>
              <a:t>об'ємові</a:t>
            </a:r>
            <a:r>
              <a:rPr lang="ru-RU" sz="2800" b="0" u="sng" dirty="0" smtClean="0"/>
              <a:t> продукту </a:t>
            </a:r>
            <a:r>
              <a:rPr lang="ru-RU" sz="2800" b="0" u="sng" dirty="0" err="1" smtClean="0"/>
              <a:t>реакції</a:t>
            </a:r>
            <a:r>
              <a:rPr lang="ru-RU" sz="2800" b="0" u="sng" dirty="0" smtClean="0"/>
              <a:t> - </a:t>
            </a:r>
            <a:r>
              <a:rPr lang="ru-RU" sz="2800" b="0" u="sng" dirty="0" err="1" smtClean="0"/>
              <a:t>водяної</a:t>
            </a:r>
            <a:r>
              <a:rPr lang="ru-RU" sz="2800" b="0" u="sng" dirty="0" smtClean="0"/>
              <a:t> пари.</a:t>
            </a:r>
            <a:endParaRPr lang="ru-RU" sz="2800" u="sng" dirty="0"/>
          </a:p>
        </p:txBody>
      </p:sp>
      <p:pic>
        <p:nvPicPr>
          <p:cNvPr id="4" name="Рисунок 3" descr="Chemistry_143_1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645024"/>
            <a:ext cx="8574922" cy="3003328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1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 smtClean="0"/>
              <a:t>В </a:t>
            </a:r>
            <a:r>
              <a:rPr lang="ru-RU" sz="2800" u="sng" dirty="0" err="1" smtClean="0"/>
              <a:t>рівних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об'ємах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різних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газів</a:t>
            </a:r>
            <a:r>
              <a:rPr lang="ru-RU" sz="2800" u="sng" dirty="0" smtClean="0"/>
              <a:t> за </a:t>
            </a:r>
            <a:r>
              <a:rPr lang="ru-RU" sz="2800" u="sng" dirty="0" err="1" smtClean="0"/>
              <a:t>однакових</a:t>
            </a:r>
            <a:r>
              <a:rPr lang="ru-RU" sz="2800" u="sng" dirty="0" smtClean="0"/>
              <a:t> умов </a:t>
            </a:r>
            <a:r>
              <a:rPr lang="ru-RU" sz="2800" u="sng" dirty="0" err="1" smtClean="0"/>
              <a:t>містяться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однакові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кількості</a:t>
            </a:r>
            <a:r>
              <a:rPr lang="ru-RU" sz="2800" u="sng" dirty="0" smtClean="0"/>
              <a:t> молекул, </a:t>
            </a:r>
            <a:r>
              <a:rPr lang="ru-RU" sz="2800" dirty="0" err="1" smtClean="0"/>
              <a:t>можна</a:t>
            </a:r>
            <a:r>
              <a:rPr lang="ru-RU" sz="2800" dirty="0" smtClean="0"/>
              <a:t> </a:t>
            </a:r>
            <a:r>
              <a:rPr lang="ru-RU" sz="2800" dirty="0" err="1" smtClean="0"/>
              <a:t>стверджувати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об'єм</a:t>
            </a:r>
            <a:r>
              <a:rPr lang="ru-RU" sz="2800" dirty="0" smtClean="0"/>
              <a:t> </a:t>
            </a:r>
            <a:r>
              <a:rPr lang="ru-RU" sz="2800" dirty="0" err="1" smtClean="0"/>
              <a:t>водню</a:t>
            </a:r>
            <a:r>
              <a:rPr lang="ru-RU" sz="2800" dirty="0" smtClean="0"/>
              <a:t> в </a:t>
            </a:r>
            <a:r>
              <a:rPr lang="ru-RU" sz="2800" dirty="0" err="1" smtClean="0"/>
              <a:t>реакції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</a:t>
            </a:r>
            <a:r>
              <a:rPr lang="ru-RU" sz="2800" dirty="0" err="1" smtClean="0"/>
              <a:t>вдвічі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перевищувати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об'єм</a:t>
            </a:r>
            <a:r>
              <a:rPr lang="ru-RU" sz="2800" dirty="0" smtClean="0"/>
              <a:t> </a:t>
            </a:r>
            <a:r>
              <a:rPr lang="ru-RU" sz="2800" dirty="0" err="1" smtClean="0"/>
              <a:t>кисню</a:t>
            </a:r>
            <a:r>
              <a:rPr lang="ru-RU" sz="2800" dirty="0" smtClean="0"/>
              <a:t>. А </a:t>
            </a:r>
            <a:r>
              <a:rPr lang="ru-RU" sz="2800" dirty="0" err="1" smtClean="0"/>
              <a:t>об'єм</a:t>
            </a:r>
            <a:r>
              <a:rPr lang="ru-RU" sz="2800" dirty="0" smtClean="0"/>
              <a:t> продукту </a:t>
            </a:r>
            <a:r>
              <a:rPr lang="ru-RU" sz="2800" dirty="0" err="1" smtClean="0"/>
              <a:t>реакції</a:t>
            </a:r>
            <a:r>
              <a:rPr lang="ru-RU" sz="2800" dirty="0" smtClean="0"/>
              <a:t> - </a:t>
            </a:r>
            <a:r>
              <a:rPr lang="ru-RU" sz="2800" dirty="0" err="1" smtClean="0"/>
              <a:t>водяної</a:t>
            </a:r>
            <a:r>
              <a:rPr lang="ru-RU" sz="2800" dirty="0" smtClean="0"/>
              <a:t> пари - </a:t>
            </a:r>
            <a:r>
              <a:rPr lang="ru-RU" sz="2800" dirty="0" err="1" smtClean="0"/>
              <a:t>дорівнюватиме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об'єму</a:t>
            </a:r>
            <a:r>
              <a:rPr lang="ru-RU" sz="2800" dirty="0" smtClean="0"/>
              <a:t> </a:t>
            </a:r>
            <a:r>
              <a:rPr lang="ru-RU" sz="2800" dirty="0" err="1" smtClean="0"/>
              <a:t>водню</a:t>
            </a:r>
            <a:r>
              <a:rPr lang="ru-RU" sz="2800" dirty="0" smtClean="0"/>
              <a:t> </a:t>
            </a:r>
            <a:r>
              <a:rPr lang="ru-RU" sz="2800" dirty="0" err="1" smtClean="0"/>
              <a:t>й</a:t>
            </a:r>
            <a:r>
              <a:rPr lang="ru-RU" sz="2800" dirty="0" smtClean="0"/>
              <a:t> буде </a:t>
            </a:r>
            <a:r>
              <a:rPr lang="ru-RU" sz="2800" dirty="0" err="1" smtClean="0"/>
              <a:t>вдвічі</a:t>
            </a:r>
            <a:r>
              <a:rPr lang="ru-RU" sz="2800" dirty="0" smtClean="0"/>
              <a:t> </a:t>
            </a:r>
            <a:r>
              <a:rPr lang="ru-RU" sz="2800" dirty="0" err="1" smtClean="0"/>
              <a:t>більший</a:t>
            </a:r>
            <a:r>
              <a:rPr lang="ru-RU" sz="2800" dirty="0" smtClean="0"/>
              <a:t> за </a:t>
            </a:r>
            <a:r>
              <a:rPr lang="ru-RU" sz="2800" dirty="0" err="1" smtClean="0"/>
              <a:t>об'єм</a:t>
            </a:r>
            <a:r>
              <a:rPr lang="ru-RU" sz="2800" dirty="0" smtClean="0"/>
              <a:t> </a:t>
            </a:r>
            <a:r>
              <a:rPr lang="ru-RU" sz="2800" dirty="0" err="1" smtClean="0"/>
              <a:t>кисню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3" name="Рисунок 2" descr="Chemistry_14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713" y="3429000"/>
            <a:ext cx="8694775" cy="3312368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116632"/>
            <a:ext cx="6172200" cy="880864"/>
          </a:xfrm>
        </p:spPr>
        <p:txBody>
          <a:bodyPr/>
          <a:lstStyle/>
          <a:p>
            <a:r>
              <a:rPr lang="ru-RU" b="0" i="1" u="sng" dirty="0" err="1" smtClean="0"/>
              <a:t>Розв'яжімо</a:t>
            </a:r>
            <a:r>
              <a:rPr lang="ru-RU" b="0" i="1" u="sng" dirty="0" smtClean="0"/>
              <a:t> </a:t>
            </a:r>
            <a:r>
              <a:rPr lang="ru-RU" b="0" i="1" u="sng" dirty="0" err="1" smtClean="0"/>
              <a:t>задачі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63688" y="980728"/>
            <a:ext cx="72728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На </a:t>
            </a:r>
            <a:r>
              <a:rPr lang="ru-RU" dirty="0" err="1" smtClean="0"/>
              <a:t>опалювання</a:t>
            </a:r>
            <a:r>
              <a:rPr lang="ru-RU" dirty="0" smtClean="0"/>
              <a:t> </a:t>
            </a:r>
            <a:r>
              <a:rPr lang="ru-RU" dirty="0" err="1" smtClean="0"/>
              <a:t>будинку</a:t>
            </a:r>
            <a:r>
              <a:rPr lang="ru-RU" dirty="0" smtClean="0"/>
              <a:t> </a:t>
            </a:r>
            <a:r>
              <a:rPr lang="ru-RU" dirty="0" err="1" smtClean="0"/>
              <a:t>об'ємом</a:t>
            </a:r>
            <a:r>
              <a:rPr lang="ru-RU" dirty="0" smtClean="0"/>
              <a:t> 100 м3 за </a:t>
            </a:r>
            <a:r>
              <a:rPr lang="ru-RU" dirty="0" err="1" smtClean="0"/>
              <a:t>місяць</a:t>
            </a:r>
            <a:r>
              <a:rPr lang="ru-RU" dirty="0" smtClean="0"/>
              <a:t> </a:t>
            </a:r>
            <a:r>
              <a:rPr lang="ru-RU" dirty="0" err="1" smtClean="0"/>
              <a:t>витрачають</a:t>
            </a:r>
            <a:r>
              <a:rPr lang="ru-RU" dirty="0" smtClean="0"/>
              <a:t> метан </a:t>
            </a:r>
            <a:r>
              <a:rPr lang="ru-RU" dirty="0" err="1" smtClean="0"/>
              <a:t>об'ємом</a:t>
            </a:r>
            <a:r>
              <a:rPr lang="ru-RU" dirty="0" smtClean="0"/>
              <a:t> 350 м. </a:t>
            </a:r>
            <a:r>
              <a:rPr lang="ru-RU" dirty="0" err="1" smtClean="0"/>
              <a:t>Обчисліть</a:t>
            </a:r>
            <a:r>
              <a:rPr lang="ru-RU" dirty="0" smtClean="0"/>
              <a:t> </a:t>
            </a:r>
            <a:r>
              <a:rPr lang="ru-RU" dirty="0" err="1" smtClean="0"/>
              <a:t>об'єм</a:t>
            </a:r>
            <a:r>
              <a:rPr lang="ru-RU" dirty="0" smtClean="0"/>
              <a:t> </a:t>
            </a:r>
            <a:r>
              <a:rPr lang="ru-RU" dirty="0" err="1" smtClean="0"/>
              <a:t>кисню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потрібен</a:t>
            </a:r>
            <a:r>
              <a:rPr lang="ru-RU" dirty="0" smtClean="0"/>
              <a:t> для </a:t>
            </a:r>
            <a:r>
              <a:rPr lang="ru-RU" dirty="0" err="1" smtClean="0"/>
              <a:t>згоряння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порції</a:t>
            </a:r>
            <a:r>
              <a:rPr lang="ru-RU" dirty="0" smtClean="0"/>
              <a:t> метану, та </a:t>
            </a:r>
            <a:r>
              <a:rPr lang="ru-RU" dirty="0" err="1" smtClean="0"/>
              <a:t>об'єми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(</a:t>
            </a:r>
            <a:r>
              <a:rPr lang="ru-RU" dirty="0" err="1" smtClean="0"/>
              <a:t>об'єми</a:t>
            </a:r>
            <a:r>
              <a:rPr lang="ru-RU" dirty="0" smtClean="0"/>
              <a:t> </a:t>
            </a:r>
            <a:r>
              <a:rPr lang="ru-RU" dirty="0" err="1" smtClean="0"/>
              <a:t>газуватих</a:t>
            </a:r>
            <a:r>
              <a:rPr lang="ru-RU" dirty="0" smtClean="0"/>
              <a:t> </a:t>
            </a:r>
            <a:r>
              <a:rPr lang="ru-RU" dirty="0" err="1" smtClean="0"/>
              <a:t>реагентів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виміряно</a:t>
            </a:r>
            <a:r>
              <a:rPr lang="ru-RU" dirty="0" smtClean="0"/>
              <a:t> за </a:t>
            </a:r>
            <a:r>
              <a:rPr lang="ru-RU" dirty="0" err="1" smtClean="0"/>
              <a:t>однакових</a:t>
            </a:r>
            <a:r>
              <a:rPr lang="ru-RU" dirty="0" smtClean="0"/>
              <a:t> умов).</a:t>
            </a:r>
            <a:endParaRPr lang="ru-RU" dirty="0"/>
          </a:p>
        </p:txBody>
      </p:sp>
      <p:pic>
        <p:nvPicPr>
          <p:cNvPr id="5" name="Рисунок 4" descr="Chemistry_144_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7" y="2564904"/>
            <a:ext cx="7325471" cy="25922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39752" y="5301208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Відповідь</a:t>
            </a:r>
            <a:r>
              <a:rPr lang="ru-RU" dirty="0" smtClean="0"/>
              <a:t>. На </a:t>
            </a:r>
            <a:r>
              <a:rPr lang="ru-RU" dirty="0" err="1" smtClean="0"/>
              <a:t>згоряння</a:t>
            </a:r>
            <a:r>
              <a:rPr lang="ru-RU" dirty="0" smtClean="0"/>
              <a:t> метану </a:t>
            </a:r>
            <a:r>
              <a:rPr lang="ru-RU" dirty="0" err="1" smtClean="0"/>
              <a:t>об'ємом</a:t>
            </a:r>
            <a:r>
              <a:rPr lang="ru-RU" dirty="0" smtClean="0"/>
              <a:t> 350 м3 </a:t>
            </a:r>
            <a:r>
              <a:rPr lang="ru-RU" dirty="0" err="1" smtClean="0"/>
              <a:t>витратиться</a:t>
            </a:r>
            <a:r>
              <a:rPr lang="ru-RU" dirty="0" smtClean="0"/>
              <a:t> </a:t>
            </a:r>
            <a:r>
              <a:rPr lang="ru-RU" dirty="0" err="1" smtClean="0"/>
              <a:t>кисень</a:t>
            </a:r>
            <a:r>
              <a:rPr lang="ru-RU" dirty="0" smtClean="0"/>
              <a:t> </a:t>
            </a:r>
            <a:r>
              <a:rPr lang="ru-RU" dirty="0" err="1" smtClean="0"/>
              <a:t>об'ємом</a:t>
            </a:r>
            <a:r>
              <a:rPr lang="ru-RU" dirty="0" smtClean="0"/>
              <a:t> 700 м3. </a:t>
            </a:r>
            <a:r>
              <a:rPr lang="ru-RU" dirty="0" err="1" smtClean="0"/>
              <a:t>Унаслідок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утвориться</a:t>
            </a:r>
            <a:r>
              <a:rPr lang="ru-RU" dirty="0" smtClean="0"/>
              <a:t> карбон(І</a:t>
            </a:r>
            <a:r>
              <a:rPr lang="en-US" dirty="0" smtClean="0"/>
              <a:t>V) </a:t>
            </a:r>
            <a:r>
              <a:rPr lang="ru-RU" dirty="0" smtClean="0"/>
              <a:t>оксид </a:t>
            </a:r>
            <a:r>
              <a:rPr lang="ru-RU" dirty="0" err="1" smtClean="0"/>
              <a:t>об'ємом</a:t>
            </a:r>
            <a:r>
              <a:rPr lang="ru-RU" dirty="0" smtClean="0"/>
              <a:t> 350 м3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водяна</a:t>
            </a:r>
            <a:r>
              <a:rPr lang="ru-RU" dirty="0" smtClean="0"/>
              <a:t> пара </a:t>
            </a:r>
            <a:r>
              <a:rPr lang="ru-RU" dirty="0" err="1" smtClean="0"/>
              <a:t>об'ємом</a:t>
            </a:r>
            <a:r>
              <a:rPr lang="ru-RU" dirty="0" smtClean="0"/>
              <a:t> 700 м3.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 </a:t>
            </a:r>
            <a:r>
              <a:rPr lang="ru-RU" dirty="0" err="1" smtClean="0"/>
              <a:t>Визначте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вистачить</a:t>
            </a:r>
            <a:r>
              <a:rPr lang="ru-RU" dirty="0" smtClean="0"/>
              <a:t> хлору </a:t>
            </a:r>
            <a:r>
              <a:rPr lang="ru-RU" dirty="0" err="1" smtClean="0"/>
              <a:t>об'ємом</a:t>
            </a:r>
            <a:r>
              <a:rPr lang="ru-RU" dirty="0" smtClean="0"/>
              <a:t> 120 л на </a:t>
            </a:r>
            <a:r>
              <a:rPr lang="ru-RU" dirty="0" err="1" smtClean="0"/>
              <a:t>повне</a:t>
            </a:r>
            <a:r>
              <a:rPr lang="ru-RU" dirty="0" smtClean="0"/>
              <a:t> </a:t>
            </a:r>
            <a:r>
              <a:rPr lang="ru-RU" dirty="0" err="1" smtClean="0"/>
              <a:t>хлорування</a:t>
            </a:r>
            <a:r>
              <a:rPr lang="ru-RU" dirty="0" smtClean="0"/>
              <a:t> метану </a:t>
            </a:r>
            <a:r>
              <a:rPr lang="ru-RU" dirty="0" err="1" smtClean="0"/>
              <a:t>об'ємом</a:t>
            </a:r>
            <a:r>
              <a:rPr lang="ru-RU" dirty="0" smtClean="0"/>
              <a:t> 25 л (</a:t>
            </a:r>
            <a:r>
              <a:rPr lang="ru-RU" dirty="0" err="1" smtClean="0"/>
              <a:t>об'єми</a:t>
            </a:r>
            <a:r>
              <a:rPr lang="ru-RU" dirty="0" smtClean="0"/>
              <a:t> </a:t>
            </a:r>
            <a:r>
              <a:rPr lang="ru-RU" dirty="0" err="1" smtClean="0"/>
              <a:t>газуватих</a:t>
            </a:r>
            <a:r>
              <a:rPr lang="ru-RU" dirty="0" smtClean="0"/>
              <a:t> </a:t>
            </a:r>
            <a:r>
              <a:rPr lang="ru-RU" dirty="0" err="1" smtClean="0"/>
              <a:t>реагентів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виміряно</a:t>
            </a:r>
            <a:r>
              <a:rPr lang="ru-RU" dirty="0" smtClean="0"/>
              <a:t> за </a:t>
            </a:r>
            <a:r>
              <a:rPr lang="ru-RU" dirty="0" err="1" smtClean="0"/>
              <a:t>однакових</a:t>
            </a:r>
            <a:r>
              <a:rPr lang="ru-RU" dirty="0" smtClean="0"/>
              <a:t> умов).</a:t>
            </a:r>
            <a:endParaRPr lang="ru-RU" dirty="0"/>
          </a:p>
        </p:txBody>
      </p:sp>
      <p:pic>
        <p:nvPicPr>
          <p:cNvPr id="5" name="Рисунок 4" descr="Chemistry_145_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268760"/>
            <a:ext cx="8311629" cy="237475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71800" y="4005064"/>
            <a:ext cx="547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Відповідь</a:t>
            </a:r>
            <a:r>
              <a:rPr lang="ru-RU" dirty="0" smtClean="0"/>
              <a:t>. </a:t>
            </a:r>
            <a:r>
              <a:rPr lang="ru-RU" dirty="0" err="1" smtClean="0"/>
              <a:t>Оскільки</a:t>
            </a:r>
            <a:r>
              <a:rPr lang="ru-RU" dirty="0" smtClean="0"/>
              <a:t> на </a:t>
            </a:r>
            <a:r>
              <a:rPr lang="ru-RU" dirty="0" err="1" smtClean="0"/>
              <a:t>повне</a:t>
            </a:r>
            <a:r>
              <a:rPr lang="ru-RU" dirty="0" smtClean="0"/>
              <a:t> </a:t>
            </a:r>
            <a:r>
              <a:rPr lang="ru-RU" dirty="0" err="1" smtClean="0"/>
              <a:t>хлорування</a:t>
            </a:r>
            <a:r>
              <a:rPr lang="ru-RU" dirty="0" smtClean="0"/>
              <a:t> метану </a:t>
            </a:r>
            <a:r>
              <a:rPr lang="ru-RU" dirty="0" err="1" smtClean="0"/>
              <a:t>витратиться</a:t>
            </a:r>
            <a:r>
              <a:rPr lang="ru-RU" dirty="0" smtClean="0"/>
              <a:t> хлор </a:t>
            </a:r>
            <a:r>
              <a:rPr lang="ru-RU" dirty="0" err="1" smtClean="0"/>
              <a:t>об’ємом</a:t>
            </a:r>
            <a:r>
              <a:rPr lang="ru-RU" dirty="0" smtClean="0"/>
              <a:t> 100 л, то </a:t>
            </a:r>
            <a:r>
              <a:rPr lang="ru-RU" dirty="0" err="1" smtClean="0"/>
              <a:t>зазначеної</a:t>
            </a:r>
            <a:r>
              <a:rPr lang="ru-RU" dirty="0" smtClean="0"/>
              <a:t> в </a:t>
            </a:r>
            <a:r>
              <a:rPr lang="ru-RU" dirty="0" err="1" smtClean="0"/>
              <a:t>умові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хлору </a:t>
            </a:r>
            <a:r>
              <a:rPr lang="ru-RU" dirty="0" err="1" smtClean="0"/>
              <a:t>вистачить</a:t>
            </a:r>
            <a:r>
              <a:rPr lang="ru-RU" dirty="0" smtClean="0"/>
              <a:t> для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188640"/>
            <a:ext cx="6172200" cy="1229522"/>
          </a:xfrm>
        </p:spPr>
        <p:txBody>
          <a:bodyPr/>
          <a:lstStyle/>
          <a:p>
            <a:r>
              <a:rPr lang="ru-RU" b="0" i="1" u="sng" dirty="0" err="1" smtClean="0"/>
              <a:t>Застосуйте</a:t>
            </a:r>
            <a:r>
              <a:rPr lang="ru-RU" b="0" i="1" u="sng" dirty="0" smtClean="0"/>
              <a:t> </a:t>
            </a:r>
            <a:r>
              <a:rPr lang="ru-RU" b="0" i="1" u="sng" dirty="0" err="1" smtClean="0"/>
              <a:t>свої</a:t>
            </a:r>
            <a:r>
              <a:rPr lang="ru-RU" b="0" i="1" u="sng" dirty="0" smtClean="0"/>
              <a:t> </a:t>
            </a:r>
            <a:r>
              <a:rPr lang="ru-RU" b="0" i="1" u="sng" dirty="0" err="1" smtClean="0"/>
              <a:t>знання</a:t>
            </a:r>
            <a:r>
              <a:rPr lang="ru-RU" b="0" i="1" u="sng" dirty="0" smtClean="0"/>
              <a:t> </a:t>
            </a:r>
            <a:r>
              <a:rPr lang="ru-RU" b="0" i="1" u="sng" dirty="0" err="1" smtClean="0"/>
              <a:t>й</a:t>
            </a:r>
            <a:r>
              <a:rPr lang="ru-RU" b="0" i="1" u="sng" dirty="0" smtClean="0"/>
              <a:t> </a:t>
            </a:r>
            <a:r>
              <a:rPr lang="ru-RU" b="0" i="1" u="sng" dirty="0" err="1" smtClean="0"/>
              <a:t>уміння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1556792"/>
            <a:ext cx="6172200" cy="4818130"/>
          </a:xfrm>
        </p:spPr>
        <p:txBody>
          <a:bodyPr/>
          <a:lstStyle/>
          <a:p>
            <a:r>
              <a:rPr lang="ru-RU" sz="2800" b="0" dirty="0" smtClean="0"/>
              <a:t>1. </a:t>
            </a:r>
            <a:r>
              <a:rPr lang="ru-RU" sz="2800" b="0" dirty="0" err="1" smtClean="0"/>
              <a:t>Виберіть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правильне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доповнення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твердження</a:t>
            </a:r>
            <a:r>
              <a:rPr lang="ru-RU" sz="2800" b="0" dirty="0" smtClean="0"/>
              <a:t>. За </a:t>
            </a:r>
            <a:r>
              <a:rPr lang="ru-RU" sz="2800" b="0" dirty="0" err="1" smtClean="0"/>
              <a:t>однакових</a:t>
            </a:r>
            <a:r>
              <a:rPr lang="ru-RU" sz="2800" b="0" dirty="0" smtClean="0"/>
              <a:t> умов </a:t>
            </a:r>
            <a:r>
              <a:rPr lang="ru-RU" sz="2800" b="0" dirty="0" err="1" smtClean="0"/>
              <a:t>об'єми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газуватих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речовин</a:t>
            </a:r>
            <a:r>
              <a:rPr lang="ru-RU" sz="2800" b="0" dirty="0" smtClean="0"/>
              <a:t> у </a:t>
            </a:r>
            <a:r>
              <a:rPr lang="ru-RU" sz="2800" b="0" dirty="0" err="1" smtClean="0"/>
              <a:t>хімічних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реакціях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співвідносяться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між</a:t>
            </a:r>
            <a:r>
              <a:rPr lang="ru-RU" sz="2800" b="0" dirty="0" smtClean="0"/>
              <a:t> собою як:</a:t>
            </a:r>
            <a:br>
              <a:rPr lang="ru-RU" sz="2800" b="0" dirty="0" smtClean="0"/>
            </a:br>
            <a:r>
              <a:rPr lang="ru-RU" sz="2800" b="0" dirty="0" smtClean="0">
                <a:solidFill>
                  <a:srgbClr val="FF0000"/>
                </a:solidFill>
              </a:rPr>
              <a:t>А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Невеликі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цілі</a:t>
            </a:r>
            <a:r>
              <a:rPr lang="ru-RU" sz="2800" b="0" dirty="0" smtClean="0"/>
              <a:t> числа; 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ru-RU" sz="2800" b="0" dirty="0" smtClean="0">
                <a:solidFill>
                  <a:srgbClr val="FF0000"/>
                </a:solidFill>
              </a:rPr>
              <a:t>Б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Цілі</a:t>
            </a:r>
            <a:r>
              <a:rPr lang="ru-RU" sz="2800" b="0" dirty="0" smtClean="0"/>
              <a:t> числа, </a:t>
            </a:r>
            <a:r>
              <a:rPr lang="ru-RU" sz="2800" b="0" dirty="0" err="1" smtClean="0"/>
              <a:t>кратні</a:t>
            </a:r>
            <a:r>
              <a:rPr lang="ru-RU" sz="2800" b="0" dirty="0" smtClean="0"/>
              <a:t> десяти;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ru-RU" sz="2800" b="0" dirty="0" smtClean="0">
                <a:solidFill>
                  <a:srgbClr val="FF0000"/>
                </a:solidFill>
              </a:rPr>
              <a:t>В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Дробові</a:t>
            </a:r>
            <a:r>
              <a:rPr lang="ru-RU" sz="2800" b="0" dirty="0" smtClean="0"/>
              <a:t> числа, </a:t>
            </a:r>
            <a:r>
              <a:rPr lang="ru-RU" sz="2800" b="0" dirty="0" err="1" smtClean="0"/>
              <a:t>кратні</a:t>
            </a:r>
            <a:r>
              <a:rPr lang="ru-RU" sz="2800" b="0" dirty="0" smtClean="0"/>
              <a:t> числу Авогадро; 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ru-RU" sz="2800" b="0" dirty="0" smtClean="0">
                <a:solidFill>
                  <a:srgbClr val="FF0000"/>
                </a:solidFill>
              </a:rPr>
              <a:t>Г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Індекси</a:t>
            </a:r>
            <a:r>
              <a:rPr lang="ru-RU" sz="2800" b="0" dirty="0" smtClean="0"/>
              <a:t> у </a:t>
            </a:r>
            <a:r>
              <a:rPr lang="ru-RU" sz="2800" b="0" dirty="0" err="1" smtClean="0"/>
              <a:t>хімічних</a:t>
            </a:r>
            <a:r>
              <a:rPr lang="ru-RU" sz="2800" b="0" dirty="0" smtClean="0"/>
              <a:t> формулах.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908720"/>
            <a:ext cx="68042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2. </a:t>
            </a:r>
            <a:r>
              <a:rPr lang="ru-RU" sz="2800" dirty="0" err="1" smtClean="0"/>
              <a:t>Виберіть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об'єм</a:t>
            </a:r>
            <a:r>
              <a:rPr lang="ru-RU" sz="2800" dirty="0" smtClean="0"/>
              <a:t> (л) </a:t>
            </a:r>
            <a:r>
              <a:rPr lang="ru-RU" sz="2800" dirty="0" err="1" smtClean="0"/>
              <a:t>водню</a:t>
            </a:r>
            <a:r>
              <a:rPr lang="ru-RU" sz="2800" dirty="0" smtClean="0"/>
              <a:t>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ru-RU" sz="2800" dirty="0" err="1" smtClean="0"/>
              <a:t>витратився</a:t>
            </a:r>
            <a:r>
              <a:rPr lang="ru-RU" sz="2800" dirty="0" smtClean="0"/>
              <a:t> у </a:t>
            </a:r>
            <a:r>
              <a:rPr lang="ru-RU" sz="2800" dirty="0" err="1" smtClean="0"/>
              <a:t>реакції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киснем,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продукт </a:t>
            </a:r>
            <a:r>
              <a:rPr lang="ru-RU" sz="2800" dirty="0" err="1" smtClean="0"/>
              <a:t>взаємодії</a:t>
            </a:r>
            <a:r>
              <a:rPr lang="ru-RU" sz="2800" dirty="0" smtClean="0"/>
              <a:t> - </a:t>
            </a:r>
            <a:r>
              <a:rPr lang="ru-RU" sz="2800" dirty="0" err="1" smtClean="0"/>
              <a:t>водяна</a:t>
            </a:r>
            <a:r>
              <a:rPr lang="ru-RU" sz="2800" dirty="0" smtClean="0"/>
              <a:t> пара </a:t>
            </a:r>
            <a:r>
              <a:rPr lang="ru-RU" sz="2800" dirty="0" err="1" smtClean="0"/>
              <a:t>об'ємом</a:t>
            </a:r>
            <a:r>
              <a:rPr lang="ru-RU" sz="2800" dirty="0" smtClean="0"/>
              <a:t> 300 л (</a:t>
            </a:r>
            <a:r>
              <a:rPr lang="ru-RU" sz="2800" dirty="0" err="1" smtClean="0"/>
              <a:t>об'єми</a:t>
            </a:r>
            <a:r>
              <a:rPr lang="ru-RU" sz="2800" dirty="0" smtClean="0"/>
              <a:t> </a:t>
            </a:r>
            <a:r>
              <a:rPr lang="ru-RU" sz="2800" dirty="0" err="1" smtClean="0"/>
              <a:t>газуватих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реагентів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продуктів</a:t>
            </a:r>
            <a:r>
              <a:rPr lang="ru-RU" sz="2800" dirty="0" smtClean="0"/>
              <a:t> </a:t>
            </a:r>
            <a:r>
              <a:rPr lang="ru-RU" sz="2800" dirty="0" err="1" smtClean="0"/>
              <a:t>виміряно</a:t>
            </a:r>
            <a:r>
              <a:rPr lang="ru-RU" sz="2800" dirty="0" smtClean="0"/>
              <a:t> за </a:t>
            </a:r>
            <a:r>
              <a:rPr lang="ru-RU" sz="2800" dirty="0" err="1" smtClean="0"/>
              <a:t>однакових</a:t>
            </a:r>
            <a:r>
              <a:rPr lang="ru-RU" sz="2800" dirty="0" smtClean="0"/>
              <a:t> умов):</a:t>
            </a:r>
            <a:br>
              <a:rPr lang="ru-RU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 150;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Б</a:t>
            </a:r>
            <a:r>
              <a:rPr lang="ru-RU" sz="2800" dirty="0" smtClean="0"/>
              <a:t> 300;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В</a:t>
            </a:r>
            <a:r>
              <a:rPr lang="ru-RU" sz="2800" dirty="0" smtClean="0"/>
              <a:t> 450;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Г</a:t>
            </a:r>
            <a:r>
              <a:rPr lang="ru-RU" sz="2800" dirty="0" smtClean="0"/>
              <a:t> 600.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5373216"/>
            <a:ext cx="53880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O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→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764704"/>
            <a:ext cx="62646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3. </a:t>
            </a:r>
            <a:r>
              <a:rPr lang="ru-RU" sz="2800" dirty="0" err="1" smtClean="0"/>
              <a:t>Виберіть</a:t>
            </a:r>
            <a:r>
              <a:rPr lang="ru-RU" sz="2800" dirty="0" smtClean="0"/>
              <a:t> </a:t>
            </a:r>
            <a:r>
              <a:rPr lang="ru-RU" sz="2800" dirty="0" err="1" smtClean="0"/>
              <a:t>об'єм</a:t>
            </a:r>
            <a:r>
              <a:rPr lang="ru-RU" sz="2800" dirty="0" smtClean="0"/>
              <a:t> (л) хлору, </a:t>
            </a:r>
            <a:r>
              <a:rPr lang="ru-RU" sz="2800" dirty="0" err="1" smtClean="0"/>
              <a:t>витраченого</a:t>
            </a:r>
            <a:r>
              <a:rPr lang="ru-RU" sz="2800" dirty="0" smtClean="0"/>
              <a:t> на </a:t>
            </a:r>
            <a:r>
              <a:rPr lang="ru-RU" sz="2800" dirty="0" err="1" smtClean="0"/>
              <a:t>повне</a:t>
            </a:r>
            <a:r>
              <a:rPr lang="ru-RU" sz="2800" dirty="0" smtClean="0"/>
              <a:t> </a:t>
            </a:r>
            <a:r>
              <a:rPr lang="ru-RU" sz="2800" dirty="0" err="1" smtClean="0"/>
              <a:t>хлорування</a:t>
            </a:r>
            <a:r>
              <a:rPr lang="ru-RU" sz="2800" dirty="0" smtClean="0"/>
              <a:t> метану,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один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продуктів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реакції</a:t>
            </a:r>
            <a:r>
              <a:rPr lang="ru-RU" sz="2800" dirty="0" smtClean="0"/>
              <a:t> - </a:t>
            </a:r>
            <a:r>
              <a:rPr lang="ru-RU" sz="2800" dirty="0" err="1" smtClean="0"/>
              <a:t>гідроген</a:t>
            </a:r>
            <a:r>
              <a:rPr lang="ru-RU" sz="2800" dirty="0" smtClean="0"/>
              <a:t> хлорид </a:t>
            </a:r>
            <a:r>
              <a:rPr lang="ru-RU" sz="2800" dirty="0" err="1" smtClean="0"/>
              <a:t>об'ємом</a:t>
            </a:r>
            <a:r>
              <a:rPr lang="ru-RU" sz="2800" dirty="0" smtClean="0"/>
              <a:t> 40 л (</a:t>
            </a:r>
            <a:r>
              <a:rPr lang="ru-RU" sz="2800" dirty="0" err="1" smtClean="0"/>
              <a:t>об'єми</a:t>
            </a:r>
            <a:r>
              <a:rPr lang="ru-RU" sz="2800" dirty="0" smtClean="0"/>
              <a:t> </a:t>
            </a:r>
            <a:r>
              <a:rPr lang="ru-RU" sz="2800" dirty="0" err="1" smtClean="0"/>
              <a:t>газуватих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реагентів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продуктів</a:t>
            </a:r>
            <a:r>
              <a:rPr lang="ru-RU" sz="2800" dirty="0" smtClean="0"/>
              <a:t> </a:t>
            </a:r>
            <a:r>
              <a:rPr lang="ru-RU" sz="2800" dirty="0" err="1" smtClean="0"/>
              <a:t>виміряно</a:t>
            </a:r>
            <a:r>
              <a:rPr lang="ru-RU" sz="2800" dirty="0" smtClean="0"/>
              <a:t> за </a:t>
            </a:r>
            <a:r>
              <a:rPr lang="ru-RU" sz="2800" dirty="0" err="1" smtClean="0"/>
              <a:t>однакових</a:t>
            </a:r>
            <a:r>
              <a:rPr lang="ru-RU" sz="2800" dirty="0" smtClean="0"/>
              <a:t> умов):</a:t>
            </a:r>
            <a:br>
              <a:rPr lang="ru-RU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 20;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Б</a:t>
            </a:r>
            <a:r>
              <a:rPr lang="ru-RU" sz="2800" dirty="0" smtClean="0"/>
              <a:t> 40;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В</a:t>
            </a:r>
            <a:r>
              <a:rPr lang="ru-RU" sz="2800" dirty="0" smtClean="0"/>
              <a:t> 80;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Г</a:t>
            </a:r>
            <a:r>
              <a:rPr lang="ru-RU" sz="2800" dirty="0" smtClean="0"/>
              <a:t> 160.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5589240"/>
            <a:ext cx="745909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Cl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→ CCl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HCl</a:t>
            </a:r>
            <a:endParaRPr lang="ru-RU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1268760"/>
            <a:ext cx="6172200" cy="5106162"/>
          </a:xfrm>
        </p:spPr>
        <p:txBody>
          <a:bodyPr/>
          <a:lstStyle/>
          <a:p>
            <a:r>
              <a:rPr lang="ru-RU" sz="2800" b="0" dirty="0" smtClean="0"/>
              <a:t>4. </a:t>
            </a:r>
            <a:r>
              <a:rPr lang="ru-RU" sz="2800" b="0" dirty="0" err="1" smtClean="0"/>
              <a:t>Виберіть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об'єм</a:t>
            </a:r>
            <a:r>
              <a:rPr lang="ru-RU" sz="2800" b="0" dirty="0" smtClean="0"/>
              <a:t> (л) метану, на </a:t>
            </a:r>
            <a:r>
              <a:rPr lang="ru-RU" sz="2800" b="0" dirty="0" err="1" smtClean="0"/>
              <a:t>повне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хлорування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якого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було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витрачено</a:t>
            </a:r>
            <a:r>
              <a:rPr lang="ru-RU" sz="2800" b="0" dirty="0" smtClean="0"/>
              <a:t> хлор </a:t>
            </a:r>
            <a:r>
              <a:rPr lang="ru-RU" sz="2800" b="0" dirty="0" err="1" smtClean="0"/>
              <a:t>об'ємом</a:t>
            </a:r>
            <a:r>
              <a:rPr lang="ru-RU" sz="2800" b="0" dirty="0" smtClean="0"/>
              <a:t> 16л (</a:t>
            </a:r>
            <a:r>
              <a:rPr lang="ru-RU" sz="2800" b="0" dirty="0" err="1" smtClean="0"/>
              <a:t>об'єми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газуватих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реагентів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і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продуктів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виміряно</a:t>
            </a:r>
            <a:r>
              <a:rPr lang="ru-RU" sz="2800" b="0" dirty="0" smtClean="0"/>
              <a:t> за </a:t>
            </a:r>
            <a:r>
              <a:rPr lang="ru-RU" sz="2800" b="0" dirty="0" err="1" smtClean="0"/>
              <a:t>однакових</a:t>
            </a:r>
            <a:r>
              <a:rPr lang="ru-RU" sz="2800" b="0" dirty="0" smtClean="0"/>
              <a:t> умов):</a:t>
            </a:r>
            <a:br>
              <a:rPr lang="ru-RU" sz="2800" b="0" dirty="0" smtClean="0"/>
            </a:br>
            <a:r>
              <a:rPr lang="ru-RU" sz="2800" b="0" dirty="0" smtClean="0">
                <a:solidFill>
                  <a:srgbClr val="FF0000"/>
                </a:solidFill>
              </a:rPr>
              <a:t>А</a:t>
            </a:r>
            <a:r>
              <a:rPr lang="ru-RU" sz="2800" b="0" dirty="0" smtClean="0"/>
              <a:t>4; 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ru-RU" sz="2800" b="0" dirty="0" smtClean="0">
                <a:solidFill>
                  <a:srgbClr val="FF0000"/>
                </a:solidFill>
              </a:rPr>
              <a:t>Б</a:t>
            </a:r>
            <a:r>
              <a:rPr lang="ru-RU" sz="2800" b="0" dirty="0" smtClean="0"/>
              <a:t>8; </a:t>
            </a:r>
            <a:endParaRPr lang="en-US" sz="2800" b="0" dirty="0" smtClean="0"/>
          </a:p>
          <a:p>
            <a:r>
              <a:rPr lang="ru-RU" sz="2800" b="0" dirty="0" smtClean="0">
                <a:solidFill>
                  <a:srgbClr val="FF0000"/>
                </a:solidFill>
              </a:rPr>
              <a:t>В</a:t>
            </a:r>
            <a:r>
              <a:rPr lang="ru-RU" sz="2800" b="0" dirty="0" smtClean="0"/>
              <a:t> 16; 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ru-RU" sz="2800" b="0" dirty="0" smtClean="0">
                <a:solidFill>
                  <a:srgbClr val="FF0000"/>
                </a:solidFill>
              </a:rPr>
              <a:t>Г</a:t>
            </a:r>
            <a:r>
              <a:rPr lang="ru-RU" sz="2800" b="0" dirty="0" smtClean="0"/>
              <a:t>32.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5805264"/>
            <a:ext cx="67056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Cl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→ CCl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+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HCl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116</TotalTime>
  <Words>437</Words>
  <Application>Microsoft Office PowerPoint</Application>
  <PresentationFormat>Экран (4:3)</PresentationFormat>
  <Paragraphs>29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ВІДНОШЕННЯ ОБ'ЄМІВ ГАЗІВ У ХІМІЧНИХ РЕАКЦІЯХ</vt:lpstr>
      <vt:lpstr>Слайд 2</vt:lpstr>
      <vt:lpstr>Слайд 3</vt:lpstr>
      <vt:lpstr>Розв'яжімо задачі</vt:lpstr>
      <vt:lpstr>Слайд 5</vt:lpstr>
      <vt:lpstr>Застосуйте свої знання й уміння</vt:lpstr>
      <vt:lpstr>Слайд 7</vt:lpstr>
      <vt:lpstr>Слайд 8</vt:lpstr>
      <vt:lpstr>Слайд 9</vt:lpstr>
      <vt:lpstr>Слайд 10</vt:lpstr>
      <vt:lpstr>Слайд 11</vt:lpstr>
      <vt:lpstr>Правильні відповіді: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ВІДНОШЕННЯ ОБ'ЄМІВ ГАЗІВ У ХІМІЧНИХ РЕАКЦІЯХ</dc:title>
  <cp:lastModifiedBy>Lena</cp:lastModifiedBy>
  <cp:revision>14</cp:revision>
  <dcterms:modified xsi:type="dcterms:W3CDTF">2014-12-08T17:02:37Z</dcterms:modified>
</cp:coreProperties>
</file>