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A4E62-0E7F-48F6-BA93-7FC930AFF95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404AA-43A0-4629-8879-ECBF7ACF176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922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6F4CB-B1A6-42DE-8EC3-3531D593076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65C36-89E2-4E25-B626-284127BE157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576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36D74-AB55-49AD-B119-F4D77C04ADE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05B77-7116-4CB6-A8A0-97A70F612D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6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8A906-D54A-4762-8B21-DFC16CCA671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44F9C-9A12-4B09-8B3A-6907BA53614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7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4A216-EA96-4848-814E-606CBEEBD43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31532-B9F1-4B6E-B417-FAE394F0437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82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766A3-1170-4D72-BBDD-5E895992438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872D-7186-41D4-B725-9CAD3972D23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40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E2A4-49D6-4EF2-8986-EFEA39953A2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562B6-ED4C-4BA8-88E5-EA38E65E561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278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BB268-5E55-4099-99AD-8D81AB263E7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86F43-7D85-46F5-AA81-6EA511C4349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6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1D762-CCBB-4117-8FD2-87F2DF0E429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36A8C-AA17-4B77-842F-47C9459150B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2467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0E6E3-AF27-4164-9F3B-3C3343EA4B6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3DCF9-5219-47A5-BEA0-41248377BEA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44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A1B5A-8CC8-40D3-945F-A1732522462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E612F-DBC6-4933-8DEE-D18A28DDC14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71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500800-52B6-4452-A61F-FE20F21B142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482EB2-8ADF-4D0F-914B-4A167B12C7E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03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3%D0%BA%D1%80%D0%B0%D0%B8%D0%BD%D1%81%D0%BA%D0%B8%D0%B9_%D1%8F%D0%B7%D1%8B%D0%B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3%D1%80%D0%B0%D0%BC%D0%BE%D1%82%D0%B0.%D1%80%D1%83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2052" name="Рисунок 13" descr="145px-Coat_of_arms_of_Ukraine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85750"/>
            <a:ext cx="2214562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14"/>
          <p:cNvSpPr txBox="1">
            <a:spLocks noChangeArrowheads="1"/>
          </p:cNvSpPr>
          <p:nvPr/>
        </p:nvSpPr>
        <p:spPr bwMode="auto">
          <a:xfrm>
            <a:off x="3286125" y="285750"/>
            <a:ext cx="40005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z="6600" smtClean="0">
                <a:solidFill>
                  <a:srgbClr val="DCE6F2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Україна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uk-UA" sz="6600" smtClean="0">
                <a:solidFill>
                  <a:srgbClr val="DCE6F2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Украина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600" smtClean="0">
                <a:solidFill>
                  <a:srgbClr val="DCE6F2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Ukraine</a:t>
            </a:r>
            <a:endParaRPr lang="ru-RU" sz="6600" smtClean="0">
              <a:solidFill>
                <a:srgbClr val="DCE6F2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750" y="4429125"/>
            <a:ext cx="848995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400" cap="all" dirty="0">
                <a:solidFill>
                  <a:srgbClr val="0070C0"/>
                </a:solidFill>
              </a:rPr>
              <a:t>Общая характеристика страны</a:t>
            </a:r>
          </a:p>
        </p:txBody>
      </p:sp>
    </p:spTree>
    <p:extLst>
      <p:ext uri="{BB962C8B-B14F-4D97-AF65-F5344CB8AC3E}">
        <p14:creationId xmlns:p14="http://schemas.microsoft.com/office/powerpoint/2010/main" val="12389439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chemeClr val="tx2">
                <a:lumMod val="60000"/>
                <a:lumOff val="40000"/>
              </a:schemeClr>
            </a:gs>
            <a:gs pos="52000">
              <a:srgbClr val="FFFF00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Содержимое 6" descr="400px-Map_of_Ukraine_political_simple_blank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14688" y="1143000"/>
            <a:ext cx="5715000" cy="4429125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285750" y="214313"/>
            <a:ext cx="2786063" cy="6357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Украи́на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 (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  <a:hlinkClick r:id="rId3" tooltip="Украинский язык"/>
              </a:rPr>
              <a:t>укр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  <a:hlinkClick r:id="rId3" tooltip="Украинский язык"/>
              </a:rPr>
              <a:t>.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 </a:t>
            </a:r>
            <a:r>
              <a:rPr lang="uk-UA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Україна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) — государство в Восточной Европе, на юге омывается Чёрным и Азовским морями. На востоке, северо-востоке и севере граничит с Россией, на севере — с Белорус</a:t>
            </a:r>
            <a:r>
              <a:rPr lang="uk-UA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ью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, на западе — с Польшей, Словакией и Венгрией, на юго-западе — с Румынией и Молдавией.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Независимость получила  24 августа 1991 года. Столица – город Киев.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/>
          </a:p>
        </p:txBody>
      </p:sp>
      <p:sp>
        <p:nvSpPr>
          <p:cNvPr id="3076" name="TextBox 8"/>
          <p:cNvSpPr txBox="1">
            <a:spLocks noChangeArrowheads="1"/>
          </p:cNvSpPr>
          <p:nvPr/>
        </p:nvSpPr>
        <p:spPr bwMode="auto">
          <a:xfrm>
            <a:off x="4929188" y="1214438"/>
            <a:ext cx="1077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Calibri" pitchFamily="34" charset="0"/>
              </a:rPr>
              <a:t>Беларусь</a:t>
            </a:r>
          </a:p>
        </p:txBody>
      </p:sp>
      <p:sp>
        <p:nvSpPr>
          <p:cNvPr id="3077" name="TextBox 9"/>
          <p:cNvSpPr txBox="1">
            <a:spLocks noChangeArrowheads="1"/>
          </p:cNvSpPr>
          <p:nvPr/>
        </p:nvSpPr>
        <p:spPr bwMode="auto">
          <a:xfrm>
            <a:off x="7500938" y="1571625"/>
            <a:ext cx="850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Calibri" pitchFamily="34" charset="0"/>
              </a:rPr>
              <a:t>Россия</a:t>
            </a:r>
          </a:p>
        </p:txBody>
      </p:sp>
      <p:sp>
        <p:nvSpPr>
          <p:cNvPr id="3078" name="TextBox 10"/>
          <p:cNvSpPr txBox="1">
            <a:spLocks noChangeArrowheads="1"/>
          </p:cNvSpPr>
          <p:nvPr/>
        </p:nvSpPr>
        <p:spPr bwMode="auto">
          <a:xfrm rot="5174101">
            <a:off x="3311525" y="1658938"/>
            <a:ext cx="950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Calibri" pitchFamily="34" charset="0"/>
              </a:rPr>
              <a:t>Польша</a:t>
            </a:r>
          </a:p>
        </p:txBody>
      </p:sp>
      <p:sp>
        <p:nvSpPr>
          <p:cNvPr id="3079" name="TextBox 11"/>
          <p:cNvSpPr txBox="1">
            <a:spLocks noChangeArrowheads="1"/>
          </p:cNvSpPr>
          <p:nvPr/>
        </p:nvSpPr>
        <p:spPr bwMode="auto">
          <a:xfrm rot="-5580910">
            <a:off x="5019676" y="3870325"/>
            <a:ext cx="88741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smtClean="0">
                <a:solidFill>
                  <a:prstClr val="black"/>
                </a:solidFill>
                <a:latin typeface="Calibri" pitchFamily="34" charset="0"/>
              </a:rPr>
              <a:t>Молдова</a:t>
            </a:r>
          </a:p>
        </p:txBody>
      </p:sp>
      <p:sp>
        <p:nvSpPr>
          <p:cNvPr id="3080" name="TextBox 12"/>
          <p:cNvSpPr txBox="1">
            <a:spLocks noChangeArrowheads="1"/>
          </p:cNvSpPr>
          <p:nvPr/>
        </p:nvSpPr>
        <p:spPr bwMode="auto">
          <a:xfrm rot="892948">
            <a:off x="4000500" y="3857625"/>
            <a:ext cx="1073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Calibri" pitchFamily="34" charset="0"/>
              </a:rPr>
              <a:t>Румыния</a:t>
            </a:r>
          </a:p>
        </p:txBody>
      </p:sp>
      <p:sp>
        <p:nvSpPr>
          <p:cNvPr id="3081" name="TextBox 14"/>
          <p:cNvSpPr txBox="1">
            <a:spLocks noChangeArrowheads="1"/>
          </p:cNvSpPr>
          <p:nvPr/>
        </p:nvSpPr>
        <p:spPr bwMode="auto">
          <a:xfrm>
            <a:off x="5143500" y="2714625"/>
            <a:ext cx="19859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4000" smtClean="0">
                <a:solidFill>
                  <a:prstClr val="black"/>
                </a:solidFill>
                <a:latin typeface="Calibri" pitchFamily="34" charset="0"/>
              </a:rPr>
              <a:t>Украина</a:t>
            </a:r>
          </a:p>
        </p:txBody>
      </p:sp>
      <p:sp>
        <p:nvSpPr>
          <p:cNvPr id="3082" name="TextBox 15"/>
          <p:cNvSpPr txBox="1">
            <a:spLocks noChangeArrowheads="1"/>
          </p:cNvSpPr>
          <p:nvPr/>
        </p:nvSpPr>
        <p:spPr bwMode="auto">
          <a:xfrm rot="2510074">
            <a:off x="3065463" y="2844800"/>
            <a:ext cx="6969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smtClean="0">
                <a:solidFill>
                  <a:prstClr val="black"/>
                </a:solidFill>
                <a:latin typeface="Calibri" pitchFamily="34" charset="0"/>
              </a:rPr>
              <a:t>Словакия</a:t>
            </a:r>
          </a:p>
        </p:txBody>
      </p:sp>
      <p:sp>
        <p:nvSpPr>
          <p:cNvPr id="3083" name="TextBox 16"/>
          <p:cNvSpPr txBox="1">
            <a:spLocks noChangeArrowheads="1"/>
          </p:cNvSpPr>
          <p:nvPr/>
        </p:nvSpPr>
        <p:spPr bwMode="auto">
          <a:xfrm rot="-4324741">
            <a:off x="3041650" y="3429001"/>
            <a:ext cx="63023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000" smtClean="0">
                <a:solidFill>
                  <a:prstClr val="black"/>
                </a:solidFill>
                <a:latin typeface="Calibri" pitchFamily="34" charset="0"/>
              </a:rPr>
              <a:t>Венгрия</a:t>
            </a:r>
          </a:p>
        </p:txBody>
      </p:sp>
      <p:sp>
        <p:nvSpPr>
          <p:cNvPr id="3084" name="TextBox 17"/>
          <p:cNvSpPr txBox="1">
            <a:spLocks noChangeArrowheads="1"/>
          </p:cNvSpPr>
          <p:nvPr/>
        </p:nvSpPr>
        <p:spPr bwMode="auto">
          <a:xfrm rot="1838023">
            <a:off x="5759450" y="5005388"/>
            <a:ext cx="10525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200" smtClean="0">
                <a:solidFill>
                  <a:prstClr val="black"/>
                </a:solidFill>
                <a:latin typeface="Calibri" pitchFamily="34" charset="0"/>
              </a:rPr>
              <a:t>Черное море</a:t>
            </a:r>
          </a:p>
        </p:txBody>
      </p:sp>
      <p:sp>
        <p:nvSpPr>
          <p:cNvPr id="3085" name="TextBox 18"/>
          <p:cNvSpPr txBox="1">
            <a:spLocks noChangeArrowheads="1"/>
          </p:cNvSpPr>
          <p:nvPr/>
        </p:nvSpPr>
        <p:spPr bwMode="auto">
          <a:xfrm rot="-2268305">
            <a:off x="7253288" y="4376738"/>
            <a:ext cx="108267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100" smtClean="0">
                <a:solidFill>
                  <a:prstClr val="black"/>
                </a:solidFill>
                <a:latin typeface="Calibri" pitchFamily="34" charset="0"/>
              </a:rPr>
              <a:t>Азовское море</a:t>
            </a:r>
          </a:p>
        </p:txBody>
      </p:sp>
    </p:spTree>
    <p:extLst>
      <p:ext uri="{BB962C8B-B14F-4D97-AF65-F5344CB8AC3E}">
        <p14:creationId xmlns:p14="http://schemas.microsoft.com/office/powerpoint/2010/main" val="10245920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chemeClr val="tx2">
                <a:lumMod val="60000"/>
                <a:lumOff val="40000"/>
              </a:schemeClr>
            </a:gs>
            <a:gs pos="52000">
              <a:srgbClr val="FFFF00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FF00"/>
                </a:solidFill>
              </a:rPr>
              <a:t>Географическое положение</a:t>
            </a:r>
          </a:p>
        </p:txBody>
      </p:sp>
      <p:pic>
        <p:nvPicPr>
          <p:cNvPr id="4099" name="Содержимое 7" descr="300px-Europe_location_UKR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28813"/>
            <a:ext cx="4786313" cy="3786187"/>
          </a:xfr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000625" y="1600200"/>
            <a:ext cx="3686175" cy="4525963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/>
              <a:t>Территория Украины имеет размеры 1316 км с запада на восток и 893 км с севера на юг и лежит приблизительно между 52°20’ и 44°20’ северной широты и 22°5' и 41°15' восточной долготы.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/>
              <a:t>Общая площадь Украины составляет 603700 км², что составляет 5,7 % территории Европы и 0,44 % территории мира, 43-я в мире. Украина является самой большой страной, площадь которой расположена полностью на территории Европы. Вторая по размеру территории страна в Европе.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29702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chemeClr val="tx2">
                <a:lumMod val="60000"/>
                <a:lumOff val="40000"/>
              </a:schemeClr>
            </a:gs>
            <a:gs pos="52000">
              <a:srgbClr val="FFFF00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FFFF00"/>
                </a:solidFill>
              </a:rPr>
              <a:t>Происхождение названия Украины</a:t>
            </a:r>
            <a:br>
              <a:rPr lang="ru-RU" b="1" i="1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123" name="Содержимое 6"/>
          <p:cNvSpPr>
            <a:spLocks noGrp="1"/>
          </p:cNvSpPr>
          <p:nvPr>
            <p:ph idx="1"/>
          </p:nvPr>
        </p:nvSpPr>
        <p:spPr>
          <a:xfrm>
            <a:off x="500063" y="1214438"/>
            <a:ext cx="8401050" cy="4900612"/>
          </a:xfrm>
        </p:spPr>
        <p:txBody>
          <a:bodyPr/>
          <a:lstStyle/>
          <a:p>
            <a:pPr eaLnBrk="1" hangingPunct="1"/>
            <a:r>
              <a:rPr lang="ru-RU" sz="1800" b="1" smtClean="0"/>
              <a:t>От общеславянского «</a:t>
            </a:r>
            <a:r>
              <a:rPr lang="ru-RU" sz="1800" b="1" i="1" smtClean="0"/>
              <a:t>оукраина</a:t>
            </a:r>
            <a:r>
              <a:rPr lang="ru-RU" sz="1800" b="1" smtClean="0"/>
              <a:t>», «пограничная область», которое впервые было применено к пограничным территориям Киевской Руси;</a:t>
            </a:r>
          </a:p>
          <a:p>
            <a:pPr eaLnBrk="1" hangingPunct="1"/>
            <a:r>
              <a:rPr lang="ru-RU" sz="1800" b="1" smtClean="0"/>
              <a:t>топоним «Украина» произошел от старославянского «украяти» (т.е. выделить, вырезать часть из общего);</a:t>
            </a:r>
          </a:p>
          <a:p>
            <a:pPr eaLnBrk="1" hangingPunct="1"/>
            <a:r>
              <a:rPr lang="ru-RU" sz="1800" b="1" smtClean="0"/>
              <a:t>название Украины происходит от слова «</a:t>
            </a:r>
            <a:r>
              <a:rPr lang="ru-RU" sz="1800" b="1" i="1" smtClean="0"/>
              <a:t>край</a:t>
            </a:r>
            <a:r>
              <a:rPr lang="ru-RU" sz="1800" b="1" smtClean="0"/>
              <a:t>», «</a:t>
            </a:r>
            <a:r>
              <a:rPr lang="ru-RU" sz="1800" b="1" i="1" smtClean="0"/>
              <a:t>країна</a:t>
            </a:r>
            <a:r>
              <a:rPr lang="ru-RU" sz="1800" b="1" smtClean="0"/>
              <a:t>» то есть просто «страна», «земля заселенная своим народом», а «украинец» означало «соотечественник»;</a:t>
            </a:r>
          </a:p>
          <a:p>
            <a:pPr eaLnBrk="1" hangingPunct="1">
              <a:buFont typeface="Arial" charset="0"/>
              <a:buNone/>
            </a:pPr>
            <a:r>
              <a:rPr lang="ru-RU" sz="2800" b="1" smtClean="0"/>
              <a:t>Заметка</a:t>
            </a:r>
            <a:r>
              <a:rPr lang="ru-RU" sz="1800" b="1" smtClean="0"/>
              <a:t>: В современном русском языке правильное словоупотребление предлогов «на» или «в» перед названием Украины иногда считают спорным вопросом. Профессор В. В. Лопатин указывает, что исторически нормативным является употребление «</a:t>
            </a:r>
            <a:r>
              <a:rPr lang="ru-RU" sz="1800" b="1" i="1" smtClean="0"/>
              <a:t>на Украину</a:t>
            </a:r>
            <a:r>
              <a:rPr lang="ru-RU" sz="1800" b="1" smtClean="0"/>
              <a:t>», «</a:t>
            </a:r>
            <a:r>
              <a:rPr lang="ru-RU" sz="1800" b="1" i="1" smtClean="0"/>
              <a:t>с Украины</a:t>
            </a:r>
            <a:r>
              <a:rPr lang="ru-RU" sz="1800" b="1" smtClean="0"/>
              <a:t>», «</a:t>
            </a:r>
            <a:r>
              <a:rPr lang="ru-RU" sz="1800" b="1" i="1" smtClean="0"/>
              <a:t>на Украине</a:t>
            </a:r>
            <a:r>
              <a:rPr lang="ru-RU" sz="1800" b="1" smtClean="0"/>
              <a:t>», но «в государстве Украина». В справочнике Д. Э. Розенталя сказано, что следует писать «</a:t>
            </a:r>
            <a:r>
              <a:rPr lang="ru-RU" sz="1800" b="1" i="1" smtClean="0"/>
              <a:t>в Украину</a:t>
            </a:r>
            <a:r>
              <a:rPr lang="ru-RU" sz="1800" b="1" smtClean="0"/>
              <a:t>», «</a:t>
            </a:r>
            <a:r>
              <a:rPr lang="ru-RU" sz="1800" b="1" i="1" smtClean="0"/>
              <a:t>из Украины</a:t>
            </a:r>
            <a:r>
              <a:rPr lang="ru-RU" sz="1800" b="1" smtClean="0"/>
              <a:t>», «</a:t>
            </a:r>
            <a:r>
              <a:rPr lang="ru-RU" sz="1800" b="1" i="1" smtClean="0"/>
              <a:t>в Украине</a:t>
            </a:r>
            <a:r>
              <a:rPr lang="ru-RU" sz="1800" b="1" smtClean="0"/>
              <a:t>» . Как указывает справочная служба </a:t>
            </a:r>
            <a:r>
              <a:rPr lang="ru-RU" sz="1800" b="1" u="sng" smtClean="0">
                <a:hlinkClick r:id="rId2" tooltip="Грамота.ру"/>
              </a:rPr>
              <a:t>грамота.ру</a:t>
            </a:r>
            <a:r>
              <a:rPr lang="ru-RU" sz="1800" b="1" smtClean="0"/>
              <a:t>, «в 1993 году по требованию Правительства Украины нормативным следовало признать варианты „в Украину“ и соответственно „из Украины“. </a:t>
            </a:r>
          </a:p>
        </p:txBody>
      </p:sp>
    </p:spTree>
    <p:extLst>
      <p:ext uri="{BB962C8B-B14F-4D97-AF65-F5344CB8AC3E}">
        <p14:creationId xmlns:p14="http://schemas.microsoft.com/office/powerpoint/2010/main" val="178751521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chemeClr val="tx2">
                <a:lumMod val="60000"/>
                <a:lumOff val="40000"/>
              </a:schemeClr>
            </a:gs>
            <a:gs pos="52000">
              <a:srgbClr val="FFFF00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8435" name="Содержимое 6" descr="Хотинская крепость, Украина.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933056"/>
            <a:ext cx="4000500" cy="26257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437" name="Рисунок 8" descr="Львов, Украина.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28625"/>
            <a:ext cx="3278138" cy="37496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Рисунок 9" descr="Ласточкино гнездо, Крым, Украина.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428625"/>
            <a:ext cx="5106292" cy="44291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Содержимое 7" descr="Костел, Киев, Украина..jpg"/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040" y="2857500"/>
            <a:ext cx="2551113" cy="4000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16576095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1_Тема Office</vt:lpstr>
      <vt:lpstr>Презентация PowerPoint</vt:lpstr>
      <vt:lpstr>Презентация PowerPoint</vt:lpstr>
      <vt:lpstr>Географическое положение</vt:lpstr>
      <vt:lpstr>Происхождение названия Украины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Светлана В.</cp:lastModifiedBy>
  <cp:revision>1</cp:revision>
  <dcterms:modified xsi:type="dcterms:W3CDTF">2013-02-11T18:28:42Z</dcterms:modified>
</cp:coreProperties>
</file>