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5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7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128" autoAdjust="0"/>
    <p:restoredTop sz="93122" autoAdjust="0"/>
  </p:normalViewPr>
  <p:slideViewPr>
    <p:cSldViewPr>
      <p:cViewPr varScale="1">
        <p:scale>
          <a:sx n="102" d="100"/>
          <a:sy n="102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DAD485-A9A5-4FD6-AE29-D9B87D878714}" type="doc">
      <dgm:prSet loTypeId="urn:microsoft.com/office/officeart/2005/8/layout/radial4" loCatId="relationship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B99EF73D-B946-4114-A563-75EC12470509}">
      <dgm:prSet phldrT="[Текст]"/>
      <dgm:spPr/>
      <dgm:t>
        <a:bodyPr/>
        <a:lstStyle/>
        <a:p>
          <a:r>
            <a:rPr lang="uk-UA" dirty="0" smtClean="0"/>
            <a:t>Швидкість реакції</a:t>
          </a:r>
        </a:p>
        <a:p>
          <a:endParaRPr lang="ru-RU" dirty="0"/>
        </a:p>
      </dgm:t>
    </dgm:pt>
    <dgm:pt modelId="{D8A8CE2C-2076-4941-9A05-E671010BF70E}" type="parTrans" cxnId="{84D4399B-20DD-4717-9AF3-DA36125E8D45}">
      <dgm:prSet/>
      <dgm:spPr/>
      <dgm:t>
        <a:bodyPr/>
        <a:lstStyle/>
        <a:p>
          <a:endParaRPr lang="ru-RU"/>
        </a:p>
      </dgm:t>
    </dgm:pt>
    <dgm:pt modelId="{C495A497-FC9C-4FA0-B9AD-AD7FE189BC3C}" type="sibTrans" cxnId="{84D4399B-20DD-4717-9AF3-DA36125E8D45}">
      <dgm:prSet/>
      <dgm:spPr/>
      <dgm:t>
        <a:bodyPr/>
        <a:lstStyle/>
        <a:p>
          <a:endParaRPr lang="ru-RU"/>
        </a:p>
      </dgm:t>
    </dgm:pt>
    <dgm:pt modelId="{9FA6D61C-E1BA-485F-8C58-B33002D31E59}">
      <dgm:prSet phldrT="[Текст]"/>
      <dgm:spPr/>
      <dgm:t>
        <a:bodyPr/>
        <a:lstStyle/>
        <a:p>
          <a:r>
            <a:rPr lang="uk-UA" dirty="0" smtClean="0"/>
            <a:t>Природа реагентів</a:t>
          </a:r>
          <a:endParaRPr lang="ru-RU" dirty="0"/>
        </a:p>
      </dgm:t>
    </dgm:pt>
    <dgm:pt modelId="{9B4203F3-7940-4399-A8E1-9E20E0F4CA5F}" type="parTrans" cxnId="{B8E64D84-1A89-4333-9A2F-D5EC86DC378D}">
      <dgm:prSet/>
      <dgm:spPr/>
      <dgm:t>
        <a:bodyPr/>
        <a:lstStyle/>
        <a:p>
          <a:endParaRPr lang="ru-RU"/>
        </a:p>
      </dgm:t>
    </dgm:pt>
    <dgm:pt modelId="{1D0D7CE2-F505-48A0-A199-BD49E11753D0}" type="sibTrans" cxnId="{B8E64D84-1A89-4333-9A2F-D5EC86DC378D}">
      <dgm:prSet/>
      <dgm:spPr/>
      <dgm:t>
        <a:bodyPr/>
        <a:lstStyle/>
        <a:p>
          <a:endParaRPr lang="ru-RU"/>
        </a:p>
      </dgm:t>
    </dgm:pt>
    <dgm:pt modelId="{C224AEC0-D7BD-4C9A-A508-04A9FD432E4A}">
      <dgm:prSet phldrT="[Текст]"/>
      <dgm:spPr/>
      <dgm:t>
        <a:bodyPr/>
        <a:lstStyle/>
        <a:p>
          <a:r>
            <a:rPr lang="uk-UA" dirty="0" smtClean="0"/>
            <a:t>Площа зіткнення реагентів</a:t>
          </a:r>
          <a:endParaRPr lang="ru-RU" dirty="0"/>
        </a:p>
      </dgm:t>
    </dgm:pt>
    <dgm:pt modelId="{94176120-5EE6-466E-9366-502EFCC05D89}" type="parTrans" cxnId="{0261F68E-341C-4588-A0A6-A1A134240931}">
      <dgm:prSet/>
      <dgm:spPr/>
      <dgm:t>
        <a:bodyPr/>
        <a:lstStyle/>
        <a:p>
          <a:endParaRPr lang="ru-RU"/>
        </a:p>
      </dgm:t>
    </dgm:pt>
    <dgm:pt modelId="{DD187C50-ED10-4BDF-B9BB-B7CCE81EA376}" type="sibTrans" cxnId="{0261F68E-341C-4588-A0A6-A1A134240931}">
      <dgm:prSet/>
      <dgm:spPr/>
      <dgm:t>
        <a:bodyPr/>
        <a:lstStyle/>
        <a:p>
          <a:endParaRPr lang="ru-RU"/>
        </a:p>
      </dgm:t>
    </dgm:pt>
    <dgm:pt modelId="{0894D53D-76EC-4116-8267-72C554DD8BDF}">
      <dgm:prSet/>
      <dgm:spPr/>
      <dgm:t>
        <a:bodyPr/>
        <a:lstStyle/>
        <a:p>
          <a:r>
            <a:rPr lang="uk-UA" dirty="0" smtClean="0"/>
            <a:t>Каталізатор</a:t>
          </a:r>
          <a:endParaRPr lang="ru-RU" dirty="0"/>
        </a:p>
      </dgm:t>
    </dgm:pt>
    <dgm:pt modelId="{8B175E11-097E-4362-A9CD-EAA14112AA52}" type="parTrans" cxnId="{A7BF76A4-7166-4E0D-B07C-59F4A7F4AC77}">
      <dgm:prSet/>
      <dgm:spPr/>
      <dgm:t>
        <a:bodyPr/>
        <a:lstStyle/>
        <a:p>
          <a:endParaRPr lang="ru-RU"/>
        </a:p>
      </dgm:t>
    </dgm:pt>
    <dgm:pt modelId="{8E45D6C9-8299-41EF-9280-DFDDAC1F91A5}" type="sibTrans" cxnId="{A7BF76A4-7166-4E0D-B07C-59F4A7F4AC77}">
      <dgm:prSet/>
      <dgm:spPr/>
      <dgm:t>
        <a:bodyPr/>
        <a:lstStyle/>
        <a:p>
          <a:endParaRPr lang="ru-RU"/>
        </a:p>
      </dgm:t>
    </dgm:pt>
    <dgm:pt modelId="{C80CFCFE-8E7F-4B77-A1EB-FC85CEC90EC5}">
      <dgm:prSet/>
      <dgm:spPr/>
      <dgm:t>
        <a:bodyPr/>
        <a:lstStyle/>
        <a:p>
          <a:r>
            <a:rPr lang="uk-UA" dirty="0" smtClean="0"/>
            <a:t>Температура</a:t>
          </a:r>
          <a:endParaRPr lang="ru-RU" dirty="0"/>
        </a:p>
      </dgm:t>
    </dgm:pt>
    <dgm:pt modelId="{E9BCD040-19EE-4DDF-A24E-03C320C88C04}" type="parTrans" cxnId="{FD528AFA-7A66-4635-9D01-B4D2912FF94B}">
      <dgm:prSet/>
      <dgm:spPr/>
      <dgm:t>
        <a:bodyPr/>
        <a:lstStyle/>
        <a:p>
          <a:endParaRPr lang="ru-RU"/>
        </a:p>
      </dgm:t>
    </dgm:pt>
    <dgm:pt modelId="{081A3C4B-2D95-4B0E-A292-58C7D6705034}" type="sibTrans" cxnId="{FD528AFA-7A66-4635-9D01-B4D2912FF94B}">
      <dgm:prSet/>
      <dgm:spPr/>
      <dgm:t>
        <a:bodyPr/>
        <a:lstStyle/>
        <a:p>
          <a:endParaRPr lang="ru-RU"/>
        </a:p>
      </dgm:t>
    </dgm:pt>
    <dgm:pt modelId="{7F35988E-4E2A-4B93-B180-9944FF2C9ADA}">
      <dgm:prSet/>
      <dgm:spPr/>
      <dgm:t>
        <a:bodyPr/>
        <a:lstStyle/>
        <a:p>
          <a:r>
            <a:rPr lang="uk-UA" dirty="0" smtClean="0"/>
            <a:t>Концентрація </a:t>
          </a:r>
          <a:endParaRPr lang="ru-RU" dirty="0"/>
        </a:p>
      </dgm:t>
    </dgm:pt>
    <dgm:pt modelId="{68F0E08D-D3A0-499C-BE61-C2940AD6EC73}" type="parTrans" cxnId="{77E92B17-CEB8-41C7-A3BE-44DFC055AB13}">
      <dgm:prSet/>
      <dgm:spPr/>
      <dgm:t>
        <a:bodyPr/>
        <a:lstStyle/>
        <a:p>
          <a:endParaRPr lang="ru-RU"/>
        </a:p>
      </dgm:t>
    </dgm:pt>
    <dgm:pt modelId="{B586EA38-6961-41D7-93A8-CC1EDDAC6034}" type="sibTrans" cxnId="{77E92B17-CEB8-41C7-A3BE-44DFC055AB13}">
      <dgm:prSet/>
      <dgm:spPr/>
      <dgm:t>
        <a:bodyPr/>
        <a:lstStyle/>
        <a:p>
          <a:endParaRPr lang="ru-RU"/>
        </a:p>
      </dgm:t>
    </dgm:pt>
    <dgm:pt modelId="{3D7E522F-11C0-452E-B0A5-A2E608A7DCEC}" type="pres">
      <dgm:prSet presAssocID="{7BDAD485-A9A5-4FD6-AE29-D9B87D87871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F6BBD15-6F30-4081-B4EC-DBFB600DB2EC}" type="pres">
      <dgm:prSet presAssocID="{B99EF73D-B946-4114-A563-75EC12470509}" presName="centerShape" presStyleLbl="node0" presStyleIdx="0" presStyleCnt="1"/>
      <dgm:spPr/>
      <dgm:t>
        <a:bodyPr/>
        <a:lstStyle/>
        <a:p>
          <a:endParaRPr lang="ru-RU"/>
        </a:p>
      </dgm:t>
    </dgm:pt>
    <dgm:pt modelId="{118DFE32-829B-4C8D-B7A8-5502DA7EA43D}" type="pres">
      <dgm:prSet presAssocID="{9B4203F3-7940-4399-A8E1-9E20E0F4CA5F}" presName="parTrans" presStyleLbl="bgSibTrans2D1" presStyleIdx="0" presStyleCnt="5"/>
      <dgm:spPr/>
      <dgm:t>
        <a:bodyPr/>
        <a:lstStyle/>
        <a:p>
          <a:endParaRPr lang="ru-RU"/>
        </a:p>
      </dgm:t>
    </dgm:pt>
    <dgm:pt modelId="{0D3A7537-18A1-4A28-92F7-D80F024BF5A3}" type="pres">
      <dgm:prSet presAssocID="{9FA6D61C-E1BA-485F-8C58-B33002D31E5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C9D391-B1A2-4A0F-A419-FDDE3324A39A}" type="pres">
      <dgm:prSet presAssocID="{94176120-5EE6-466E-9366-502EFCC05D89}" presName="parTrans" presStyleLbl="bgSibTrans2D1" presStyleIdx="1" presStyleCnt="5"/>
      <dgm:spPr/>
      <dgm:t>
        <a:bodyPr/>
        <a:lstStyle/>
        <a:p>
          <a:endParaRPr lang="ru-RU"/>
        </a:p>
      </dgm:t>
    </dgm:pt>
    <dgm:pt modelId="{0A0CFF7B-E7C6-4931-84FD-ACDC810A77A7}" type="pres">
      <dgm:prSet presAssocID="{C224AEC0-D7BD-4C9A-A508-04A9FD432E4A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7800BB-D061-4F80-B57C-D9A9809D9887}" type="pres">
      <dgm:prSet presAssocID="{68F0E08D-D3A0-499C-BE61-C2940AD6EC73}" presName="parTrans" presStyleLbl="bgSibTrans2D1" presStyleIdx="2" presStyleCnt="5"/>
      <dgm:spPr/>
      <dgm:t>
        <a:bodyPr/>
        <a:lstStyle/>
        <a:p>
          <a:endParaRPr lang="ru-RU"/>
        </a:p>
      </dgm:t>
    </dgm:pt>
    <dgm:pt modelId="{3B8508A4-4359-4A99-94F3-3B2F3FE7804B}" type="pres">
      <dgm:prSet presAssocID="{7F35988E-4E2A-4B93-B180-9944FF2C9AD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7026B5-C380-4A63-8CA2-F336E883AAB4}" type="pres">
      <dgm:prSet presAssocID="{E9BCD040-19EE-4DDF-A24E-03C320C88C04}" presName="parTrans" presStyleLbl="bgSibTrans2D1" presStyleIdx="3" presStyleCnt="5"/>
      <dgm:spPr/>
      <dgm:t>
        <a:bodyPr/>
        <a:lstStyle/>
        <a:p>
          <a:endParaRPr lang="ru-RU"/>
        </a:p>
      </dgm:t>
    </dgm:pt>
    <dgm:pt modelId="{8EDC0F34-7A92-4BC1-B51B-6DE9575A8381}" type="pres">
      <dgm:prSet presAssocID="{C80CFCFE-8E7F-4B77-A1EB-FC85CEC90EC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CC3A05-2B90-4B42-9632-0716720C8580}" type="pres">
      <dgm:prSet presAssocID="{8B175E11-097E-4362-A9CD-EAA14112AA52}" presName="parTrans" presStyleLbl="bgSibTrans2D1" presStyleIdx="4" presStyleCnt="5"/>
      <dgm:spPr/>
      <dgm:t>
        <a:bodyPr/>
        <a:lstStyle/>
        <a:p>
          <a:endParaRPr lang="ru-RU"/>
        </a:p>
      </dgm:t>
    </dgm:pt>
    <dgm:pt modelId="{E204BDA2-1EC7-4AB8-B9FC-02AC8A338404}" type="pres">
      <dgm:prSet presAssocID="{0894D53D-76EC-4116-8267-72C554DD8BDF}" presName="node" presStyleLbl="node1" presStyleIdx="4" presStyleCnt="5" custRadScaleRad="100126" custRadScaleInc="-4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0363C83-72D4-413D-A9D7-699AE2989E33}" type="presOf" srcId="{7F35988E-4E2A-4B93-B180-9944FF2C9ADA}" destId="{3B8508A4-4359-4A99-94F3-3B2F3FE7804B}" srcOrd="0" destOrd="0" presId="urn:microsoft.com/office/officeart/2005/8/layout/radial4"/>
    <dgm:cxn modelId="{82462BF9-1F56-4E5F-9FA0-73FC6391B205}" type="presOf" srcId="{9FA6D61C-E1BA-485F-8C58-B33002D31E59}" destId="{0D3A7537-18A1-4A28-92F7-D80F024BF5A3}" srcOrd="0" destOrd="0" presId="urn:microsoft.com/office/officeart/2005/8/layout/radial4"/>
    <dgm:cxn modelId="{6B6DE72D-E41D-45A9-9485-17CC084B693B}" type="presOf" srcId="{9B4203F3-7940-4399-A8E1-9E20E0F4CA5F}" destId="{118DFE32-829B-4C8D-B7A8-5502DA7EA43D}" srcOrd="0" destOrd="0" presId="urn:microsoft.com/office/officeart/2005/8/layout/radial4"/>
    <dgm:cxn modelId="{DF613FAA-8732-4B6D-82B7-59EFE7D811F6}" type="presOf" srcId="{7BDAD485-A9A5-4FD6-AE29-D9B87D878714}" destId="{3D7E522F-11C0-452E-B0A5-A2E608A7DCEC}" srcOrd="0" destOrd="0" presId="urn:microsoft.com/office/officeart/2005/8/layout/radial4"/>
    <dgm:cxn modelId="{EF5C53D6-2CB5-4113-AB52-ED03AD74521E}" type="presOf" srcId="{C224AEC0-D7BD-4C9A-A508-04A9FD432E4A}" destId="{0A0CFF7B-E7C6-4931-84FD-ACDC810A77A7}" srcOrd="0" destOrd="0" presId="urn:microsoft.com/office/officeart/2005/8/layout/radial4"/>
    <dgm:cxn modelId="{063A393C-248E-471D-A62C-DB977FF61FAB}" type="presOf" srcId="{C80CFCFE-8E7F-4B77-A1EB-FC85CEC90EC5}" destId="{8EDC0F34-7A92-4BC1-B51B-6DE9575A8381}" srcOrd="0" destOrd="0" presId="urn:microsoft.com/office/officeart/2005/8/layout/radial4"/>
    <dgm:cxn modelId="{6C42BD00-475B-4880-9C47-C5085DAAE019}" type="presOf" srcId="{68F0E08D-D3A0-499C-BE61-C2940AD6EC73}" destId="{6E7800BB-D061-4F80-B57C-D9A9809D9887}" srcOrd="0" destOrd="0" presId="urn:microsoft.com/office/officeart/2005/8/layout/radial4"/>
    <dgm:cxn modelId="{84D4399B-20DD-4717-9AF3-DA36125E8D45}" srcId="{7BDAD485-A9A5-4FD6-AE29-D9B87D878714}" destId="{B99EF73D-B946-4114-A563-75EC12470509}" srcOrd="0" destOrd="0" parTransId="{D8A8CE2C-2076-4941-9A05-E671010BF70E}" sibTransId="{C495A497-FC9C-4FA0-B9AD-AD7FE189BC3C}"/>
    <dgm:cxn modelId="{B90701C9-73EC-44E0-B213-6BB32A3C536B}" type="presOf" srcId="{0894D53D-76EC-4116-8267-72C554DD8BDF}" destId="{E204BDA2-1EC7-4AB8-B9FC-02AC8A338404}" srcOrd="0" destOrd="0" presId="urn:microsoft.com/office/officeart/2005/8/layout/radial4"/>
    <dgm:cxn modelId="{B5B7800A-7FBB-4BA0-B7AF-A9D95FDD90FB}" type="presOf" srcId="{B99EF73D-B946-4114-A563-75EC12470509}" destId="{0F6BBD15-6F30-4081-B4EC-DBFB600DB2EC}" srcOrd="0" destOrd="0" presId="urn:microsoft.com/office/officeart/2005/8/layout/radial4"/>
    <dgm:cxn modelId="{FD528AFA-7A66-4635-9D01-B4D2912FF94B}" srcId="{B99EF73D-B946-4114-A563-75EC12470509}" destId="{C80CFCFE-8E7F-4B77-A1EB-FC85CEC90EC5}" srcOrd="3" destOrd="0" parTransId="{E9BCD040-19EE-4DDF-A24E-03C320C88C04}" sibTransId="{081A3C4B-2D95-4B0E-A292-58C7D6705034}"/>
    <dgm:cxn modelId="{6B461CDE-1FE0-4F0B-AE53-B78FEB11C73F}" type="presOf" srcId="{94176120-5EE6-466E-9366-502EFCC05D89}" destId="{14C9D391-B1A2-4A0F-A419-FDDE3324A39A}" srcOrd="0" destOrd="0" presId="urn:microsoft.com/office/officeart/2005/8/layout/radial4"/>
    <dgm:cxn modelId="{E72FED59-FD8F-4F94-9FD8-4A9C4AD0FABB}" type="presOf" srcId="{E9BCD040-19EE-4DDF-A24E-03C320C88C04}" destId="{EE7026B5-C380-4A63-8CA2-F336E883AAB4}" srcOrd="0" destOrd="0" presId="urn:microsoft.com/office/officeart/2005/8/layout/radial4"/>
    <dgm:cxn modelId="{77E92B17-CEB8-41C7-A3BE-44DFC055AB13}" srcId="{B99EF73D-B946-4114-A563-75EC12470509}" destId="{7F35988E-4E2A-4B93-B180-9944FF2C9ADA}" srcOrd="2" destOrd="0" parTransId="{68F0E08D-D3A0-499C-BE61-C2940AD6EC73}" sibTransId="{B586EA38-6961-41D7-93A8-CC1EDDAC6034}"/>
    <dgm:cxn modelId="{B8E64D84-1A89-4333-9A2F-D5EC86DC378D}" srcId="{B99EF73D-B946-4114-A563-75EC12470509}" destId="{9FA6D61C-E1BA-485F-8C58-B33002D31E59}" srcOrd="0" destOrd="0" parTransId="{9B4203F3-7940-4399-A8E1-9E20E0F4CA5F}" sibTransId="{1D0D7CE2-F505-48A0-A199-BD49E11753D0}"/>
    <dgm:cxn modelId="{A7BF76A4-7166-4E0D-B07C-59F4A7F4AC77}" srcId="{B99EF73D-B946-4114-A563-75EC12470509}" destId="{0894D53D-76EC-4116-8267-72C554DD8BDF}" srcOrd="4" destOrd="0" parTransId="{8B175E11-097E-4362-A9CD-EAA14112AA52}" sibTransId="{8E45D6C9-8299-41EF-9280-DFDDAC1F91A5}"/>
    <dgm:cxn modelId="{0261F68E-341C-4588-A0A6-A1A134240931}" srcId="{B99EF73D-B946-4114-A563-75EC12470509}" destId="{C224AEC0-D7BD-4C9A-A508-04A9FD432E4A}" srcOrd="1" destOrd="0" parTransId="{94176120-5EE6-466E-9366-502EFCC05D89}" sibTransId="{DD187C50-ED10-4BDF-B9BB-B7CCE81EA376}"/>
    <dgm:cxn modelId="{E98BAB85-4048-466B-A5B9-414D040420C1}" type="presOf" srcId="{8B175E11-097E-4362-A9CD-EAA14112AA52}" destId="{C5CC3A05-2B90-4B42-9632-0716720C8580}" srcOrd="0" destOrd="0" presId="urn:microsoft.com/office/officeart/2005/8/layout/radial4"/>
    <dgm:cxn modelId="{4D386FA3-3249-4076-B6A8-5BD8AD26A2E8}" type="presParOf" srcId="{3D7E522F-11C0-452E-B0A5-A2E608A7DCEC}" destId="{0F6BBD15-6F30-4081-B4EC-DBFB600DB2EC}" srcOrd="0" destOrd="0" presId="urn:microsoft.com/office/officeart/2005/8/layout/radial4"/>
    <dgm:cxn modelId="{DA580CEB-7FDA-45C9-B61E-D016F1310F77}" type="presParOf" srcId="{3D7E522F-11C0-452E-B0A5-A2E608A7DCEC}" destId="{118DFE32-829B-4C8D-B7A8-5502DA7EA43D}" srcOrd="1" destOrd="0" presId="urn:microsoft.com/office/officeart/2005/8/layout/radial4"/>
    <dgm:cxn modelId="{8399239E-C76C-425F-A653-F19A4F61E5D8}" type="presParOf" srcId="{3D7E522F-11C0-452E-B0A5-A2E608A7DCEC}" destId="{0D3A7537-18A1-4A28-92F7-D80F024BF5A3}" srcOrd="2" destOrd="0" presId="urn:microsoft.com/office/officeart/2005/8/layout/radial4"/>
    <dgm:cxn modelId="{49A0B0D9-D0B1-4FFF-B861-A284DF97338C}" type="presParOf" srcId="{3D7E522F-11C0-452E-B0A5-A2E608A7DCEC}" destId="{14C9D391-B1A2-4A0F-A419-FDDE3324A39A}" srcOrd="3" destOrd="0" presId="urn:microsoft.com/office/officeart/2005/8/layout/radial4"/>
    <dgm:cxn modelId="{6B8EB75C-99CE-424A-9AD3-15300982C7EE}" type="presParOf" srcId="{3D7E522F-11C0-452E-B0A5-A2E608A7DCEC}" destId="{0A0CFF7B-E7C6-4931-84FD-ACDC810A77A7}" srcOrd="4" destOrd="0" presId="urn:microsoft.com/office/officeart/2005/8/layout/radial4"/>
    <dgm:cxn modelId="{3BD48CDC-92B8-48E4-B062-9819AC24A418}" type="presParOf" srcId="{3D7E522F-11C0-452E-B0A5-A2E608A7DCEC}" destId="{6E7800BB-D061-4F80-B57C-D9A9809D9887}" srcOrd="5" destOrd="0" presId="urn:microsoft.com/office/officeart/2005/8/layout/radial4"/>
    <dgm:cxn modelId="{8681CE5F-248B-491A-8250-882017697765}" type="presParOf" srcId="{3D7E522F-11C0-452E-B0A5-A2E608A7DCEC}" destId="{3B8508A4-4359-4A99-94F3-3B2F3FE7804B}" srcOrd="6" destOrd="0" presId="urn:microsoft.com/office/officeart/2005/8/layout/radial4"/>
    <dgm:cxn modelId="{78A7CD62-FC1A-47DD-96A9-61DDC7904713}" type="presParOf" srcId="{3D7E522F-11C0-452E-B0A5-A2E608A7DCEC}" destId="{EE7026B5-C380-4A63-8CA2-F336E883AAB4}" srcOrd="7" destOrd="0" presId="urn:microsoft.com/office/officeart/2005/8/layout/radial4"/>
    <dgm:cxn modelId="{BA18E511-55A1-4F8C-BDE2-ECFA5096F564}" type="presParOf" srcId="{3D7E522F-11C0-452E-B0A5-A2E608A7DCEC}" destId="{8EDC0F34-7A92-4BC1-B51B-6DE9575A8381}" srcOrd="8" destOrd="0" presId="urn:microsoft.com/office/officeart/2005/8/layout/radial4"/>
    <dgm:cxn modelId="{B632B255-6F3B-40E3-8809-4750B3F90905}" type="presParOf" srcId="{3D7E522F-11C0-452E-B0A5-A2E608A7DCEC}" destId="{C5CC3A05-2B90-4B42-9632-0716720C8580}" srcOrd="9" destOrd="0" presId="urn:microsoft.com/office/officeart/2005/8/layout/radial4"/>
    <dgm:cxn modelId="{CE46D249-EF51-4173-BDD2-67427D594590}" type="presParOf" srcId="{3D7E522F-11C0-452E-B0A5-A2E608A7DCEC}" destId="{E204BDA2-1EC7-4AB8-B9FC-02AC8A338404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F6BBD15-6F30-4081-B4EC-DBFB600DB2EC}">
      <dsp:nvSpPr>
        <dsp:cNvPr id="0" name=""/>
        <dsp:cNvSpPr/>
      </dsp:nvSpPr>
      <dsp:spPr>
        <a:xfrm>
          <a:off x="2688044" y="2747120"/>
          <a:ext cx="1862911" cy="1862911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Швидкість реакції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 dirty="0"/>
        </a:p>
      </dsp:txBody>
      <dsp:txXfrm>
        <a:off x="2688044" y="2747120"/>
        <a:ext cx="1862911" cy="1862911"/>
      </dsp:txXfrm>
    </dsp:sp>
    <dsp:sp modelId="{118DFE32-829B-4C8D-B7A8-5502DA7EA43D}">
      <dsp:nvSpPr>
        <dsp:cNvPr id="0" name=""/>
        <dsp:cNvSpPr/>
      </dsp:nvSpPr>
      <dsp:spPr>
        <a:xfrm rot="10800000">
          <a:off x="885437" y="3413110"/>
          <a:ext cx="1703463" cy="530929"/>
        </a:xfrm>
        <a:prstGeom prst="lef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3A7537-18A1-4A28-92F7-D80F024BF5A3}">
      <dsp:nvSpPr>
        <dsp:cNvPr id="0" name=""/>
        <dsp:cNvSpPr/>
      </dsp:nvSpPr>
      <dsp:spPr>
        <a:xfrm>
          <a:off x="554" y="2970669"/>
          <a:ext cx="1769765" cy="141581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Природа реагентів</a:t>
          </a:r>
          <a:endParaRPr lang="ru-RU" sz="2000" kern="1200" dirty="0"/>
        </a:p>
      </dsp:txBody>
      <dsp:txXfrm>
        <a:off x="554" y="2970669"/>
        <a:ext cx="1769765" cy="1415812"/>
      </dsp:txXfrm>
    </dsp:sp>
    <dsp:sp modelId="{14C9D391-B1A2-4A0F-A419-FDDE3324A39A}">
      <dsp:nvSpPr>
        <dsp:cNvPr id="0" name=""/>
        <dsp:cNvSpPr/>
      </dsp:nvSpPr>
      <dsp:spPr>
        <a:xfrm rot="13500000">
          <a:off x="1436759" y="2082101"/>
          <a:ext cx="1703463" cy="530929"/>
        </a:xfrm>
        <a:prstGeom prst="lef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0CFF7B-E7C6-4931-84FD-ACDC810A77A7}">
      <dsp:nvSpPr>
        <dsp:cNvPr id="0" name=""/>
        <dsp:cNvSpPr/>
      </dsp:nvSpPr>
      <dsp:spPr>
        <a:xfrm>
          <a:off x="801342" y="1037395"/>
          <a:ext cx="1769765" cy="141581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Площа зіткнення реагентів</a:t>
          </a:r>
          <a:endParaRPr lang="ru-RU" sz="2000" kern="1200" dirty="0"/>
        </a:p>
      </dsp:txBody>
      <dsp:txXfrm>
        <a:off x="801342" y="1037395"/>
        <a:ext cx="1769765" cy="1415812"/>
      </dsp:txXfrm>
    </dsp:sp>
    <dsp:sp modelId="{6E7800BB-D061-4F80-B57C-D9A9809D9887}">
      <dsp:nvSpPr>
        <dsp:cNvPr id="0" name=""/>
        <dsp:cNvSpPr/>
      </dsp:nvSpPr>
      <dsp:spPr>
        <a:xfrm rot="16200000">
          <a:off x="2767768" y="1530779"/>
          <a:ext cx="1703463" cy="530929"/>
        </a:xfrm>
        <a:prstGeom prst="lef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8508A4-4359-4A99-94F3-3B2F3FE7804B}">
      <dsp:nvSpPr>
        <dsp:cNvPr id="0" name=""/>
        <dsp:cNvSpPr/>
      </dsp:nvSpPr>
      <dsp:spPr>
        <a:xfrm>
          <a:off x="2734617" y="236606"/>
          <a:ext cx="1769765" cy="141581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Концентрація </a:t>
          </a:r>
          <a:endParaRPr lang="ru-RU" sz="2000" kern="1200" dirty="0"/>
        </a:p>
      </dsp:txBody>
      <dsp:txXfrm>
        <a:off x="2734617" y="236606"/>
        <a:ext cx="1769765" cy="1415812"/>
      </dsp:txXfrm>
    </dsp:sp>
    <dsp:sp modelId="{EE7026B5-C380-4A63-8CA2-F336E883AAB4}">
      <dsp:nvSpPr>
        <dsp:cNvPr id="0" name=""/>
        <dsp:cNvSpPr/>
      </dsp:nvSpPr>
      <dsp:spPr>
        <a:xfrm rot="18900000">
          <a:off x="4098777" y="2082101"/>
          <a:ext cx="1703463" cy="530929"/>
        </a:xfrm>
        <a:prstGeom prst="lef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DC0F34-7A92-4BC1-B51B-6DE9575A8381}">
      <dsp:nvSpPr>
        <dsp:cNvPr id="0" name=""/>
        <dsp:cNvSpPr/>
      </dsp:nvSpPr>
      <dsp:spPr>
        <a:xfrm>
          <a:off x="4667891" y="1037395"/>
          <a:ext cx="1769765" cy="141581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Температура</a:t>
          </a:r>
          <a:endParaRPr lang="ru-RU" sz="2000" kern="1200" dirty="0"/>
        </a:p>
      </dsp:txBody>
      <dsp:txXfrm>
        <a:off x="4667891" y="1037395"/>
        <a:ext cx="1769765" cy="1415812"/>
      </dsp:txXfrm>
    </dsp:sp>
    <dsp:sp modelId="{C5CC3A05-2B90-4B42-9632-0716720C8580}">
      <dsp:nvSpPr>
        <dsp:cNvPr id="0" name=""/>
        <dsp:cNvSpPr/>
      </dsp:nvSpPr>
      <dsp:spPr>
        <a:xfrm rot="21589448">
          <a:off x="4650121" y="3407332"/>
          <a:ext cx="1703999" cy="530929"/>
        </a:xfrm>
        <a:prstGeom prst="lef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04BDA2-1EC7-4AB8-B9FC-02AC8A338404}">
      <dsp:nvSpPr>
        <dsp:cNvPr id="0" name=""/>
        <dsp:cNvSpPr/>
      </dsp:nvSpPr>
      <dsp:spPr>
        <a:xfrm>
          <a:off x="5469234" y="2962275"/>
          <a:ext cx="1769765" cy="141581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Каталізатор</a:t>
          </a:r>
          <a:endParaRPr lang="ru-RU" sz="2000" kern="1200" dirty="0"/>
        </a:p>
      </dsp:txBody>
      <dsp:txXfrm>
        <a:off x="5469234" y="2962275"/>
        <a:ext cx="1769765" cy="14158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FBEFC25-12D3-4540-A822-DE5C4DC7A7FF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954560A-47B1-4AB9-9745-F4A0C890B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BEFC25-12D3-4540-A822-DE5C4DC7A7FF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54560A-47B1-4AB9-9745-F4A0C890B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FBEFC25-12D3-4540-A822-DE5C4DC7A7FF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954560A-47B1-4AB9-9745-F4A0C890B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BEFC25-12D3-4540-A822-DE5C4DC7A7FF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54560A-47B1-4AB9-9745-F4A0C890B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FBEFC25-12D3-4540-A822-DE5C4DC7A7FF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954560A-47B1-4AB9-9745-F4A0C890B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BEFC25-12D3-4540-A822-DE5C4DC7A7FF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54560A-47B1-4AB9-9745-F4A0C890B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BEFC25-12D3-4540-A822-DE5C4DC7A7FF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54560A-47B1-4AB9-9745-F4A0C890B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BEFC25-12D3-4540-A822-DE5C4DC7A7FF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54560A-47B1-4AB9-9745-F4A0C890B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FBEFC25-12D3-4540-A822-DE5C4DC7A7FF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54560A-47B1-4AB9-9745-F4A0C890B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BEFC25-12D3-4540-A822-DE5C4DC7A7FF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54560A-47B1-4AB9-9745-F4A0C890B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BEFC25-12D3-4540-A822-DE5C4DC7A7FF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54560A-47B1-4AB9-9745-F4A0C890BE1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FBEFC25-12D3-4540-A822-DE5C4DC7A7FF}" type="datetimeFigureOut">
              <a:rPr lang="ru-RU" smtClean="0"/>
              <a:pPr/>
              <a:t>08.12.2014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954560A-47B1-4AB9-9745-F4A0C890B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школа\123697542907iR0D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8471" y="0"/>
            <a:ext cx="912552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3057532"/>
          </a:xfrm>
        </p:spPr>
        <p:txBody>
          <a:bodyPr>
            <a:normAutofit/>
          </a:bodyPr>
          <a:lstStyle/>
          <a:p>
            <a:pPr algn="ctr"/>
            <a:r>
              <a:rPr lang="uk-UA" dirty="0" smtClean="0">
                <a:solidFill>
                  <a:srgbClr val="C00000"/>
                </a:solidFill>
              </a:rPr>
              <a:t>Тема уроку:</a:t>
            </a:r>
            <a:br>
              <a:rPr lang="uk-UA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Швидк</a:t>
            </a:r>
            <a:r>
              <a:rPr lang="uk-UA" dirty="0" smtClean="0">
                <a:solidFill>
                  <a:srgbClr val="C00000"/>
                </a:solidFill>
              </a:rPr>
              <a:t>ість хімічної реакції,</a:t>
            </a:r>
            <a:br>
              <a:rPr lang="uk-UA" dirty="0" smtClean="0">
                <a:solidFill>
                  <a:srgbClr val="C00000"/>
                </a:solidFill>
              </a:rPr>
            </a:br>
            <a:r>
              <a:rPr lang="uk-UA" dirty="0" smtClean="0">
                <a:solidFill>
                  <a:srgbClr val="C00000"/>
                </a:solidFill>
              </a:rPr>
              <a:t>залежність  швидкості реакці</a:t>
            </a:r>
            <a:r>
              <a:rPr lang="uk-UA" dirty="0" smtClean="0">
                <a:solidFill>
                  <a:srgbClr val="FF0000"/>
                </a:solidFill>
              </a:rPr>
              <a:t>ї від різних чинників.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dirty="0" smtClean="0">
                <a:solidFill>
                  <a:srgbClr val="C00000"/>
                </a:solidFill>
              </a:rPr>
              <a:t>Залежність швидкості хімічної реакції від температури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 smtClean="0">
                <a:solidFill>
                  <a:srgbClr val="C00000"/>
                </a:solidFill>
              </a:rPr>
              <a:t>Пам</a:t>
            </a:r>
            <a:r>
              <a:rPr lang="uk-UA" sz="2800" dirty="0" smtClean="0">
                <a:solidFill>
                  <a:srgbClr val="C00000"/>
                </a:solidFill>
                <a:latin typeface="Calibri"/>
              </a:rPr>
              <a:t>’</a:t>
            </a:r>
            <a:r>
              <a:rPr lang="uk-UA" sz="2800" dirty="0" smtClean="0">
                <a:solidFill>
                  <a:srgbClr val="C00000"/>
                </a:solidFill>
              </a:rPr>
              <a:t>ятаємо правила безпеки!</a:t>
            </a:r>
          </a:p>
          <a:p>
            <a:pPr>
              <a:buNone/>
            </a:pPr>
            <a:r>
              <a:rPr lang="uk-UA" sz="2000" i="1" dirty="0" smtClean="0"/>
              <a:t>   </a:t>
            </a:r>
            <a:r>
              <a:rPr lang="uk-UA" sz="2000" b="1" i="1" dirty="0" smtClean="0"/>
              <a:t>Дослід № 3.</a:t>
            </a:r>
            <a:r>
              <a:rPr lang="uk-UA" sz="2000" b="1" dirty="0" smtClean="0"/>
              <a:t> </a:t>
            </a:r>
            <a:r>
              <a:rPr lang="ru-RU" sz="2000" b="1" dirty="0" smtClean="0"/>
              <a:t> </a:t>
            </a:r>
            <a:r>
              <a:rPr lang="uk-UA" sz="2000" dirty="0" smtClean="0"/>
              <a:t>У три пронумеровані пробірки налити по    1 </a:t>
            </a:r>
            <a:r>
              <a:rPr lang="uk-UA" sz="2000" dirty="0" err="1" smtClean="0"/>
              <a:t>мл</a:t>
            </a:r>
            <a:r>
              <a:rPr lang="uk-UA" sz="2000" dirty="0" smtClean="0"/>
              <a:t> розчину </a:t>
            </a:r>
            <a:r>
              <a:rPr lang="uk-UA" sz="2000" dirty="0" err="1" smtClean="0"/>
              <a:t>хлоридної</a:t>
            </a:r>
            <a:r>
              <a:rPr lang="uk-UA" sz="2000" dirty="0" smtClean="0"/>
              <a:t> кислоти. У кожну помістити наважку </a:t>
            </a:r>
            <a:r>
              <a:rPr lang="uk-UA" sz="2000" dirty="0" err="1" smtClean="0"/>
              <a:t>Купрум</a:t>
            </a:r>
            <a:r>
              <a:rPr lang="uk-UA" sz="2000" dirty="0" smtClean="0"/>
              <a:t> (II) оксиду (</a:t>
            </a:r>
            <a:r>
              <a:rPr lang="uk-UA" sz="2000" dirty="0" err="1" smtClean="0"/>
              <a:t>CuO</a:t>
            </a:r>
            <a:r>
              <a:rPr lang="uk-UA" sz="2000" dirty="0" smtClean="0"/>
              <a:t>) (порошок). Першу пробірку залишити у штативі; другу - опустити в склянку з гарячою водою; третю - нагріти в полум'ї спиртівки. </a:t>
            </a:r>
            <a:endParaRPr lang="ru-RU" sz="2000" dirty="0" smtClean="0"/>
          </a:p>
          <a:p>
            <a:pPr>
              <a:buNone/>
            </a:pPr>
            <a:r>
              <a:rPr lang="uk-UA" sz="2000" dirty="0" smtClean="0">
                <a:solidFill>
                  <a:srgbClr val="0070C0"/>
                </a:solidFill>
              </a:rPr>
              <a:t>Оформлення результатів:</a:t>
            </a:r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57224" y="4118765"/>
          <a:ext cx="6786611" cy="2392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4843"/>
                <a:gridCol w="3260777"/>
                <a:gridCol w="2650991"/>
              </a:tblGrid>
              <a:tr h="59027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пробірки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Спостереження:</a:t>
                      </a:r>
                      <a:r>
                        <a:rPr lang="en-US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Зміна </a:t>
                      </a: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забарвлення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056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r>
                        <a:rPr lang="en-US" sz="16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Cl</a:t>
                      </a:r>
                      <a:r>
                        <a:rPr lang="en-US" sz="16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uk-UA" sz="1600" dirty="0" err="1">
                          <a:latin typeface="Times New Roman"/>
                          <a:ea typeface="Times New Roman"/>
                          <a:cs typeface="Times New Roman"/>
                        </a:rPr>
                        <a:t>CuO</a:t>
                      </a: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 (кімнатна </a:t>
                      </a:r>
                      <a:r>
                        <a:rPr lang="uk-UA" sz="1600" dirty="0">
                          <a:latin typeface="Monotype Corsiva"/>
                          <a:ea typeface="Times New Roman"/>
                          <a:cs typeface="Times New Roman"/>
                        </a:rPr>
                        <a:t>tº</a:t>
                      </a: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056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Н</a:t>
                      </a:r>
                      <a:r>
                        <a:rPr lang="en-US" sz="16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Cl</a:t>
                      </a:r>
                      <a:r>
                        <a:rPr lang="en-US" sz="16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uk-UA" sz="1600" dirty="0" err="1">
                          <a:latin typeface="Times New Roman"/>
                          <a:ea typeface="Times New Roman"/>
                          <a:cs typeface="Times New Roman"/>
                        </a:rPr>
                        <a:t>CuO</a:t>
                      </a: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uk-UA" sz="1600" dirty="0">
                          <a:latin typeface="Monotype Corsiva"/>
                          <a:ea typeface="Times New Roman"/>
                          <a:cs typeface="Times New Roman"/>
                        </a:rPr>
                        <a:t>tº</a:t>
                      </a: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  гарячої води)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021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Н</a:t>
                      </a:r>
                      <a:r>
                        <a:rPr lang="en-US" sz="16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Cl</a:t>
                      </a:r>
                      <a:r>
                        <a:rPr lang="en-US" sz="1600" baseline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smtClean="0"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uk-UA" sz="16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CuO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(нагрівання </a:t>
                      </a: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на                    спиртівці)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C00000"/>
                </a:solidFill>
              </a:rPr>
              <a:t>Проблема: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До досліду №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</a:t>
            </a:r>
          </a:p>
          <a:p>
            <a:pPr>
              <a:buNone/>
            </a:pPr>
            <a:r>
              <a:rPr lang="uk-UA" dirty="0" smtClean="0"/>
              <a:t>   </a:t>
            </a:r>
            <a:r>
              <a:rPr lang="uk-UA" sz="2400" dirty="0" smtClean="0"/>
              <a:t>Всі взяті для експерименту речовини мають однакову природу, маса взятого порошку </a:t>
            </a:r>
            <a:r>
              <a:rPr lang="uk-UA" sz="2400" dirty="0" err="1" smtClean="0"/>
              <a:t>CuO</a:t>
            </a:r>
            <a:r>
              <a:rPr lang="uk-UA" sz="2400" dirty="0" smtClean="0"/>
              <a:t> і концентрація сірчаної кислоти також однакові, проте швидкість реакції різна. Чому? </a:t>
            </a:r>
            <a:endParaRPr lang="ru-RU" sz="24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928926" y="4429132"/>
            <a:ext cx="2286016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dirty="0" smtClean="0">
                <a:solidFill>
                  <a:srgbClr val="C00000"/>
                </a:solidFill>
              </a:rPr>
              <a:t>Залежність швидкості реакції від температури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b="1" dirty="0" smtClean="0"/>
              <a:t>  </a:t>
            </a:r>
          </a:p>
          <a:p>
            <a:pPr>
              <a:buNone/>
            </a:pPr>
            <a:r>
              <a:rPr lang="uk-UA" b="1" dirty="0" smtClean="0"/>
              <a:t> Правило  </a:t>
            </a:r>
            <a:r>
              <a:rPr lang="uk-UA" b="1" dirty="0" err="1" smtClean="0"/>
              <a:t>Вант-Гоффа</a:t>
            </a:r>
            <a:r>
              <a:rPr lang="uk-UA" b="1" dirty="0" smtClean="0"/>
              <a:t>: </a:t>
            </a:r>
          </a:p>
          <a:p>
            <a:pPr>
              <a:buNone/>
            </a:pPr>
            <a:r>
              <a:rPr lang="uk-UA" dirty="0" smtClean="0"/>
              <a:t>   </a:t>
            </a:r>
          </a:p>
          <a:p>
            <a:pPr>
              <a:buNone/>
            </a:pPr>
            <a:r>
              <a:rPr lang="uk-UA" dirty="0" smtClean="0"/>
              <a:t>   При підвищенні температури на кожні </a:t>
            </a:r>
          </a:p>
          <a:p>
            <a:pPr>
              <a:buNone/>
            </a:pPr>
            <a:r>
              <a:rPr lang="uk-UA" dirty="0" smtClean="0"/>
              <a:t>   10 </a:t>
            </a:r>
            <a:r>
              <a:rPr lang="en-US" dirty="0" smtClean="0"/>
              <a:t>º</a:t>
            </a:r>
            <a:r>
              <a:rPr lang="uk-UA" dirty="0" smtClean="0"/>
              <a:t>С швидкість більшості реакцій  збільшується у 2—4 рази.</a:t>
            </a:r>
            <a:endParaRPr lang="ru-RU" dirty="0" smtClean="0"/>
          </a:p>
          <a:p>
            <a:pPr>
              <a:buNone/>
            </a:pPr>
            <a:r>
              <a:rPr lang="uk-UA" dirty="0" smtClean="0"/>
              <a:t>   </a:t>
            </a: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r>
              <a:rPr lang="uk-UA" sz="2000" dirty="0" smtClean="0"/>
              <a:t>    </a:t>
            </a:r>
            <a:endParaRPr lang="ru-RU" sz="20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000" dirty="0" smtClean="0">
                <a:solidFill>
                  <a:srgbClr val="C00000"/>
                </a:solidFill>
              </a:rPr>
              <a:t>Залежність швидкості хімічної реакції від площі поверхні зіткнення реагуючих речовин </a:t>
            </a:r>
            <a:r>
              <a:rPr lang="en-US" sz="2000" dirty="0" smtClean="0">
                <a:solidFill>
                  <a:srgbClr val="C00000"/>
                </a:solidFill>
              </a:rPr>
              <a:t/>
            </a:r>
            <a:br>
              <a:rPr lang="en-US" sz="2000" dirty="0" smtClean="0">
                <a:solidFill>
                  <a:srgbClr val="C00000"/>
                </a:solidFill>
              </a:rPr>
            </a:br>
            <a:r>
              <a:rPr lang="uk-UA" sz="2000" dirty="0" smtClean="0">
                <a:solidFill>
                  <a:srgbClr val="C00000"/>
                </a:solidFill>
              </a:rPr>
              <a:t>(ступеня подрібнення)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4819980"/>
          </a:xfrm>
        </p:spPr>
        <p:txBody>
          <a:bodyPr>
            <a:normAutofit/>
          </a:bodyPr>
          <a:lstStyle/>
          <a:p>
            <a:r>
              <a:rPr lang="uk-UA" sz="2400" dirty="0" smtClean="0">
                <a:solidFill>
                  <a:srgbClr val="C00000"/>
                </a:solidFill>
              </a:rPr>
              <a:t>Пам</a:t>
            </a:r>
            <a:r>
              <a:rPr lang="uk-UA" sz="2400" dirty="0" smtClean="0">
                <a:solidFill>
                  <a:srgbClr val="C00000"/>
                </a:solidFill>
                <a:latin typeface="Calibri"/>
              </a:rPr>
              <a:t>’</a:t>
            </a:r>
            <a:r>
              <a:rPr lang="uk-UA" sz="2400" dirty="0" smtClean="0">
                <a:solidFill>
                  <a:srgbClr val="C00000"/>
                </a:solidFill>
              </a:rPr>
              <a:t>ятаємо правила безпеки!</a:t>
            </a:r>
          </a:p>
          <a:p>
            <a:pPr>
              <a:buNone/>
            </a:pPr>
            <a:r>
              <a:rPr lang="uk-UA" sz="2400" dirty="0" smtClean="0">
                <a:solidFill>
                  <a:srgbClr val="C00000"/>
                </a:solidFill>
              </a:rPr>
              <a:t>   </a:t>
            </a:r>
            <a:r>
              <a:rPr lang="uk-UA" sz="2400" b="1" i="1" dirty="0" smtClean="0"/>
              <a:t>Дослід № 4. </a:t>
            </a:r>
            <a:r>
              <a:rPr lang="uk-UA" sz="2400" dirty="0" smtClean="0"/>
              <a:t>У дві пронумеровані пробірки долити по 1 </a:t>
            </a:r>
            <a:r>
              <a:rPr lang="uk-UA" sz="2400" dirty="0" err="1" smtClean="0"/>
              <a:t>мл</a:t>
            </a:r>
            <a:r>
              <a:rPr lang="uk-UA" sz="2400" dirty="0" smtClean="0"/>
              <a:t> розчину </a:t>
            </a:r>
            <a:r>
              <a:rPr lang="uk-UA" sz="2400" dirty="0" err="1" smtClean="0"/>
              <a:t>HCl</a:t>
            </a:r>
            <a:r>
              <a:rPr lang="uk-UA" sz="2400" dirty="0" smtClean="0"/>
              <a:t>, і додати в першу – кусочок </a:t>
            </a:r>
            <a:r>
              <a:rPr lang="en-US" sz="2400" dirty="0" smtClean="0"/>
              <a:t>Fe</a:t>
            </a:r>
            <a:r>
              <a:rPr lang="uk-UA" sz="2400" dirty="0" smtClean="0"/>
              <a:t>, у другу – порошок </a:t>
            </a:r>
            <a:r>
              <a:rPr lang="en-US" sz="2400" dirty="0" smtClean="0"/>
              <a:t>Fe</a:t>
            </a:r>
            <a:r>
              <a:rPr lang="uk-UA" sz="2400" dirty="0" smtClean="0"/>
              <a:t> (</a:t>
            </a:r>
            <a:r>
              <a:rPr lang="uk-UA" sz="2000" dirty="0" smtClean="0"/>
              <a:t>приблизно однакові за масою</a:t>
            </a:r>
            <a:r>
              <a:rPr lang="uk-UA" sz="2400" dirty="0" smtClean="0"/>
              <a:t>). </a:t>
            </a:r>
            <a:endParaRPr lang="ru-RU" sz="2400" dirty="0" smtClean="0"/>
          </a:p>
          <a:p>
            <a:pPr>
              <a:buNone/>
            </a:pPr>
            <a:r>
              <a:rPr lang="uk-UA" sz="2400" dirty="0" smtClean="0">
                <a:solidFill>
                  <a:srgbClr val="0070C0"/>
                </a:solidFill>
              </a:rPr>
              <a:t>Оформлення результатів: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uk-UA" sz="2400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uk-UA" sz="2400" dirty="0" smtClean="0">
                <a:solidFill>
                  <a:srgbClr val="C00000"/>
                </a:solidFill>
              </a:rPr>
              <a:t>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472" y="4214818"/>
          <a:ext cx="7072361" cy="23443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4"/>
                <a:gridCol w="3524274"/>
                <a:gridCol w="2262203"/>
              </a:tblGrid>
              <a:tr h="67314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пробірки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Рівняння реакції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Швидкість виділення газу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6200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b="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НCl</a:t>
                      </a:r>
                      <a:r>
                        <a:rPr lang="uk-UA" sz="1600" dirty="0" err="1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Fe </a:t>
                      </a:r>
                      <a:r>
                        <a:rPr lang="uk-UA" sz="1600" dirty="0" smtClean="0">
                          <a:latin typeface="Lucida Sans Unicode"/>
                          <a:ea typeface="Times New Roman"/>
                          <a:cs typeface="Times New Roman"/>
                        </a:rPr>
                        <a:t>→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       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Fe</a:t>
                      </a: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  (кусочок)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5086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НCl</a:t>
                      </a:r>
                      <a:r>
                        <a:rPr lang="uk-UA" sz="1600" dirty="0" err="1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Fe </a:t>
                      </a:r>
                      <a:r>
                        <a:rPr lang="uk-UA" sz="1600" dirty="0" smtClean="0">
                          <a:latin typeface="Lucida Sans Unicode"/>
                          <a:ea typeface="Times New Roman"/>
                          <a:cs typeface="Times New Roman"/>
                        </a:rPr>
                        <a:t>→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       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Fe</a:t>
                      </a: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  (порошок)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C00000"/>
                </a:solidFill>
              </a:rPr>
              <a:t>Проблема</a:t>
            </a:r>
            <a:r>
              <a:rPr lang="ru-RU" dirty="0" smtClean="0">
                <a:solidFill>
                  <a:srgbClr val="C00000"/>
                </a:solidFill>
              </a:rPr>
              <a:t>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досліду №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4.</a:t>
            </a:r>
          </a:p>
          <a:p>
            <a:pPr>
              <a:buNone/>
            </a:pPr>
            <a:r>
              <a:rPr lang="uk-UA" sz="2400" dirty="0" smtClean="0"/>
              <a:t>   Всі речовини однакові по своїй хімічній природі, однакові за масою і концентрацією, реагують при однаковій температурі, однак інтенсивність виділення водню (а</a:t>
            </a:r>
            <a:r>
              <a:rPr lang="en-US" sz="2400" dirty="0" smtClean="0"/>
              <a:t>,</a:t>
            </a:r>
            <a:r>
              <a:rPr lang="uk-UA" sz="2400" dirty="0" smtClean="0"/>
              <a:t> отже</a:t>
            </a:r>
            <a:r>
              <a:rPr lang="en-US" sz="2400" dirty="0" smtClean="0"/>
              <a:t>,</a:t>
            </a:r>
            <a:r>
              <a:rPr lang="uk-UA" sz="2400" dirty="0" smtClean="0"/>
              <a:t> і швидкість реакції) різна. </a:t>
            </a:r>
            <a:endParaRPr lang="ru-RU" sz="24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928926" y="4429132"/>
            <a:ext cx="2286016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C00000"/>
                </a:solidFill>
              </a:rPr>
              <a:t>Каталізатори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sz="2400" b="1" i="1" dirty="0" smtClean="0"/>
              <a:t>Дослід</a:t>
            </a:r>
            <a:r>
              <a:rPr lang="en-US" sz="2400" b="1" i="1" dirty="0" smtClean="0"/>
              <a:t> </a:t>
            </a:r>
            <a:r>
              <a:rPr lang="uk-UA" sz="2400" b="1" i="1" dirty="0" smtClean="0"/>
              <a:t>№</a:t>
            </a:r>
            <a:r>
              <a:rPr lang="en-US" sz="2400" b="1" i="1" dirty="0" smtClean="0"/>
              <a:t> </a:t>
            </a:r>
            <a:r>
              <a:rPr lang="uk-UA" sz="2400" b="1" i="1" dirty="0" smtClean="0"/>
              <a:t>5</a:t>
            </a:r>
            <a:r>
              <a:rPr lang="uk-UA" sz="2400" dirty="0" smtClean="0"/>
              <a:t>.Розкладання гідроген пероксиду в присутності каталізатора.</a:t>
            </a:r>
            <a:endParaRPr lang="ru-RU" sz="2400" dirty="0" smtClean="0"/>
          </a:p>
          <a:p>
            <a:pPr>
              <a:buNone/>
            </a:pPr>
            <a:r>
              <a:rPr lang="uk-UA" sz="2400" dirty="0" smtClean="0"/>
              <a:t>   У пробірку налити 2 </a:t>
            </a:r>
            <a:r>
              <a:rPr lang="uk-UA" sz="2400" dirty="0" err="1" smtClean="0"/>
              <a:t>мл</a:t>
            </a:r>
            <a:r>
              <a:rPr lang="uk-UA" sz="2400" dirty="0" smtClean="0"/>
              <a:t> 3</a:t>
            </a:r>
            <a:r>
              <a:rPr lang="en-US" sz="2400" dirty="0" smtClean="0"/>
              <a:t> </a:t>
            </a:r>
            <a:r>
              <a:rPr lang="uk-UA" sz="2400" dirty="0" smtClean="0"/>
              <a:t>%</a:t>
            </a:r>
            <a:r>
              <a:rPr lang="en-US" sz="2400" dirty="0" smtClean="0"/>
              <a:t>-</a:t>
            </a:r>
            <a:r>
              <a:rPr lang="ru-RU" sz="2400" dirty="0" smtClean="0"/>
              <a:t>го</a:t>
            </a:r>
            <a:r>
              <a:rPr lang="uk-UA" sz="2400" dirty="0" smtClean="0"/>
              <a:t> розчину гідроген пероксиду. Добавити на кінчику шпателя манган (ІV) оксид.</a:t>
            </a:r>
            <a:endParaRPr lang="ru-RU" sz="2400" dirty="0" smtClean="0"/>
          </a:p>
          <a:p>
            <a:r>
              <a:rPr lang="uk-UA" sz="2400" dirty="0" smtClean="0"/>
              <a:t>Рівняння реакції: 2Н</a:t>
            </a:r>
            <a:r>
              <a:rPr lang="uk-UA" sz="2400" baseline="-25000" dirty="0" smtClean="0"/>
              <a:t>2</a:t>
            </a:r>
            <a:r>
              <a:rPr lang="uk-UA" sz="2400" dirty="0" smtClean="0"/>
              <a:t>О</a:t>
            </a:r>
            <a:r>
              <a:rPr lang="uk-UA" sz="2400" baseline="-25000" dirty="0" smtClean="0"/>
              <a:t>2</a:t>
            </a:r>
            <a:r>
              <a:rPr lang="uk-UA" sz="2400" dirty="0" smtClean="0"/>
              <a:t>→ 2Н</a:t>
            </a:r>
            <a:r>
              <a:rPr lang="uk-UA" sz="2400" baseline="-25000" dirty="0" smtClean="0"/>
              <a:t>2</a:t>
            </a:r>
            <a:r>
              <a:rPr lang="uk-UA" sz="2400" dirty="0" smtClean="0"/>
              <a:t>О + О</a:t>
            </a:r>
            <a:r>
              <a:rPr lang="uk-UA" sz="2400" baseline="-25000" dirty="0" smtClean="0"/>
              <a:t>2</a:t>
            </a:r>
            <a:r>
              <a:rPr lang="uk-UA" sz="2400" dirty="0" smtClean="0"/>
              <a:t>↥</a:t>
            </a:r>
          </a:p>
          <a:p>
            <a:pPr>
              <a:buNone/>
            </a:pPr>
            <a:endParaRPr lang="uk-UA" sz="2400" dirty="0" smtClean="0"/>
          </a:p>
          <a:p>
            <a:r>
              <a:rPr lang="uk-UA" sz="2400" dirty="0" smtClean="0"/>
              <a:t>Каталізатор – це речовина, яка впливає на швидкість реакції, але сама при цьому на кінець реакції залишається незмінною.</a:t>
            </a:r>
            <a:r>
              <a:rPr lang="ru-RU" sz="2400" dirty="0" smtClean="0"/>
              <a:t> </a:t>
            </a:r>
          </a:p>
          <a:p>
            <a:r>
              <a:rPr lang="uk-UA" sz="2400" dirty="0" smtClean="0"/>
              <a:t>Інгібітори – це речовини, що сповільнюють реакцію.</a:t>
            </a:r>
          </a:p>
          <a:p>
            <a:pPr>
              <a:buNone/>
            </a:pPr>
            <a:endParaRPr lang="uk-UA" sz="2400" dirty="0" smtClean="0"/>
          </a:p>
          <a:p>
            <a:pPr>
              <a:buNone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rgbClr val="C00000"/>
                </a:solidFill>
              </a:rPr>
              <a:t>Чинники, що впливають на швидкість хімічної реакції</a:t>
            </a:r>
            <a:endParaRPr lang="ru-RU" dirty="0">
              <a:solidFill>
                <a:srgbClr val="C00000"/>
              </a:solidFill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 smtClean="0">
                <a:solidFill>
                  <a:srgbClr val="C00000"/>
                </a:solidFill>
              </a:rPr>
              <a:t>Задача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 </a:t>
            </a:r>
          </a:p>
          <a:p>
            <a:r>
              <a:rPr lang="uk-UA" dirty="0" smtClean="0"/>
              <a:t>У скільки разів зросте швидкість реакції    А + В → АВ, якщо температуру реагуючої суміші змінити від 50 ºС до 80 ºС, а температурний коефіцієнт дорівнює 2?</a:t>
            </a:r>
            <a:endParaRPr lang="ru-RU" dirty="0" smtClean="0"/>
          </a:p>
          <a:p>
            <a:r>
              <a:rPr lang="uk-UA" sz="2400" i="1" dirty="0" smtClean="0"/>
              <a:t>Рішення:</a:t>
            </a:r>
            <a:r>
              <a:rPr lang="uk-UA" dirty="0" smtClean="0"/>
              <a:t> 50º  -   60º  -   70º   -  80º</a:t>
            </a:r>
            <a:endParaRPr lang="ru-RU" dirty="0" smtClean="0"/>
          </a:p>
          <a:p>
            <a:pPr>
              <a:buNone/>
            </a:pPr>
            <a:r>
              <a:rPr lang="uk-UA" dirty="0" smtClean="0"/>
              <a:t>        	           у 2р      у 2р      у 2р      = 2</a:t>
            </a:r>
            <a:r>
              <a:rPr lang="uk-UA" baseline="30000" dirty="0" smtClean="0"/>
              <a:t>3</a:t>
            </a:r>
            <a:r>
              <a:rPr lang="uk-UA" dirty="0" smtClean="0"/>
              <a:t> = 8</a:t>
            </a:r>
            <a:endParaRPr lang="ru-RU" dirty="0" smtClean="0"/>
          </a:p>
          <a:p>
            <a:r>
              <a:rPr lang="uk-UA" i="1" dirty="0" smtClean="0"/>
              <a:t>Відповідь:</a:t>
            </a:r>
            <a:r>
              <a:rPr lang="uk-UA" dirty="0" smtClean="0"/>
              <a:t> Швидкість реакції зросте у 8 разів.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rgbClr val="C00000"/>
                </a:solidFill>
              </a:rPr>
              <a:t>Міні-тест</a:t>
            </a:r>
            <a:r>
              <a:rPr lang="uk-UA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785794"/>
            <a:ext cx="7239000" cy="5455628"/>
          </a:xfrm>
        </p:spPr>
        <p:txBody>
          <a:bodyPr>
            <a:normAutofit/>
          </a:bodyPr>
          <a:lstStyle/>
          <a:p>
            <a:r>
              <a:rPr lang="uk-UA" sz="2000" dirty="0" smtClean="0"/>
              <a:t>Встановіть відповідність між твердженням та причиною явищ: </a:t>
            </a:r>
          </a:p>
          <a:p>
            <a:pPr>
              <a:buNone/>
            </a:pPr>
            <a:endParaRPr lang="ru-RU" sz="20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42910" y="1517935"/>
          <a:ext cx="6977090" cy="48809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586"/>
                <a:gridCol w="3619504"/>
              </a:tblGrid>
              <a:tr h="544572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Твердження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Причини явищ</a:t>
                      </a:r>
                    </a:p>
                  </a:txBody>
                  <a:tcPr/>
                </a:tc>
              </a:tr>
              <a:tr h="1169032"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1.Якщо</a:t>
                      </a:r>
                      <a:r>
                        <a:rPr lang="uk-UA" sz="1800" baseline="0" dirty="0" smtClean="0"/>
                        <a:t>  збільшити вміст кисню, який вдихає людина, на 10% - зростає температура тіла людини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/>
                        <a:t>А. Збільшення поверхні зіткнення реагуючих речовин прискорює хімічну реакцію.</a:t>
                      </a:r>
                      <a:endParaRPr lang="ru-RU" sz="1800" dirty="0" smtClean="0"/>
                    </a:p>
                  </a:txBody>
                  <a:tcPr/>
                </a:tc>
              </a:tr>
              <a:tr h="629479"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2.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Улітку зростає небезпека харчових отруєнь.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Б.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Каталізатори прискорюють</a:t>
                      </a:r>
                      <a:r>
                        <a:rPr kumimoji="0" lang="uk-UA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хімічні реакції.</a:t>
                      </a:r>
                      <a:endParaRPr kumimoji="0"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83354"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3.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Золота монета ,на відміну від мідної, в </a:t>
                      </a:r>
                      <a:r>
                        <a:rPr kumimoji="0" lang="uk-UA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грунті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не  руйнується.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В. 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Зі збільшенням концентрації реагентів швидкість реакції зростає.</a:t>
                      </a:r>
                      <a:endParaRPr lang="ru-RU" sz="1800" dirty="0"/>
                    </a:p>
                  </a:txBody>
                  <a:tcPr/>
                </a:tc>
              </a:tr>
              <a:tr h="629479"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4.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Пероксид водню, залитий у рану, піниться.</a:t>
                      </a:r>
                      <a:endParaRPr kumimoji="0"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Г. 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Швидкість хімічної реакції залежить від природи реагентів</a:t>
                      </a:r>
                      <a:endParaRPr kumimoji="0"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884109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/>
                        <a:t>Д. 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Зі зростанням температури швидкість реакції збільшується.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04"/>
            <a:ext cx="7239000" cy="6027132"/>
          </a:xfrm>
        </p:spPr>
        <p:txBody>
          <a:bodyPr>
            <a:normAutofit/>
          </a:bodyPr>
          <a:lstStyle/>
          <a:p>
            <a:pPr>
              <a:buNone/>
            </a:pPr>
            <a:endParaRPr lang="uk-UA" sz="6000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uk-UA" sz="6000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Дякуємо за увагу!</a:t>
            </a:r>
          </a:p>
          <a:p>
            <a:pPr>
              <a:buNone/>
            </a:pPr>
            <a:r>
              <a:rPr lang="uk-UA" sz="60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</a:p>
          <a:p>
            <a:pPr>
              <a:buNone/>
            </a:pPr>
            <a:endParaRPr lang="ru-RU" sz="6000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14480" y="2786058"/>
            <a:ext cx="4643469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C00000"/>
                </a:solidFill>
              </a:rPr>
              <a:t>Завдання уроку: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Встановити суть поняття швидкості хімічної реакції;</a:t>
            </a:r>
          </a:p>
          <a:p>
            <a:r>
              <a:rPr lang="uk-UA" dirty="0" smtClean="0"/>
              <a:t>Провести експериментальне дослідження чинників, що впливають на швидкість реакції;</a:t>
            </a:r>
          </a:p>
          <a:p>
            <a:pPr>
              <a:buNone/>
            </a:pPr>
            <a:endParaRPr lang="uk-UA" dirty="0" smtClean="0"/>
          </a:p>
          <a:p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857620" y="4572008"/>
            <a:ext cx="142875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7239000" cy="5741380"/>
          </a:xfrm>
        </p:spPr>
        <p:txBody>
          <a:bodyPr/>
          <a:lstStyle/>
          <a:p>
            <a:pPr algn="ctr">
              <a:buNone/>
            </a:pPr>
            <a:endParaRPr lang="uk-UA" sz="3200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sz="3200" dirty="0">
              <a:solidFill>
                <a:srgbClr val="0070C0"/>
              </a:solidFill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928926" y="2643182"/>
            <a:ext cx="2000264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C00000"/>
                </a:solidFill>
              </a:rPr>
              <a:t>Хімічні реакції відбуваються з різною швидкістю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5" name="Содержимое 4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596" y="2071678"/>
            <a:ext cx="3714776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285720" y="50006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 smtClean="0"/>
              <a:t>Ржавіння</a:t>
            </a:r>
            <a:r>
              <a:rPr lang="ru-RU" dirty="0" smtClean="0"/>
              <a:t> </a:t>
            </a:r>
            <a:r>
              <a:rPr lang="en-US" dirty="0" smtClean="0"/>
              <a:t> </a:t>
            </a:r>
            <a:r>
              <a:rPr lang="uk-UA" dirty="0" smtClean="0"/>
              <a:t>заліза</a:t>
            </a:r>
            <a:endParaRPr lang="uk-UA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429124" y="4929198"/>
            <a:ext cx="47148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Горіння природного газу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/>
          <a:srcRect r="23214" b="14286"/>
          <a:stretch>
            <a:fillRect/>
          </a:stretch>
        </p:blipFill>
        <p:spPr bwMode="auto">
          <a:xfrm>
            <a:off x="4357686" y="2000240"/>
            <a:ext cx="3929090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rgbClr val="C00000"/>
                </a:solidFill>
              </a:rPr>
              <a:t>Визначення середньої швидкості реакції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Швидкіст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ь реакції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концентрації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реагента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продукту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одиницю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часу: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en-US" dirty="0" smtClean="0">
                <a:latin typeface="Monotype Corsiva" pitchFamily="66" charset="0"/>
              </a:rPr>
              <a:t>                     ∆C</a:t>
            </a:r>
            <a:endParaRPr lang="ru-RU" dirty="0" smtClean="0">
              <a:latin typeface="Monotype Corsiva" pitchFamily="66" charset="0"/>
            </a:endParaRPr>
          </a:p>
          <a:p>
            <a:pPr>
              <a:buNone/>
            </a:pPr>
            <a:r>
              <a:rPr lang="en-US" sz="4300" i="1" dirty="0" smtClean="0">
                <a:latin typeface="Monotype Corsiva" pitchFamily="66" charset="0"/>
              </a:rPr>
              <a:t>   V </a:t>
            </a:r>
            <a:r>
              <a:rPr lang="en-US" baseline="-25000" dirty="0" smtClean="0">
                <a:latin typeface="Monotype Corsiva" pitchFamily="66" charset="0"/>
              </a:rPr>
              <a:t>c</a:t>
            </a:r>
            <a:r>
              <a:rPr lang="en-US" dirty="0" smtClean="0">
                <a:latin typeface="Monotype Corsiva" pitchFamily="66" charset="0"/>
              </a:rPr>
              <a:t>   =    —</a:t>
            </a:r>
            <a:endParaRPr lang="ru-RU" dirty="0" smtClean="0">
              <a:latin typeface="Monotype Corsiva" pitchFamily="66" charset="0"/>
            </a:endParaRPr>
          </a:p>
          <a:p>
            <a:pPr>
              <a:buNone/>
            </a:pPr>
            <a:r>
              <a:rPr lang="en-US" dirty="0" smtClean="0">
                <a:latin typeface="Monotype Corsiva" pitchFamily="66" charset="0"/>
              </a:rPr>
              <a:t>                      ∆t</a:t>
            </a:r>
            <a:endParaRPr lang="ru-RU" dirty="0" smtClean="0">
              <a:latin typeface="Monotype Corsiva" pitchFamily="66" charset="0"/>
            </a:endParaRPr>
          </a:p>
          <a:p>
            <a:pPr>
              <a:buNone/>
            </a:pPr>
            <a:r>
              <a:rPr lang="en-US" i="1" dirty="0" smtClean="0">
                <a:latin typeface="Times New Roman" pitchFamily="18" charset="0"/>
              </a:rPr>
              <a:t> </a:t>
            </a:r>
            <a:endParaRPr lang="uk-UA" i="1" dirty="0" smtClean="0">
              <a:latin typeface="Times New Roman" pitchFamily="18" charset="0"/>
            </a:endParaRP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де С – </a:t>
            </a:r>
            <a:r>
              <a:rPr lang="ru-RU" dirty="0" err="1" smtClean="0"/>
              <a:t>молярна</a:t>
            </a:r>
            <a:r>
              <a:rPr lang="ru-RU" dirty="0" smtClean="0"/>
              <a:t> </a:t>
            </a:r>
            <a:r>
              <a:rPr lang="ru-RU" dirty="0" err="1" smtClean="0"/>
              <a:t>концентрація</a:t>
            </a:r>
            <a:r>
              <a:rPr lang="ru-RU" dirty="0" smtClean="0"/>
              <a:t> реагента</a:t>
            </a:r>
            <a:r>
              <a:rPr lang="uk-UA" dirty="0" smtClean="0"/>
              <a:t> (моль/л)</a:t>
            </a:r>
            <a:r>
              <a:rPr lang="ru-RU" dirty="0" smtClean="0"/>
              <a:t>, </a:t>
            </a:r>
          </a:p>
          <a:p>
            <a:r>
              <a:rPr lang="en-US" dirty="0" smtClean="0"/>
              <a:t>t</a:t>
            </a:r>
            <a:r>
              <a:rPr lang="ru-RU" dirty="0" smtClean="0"/>
              <a:t> – час</a:t>
            </a:r>
            <a:r>
              <a:rPr lang="uk-UA" dirty="0" smtClean="0"/>
              <a:t> (с)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2400" dirty="0" smtClean="0">
                <a:solidFill>
                  <a:srgbClr val="C00000"/>
                </a:solidFill>
              </a:rPr>
              <a:t>Залежність швидкості хімічної реакції від природи реагуючих речовин 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C00000"/>
                </a:solidFill>
              </a:rPr>
              <a:t>Пам</a:t>
            </a:r>
            <a:r>
              <a:rPr lang="uk-UA" dirty="0" smtClean="0">
                <a:solidFill>
                  <a:srgbClr val="C00000"/>
                </a:solidFill>
                <a:latin typeface="Calibri"/>
              </a:rPr>
              <a:t>’</a:t>
            </a:r>
            <a:r>
              <a:rPr lang="uk-UA" dirty="0" smtClean="0">
                <a:solidFill>
                  <a:srgbClr val="C00000"/>
                </a:solidFill>
              </a:rPr>
              <a:t>ятаємо правила безпеки!</a:t>
            </a:r>
          </a:p>
          <a:p>
            <a:pPr>
              <a:buNone/>
            </a:pPr>
            <a:r>
              <a:rPr lang="uk-UA" sz="2000" b="1" i="1" dirty="0" smtClean="0"/>
              <a:t>Дослід</a:t>
            </a:r>
            <a:r>
              <a:rPr lang="en-US" sz="2000" b="1" i="1" dirty="0" smtClean="0"/>
              <a:t> </a:t>
            </a:r>
            <a:r>
              <a:rPr lang="uk-UA" sz="2000" b="1" i="1" dirty="0" smtClean="0"/>
              <a:t>№</a:t>
            </a:r>
            <a:r>
              <a:rPr lang="en-US" sz="2000" b="1" i="1" dirty="0" smtClean="0"/>
              <a:t> </a:t>
            </a:r>
            <a:r>
              <a:rPr lang="uk-UA" sz="2000" b="1" i="1" dirty="0" smtClean="0"/>
              <a:t>1.</a:t>
            </a:r>
            <a:r>
              <a:rPr lang="uk-UA" sz="2000" b="1" dirty="0" smtClean="0"/>
              <a:t> </a:t>
            </a:r>
            <a:r>
              <a:rPr lang="uk-UA" sz="2000" dirty="0" smtClean="0"/>
              <a:t>У три пронумеровані пробірки долити по 1 </a:t>
            </a:r>
            <a:r>
              <a:rPr lang="uk-UA" sz="2000" dirty="0" err="1" smtClean="0"/>
              <a:t>мл</a:t>
            </a:r>
            <a:r>
              <a:rPr lang="uk-UA" sz="2000" dirty="0" smtClean="0"/>
              <a:t> розчину </a:t>
            </a:r>
            <a:r>
              <a:rPr lang="uk-UA" sz="2000" dirty="0" err="1" smtClean="0"/>
              <a:t>НCl</a:t>
            </a:r>
            <a:r>
              <a:rPr lang="uk-UA" sz="2000" dirty="0" smtClean="0"/>
              <a:t> і  в кожну з пробірок додати приблизно однакову масу металів: у першу - </a:t>
            </a:r>
            <a:r>
              <a:rPr lang="uk-UA" sz="2000" dirty="0" err="1" smtClean="0"/>
              <a:t>Mg</a:t>
            </a:r>
            <a:r>
              <a:rPr lang="uk-UA" sz="2000" dirty="0" smtClean="0"/>
              <a:t>, у другу - </a:t>
            </a:r>
            <a:r>
              <a:rPr lang="uk-UA" sz="2000" dirty="0" err="1" smtClean="0"/>
              <a:t>Zn</a:t>
            </a:r>
            <a:r>
              <a:rPr lang="uk-UA" sz="2000" dirty="0" smtClean="0"/>
              <a:t>, в третю - </a:t>
            </a:r>
            <a:r>
              <a:rPr lang="uk-UA" sz="2000" dirty="0" err="1" smtClean="0"/>
              <a:t>Fe</a:t>
            </a:r>
            <a:r>
              <a:rPr lang="uk-UA" sz="2000" dirty="0" smtClean="0"/>
              <a:t>; </a:t>
            </a:r>
          </a:p>
          <a:p>
            <a:pPr>
              <a:buNone/>
            </a:pPr>
            <a:r>
              <a:rPr lang="uk-UA" sz="2000" dirty="0" smtClean="0">
                <a:solidFill>
                  <a:srgbClr val="0070C0"/>
                </a:solidFill>
              </a:rPr>
              <a:t>Оформлення результатів:</a:t>
            </a:r>
            <a:endParaRPr lang="ru-RU" sz="2000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sz="20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71472" y="3857628"/>
          <a:ext cx="7215237" cy="24081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3758"/>
                <a:gridCol w="3626400"/>
                <a:gridCol w="2405079"/>
              </a:tblGrid>
              <a:tr h="589364">
                <a:tc>
                  <a:txBody>
                    <a:bodyPr/>
                    <a:lstStyle/>
                    <a:p>
                      <a:r>
                        <a:rPr lang="uk-UA" dirty="0" smtClean="0"/>
                        <a:t>№ пробірки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Рівняння реакції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Спостереження</a:t>
                      </a:r>
                      <a:endParaRPr lang="ru-RU" dirty="0"/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r>
                        <a:rPr lang="uk-UA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HCl</a:t>
                      </a:r>
                      <a:r>
                        <a:rPr lang="en-US" dirty="0" smtClean="0"/>
                        <a:t> + Mg </a:t>
                      </a:r>
                      <a:r>
                        <a:rPr lang="en-US" dirty="0" smtClean="0">
                          <a:latin typeface="Lucida Sans Unicode"/>
                          <a:cs typeface="Lucida Sans Unicode"/>
                        </a:rPr>
                        <a:t>→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r>
                        <a:rPr lang="uk-UA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HCl</a:t>
                      </a:r>
                      <a:r>
                        <a:rPr lang="en-US" dirty="0" smtClean="0"/>
                        <a:t> + Zn </a:t>
                      </a:r>
                      <a:r>
                        <a:rPr lang="en-US" dirty="0" smtClean="0">
                          <a:latin typeface="Lucida Sans Unicode"/>
                          <a:cs typeface="Lucida Sans Unicode"/>
                        </a:rPr>
                        <a:t>→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r>
                        <a:rPr lang="uk-UA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HCl</a:t>
                      </a:r>
                      <a:r>
                        <a:rPr lang="en-US" dirty="0" smtClean="0"/>
                        <a:t> + Fe </a:t>
                      </a:r>
                      <a:r>
                        <a:rPr lang="en-US" dirty="0" smtClean="0">
                          <a:latin typeface="Lucida Sans Unicode"/>
                          <a:cs typeface="Lucida Sans Unicode"/>
                        </a:rPr>
                        <a:t>→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C00000"/>
                </a:solidFill>
              </a:rPr>
              <a:t>Проблема: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До досліду №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</a:t>
            </a: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  Маси взятих металів, концентрація соляної кислоти, умови проведення реакції однакові, але при цьому інтенсивність проходження процесів (швидкість виділення  водню) різна. Чому?</a:t>
            </a: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928926" y="4929198"/>
            <a:ext cx="1785940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400" dirty="0" smtClean="0">
                <a:solidFill>
                  <a:srgbClr val="C00000"/>
                </a:solidFill>
              </a:rPr>
              <a:t>Залежність швидкості хімічної реакції від  концентрації  реагуючих речовин 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400" dirty="0" smtClean="0">
                <a:solidFill>
                  <a:srgbClr val="C00000"/>
                </a:solidFill>
              </a:rPr>
              <a:t>Пам</a:t>
            </a:r>
            <a:r>
              <a:rPr lang="uk-UA" sz="2400" dirty="0" smtClean="0">
                <a:solidFill>
                  <a:srgbClr val="C00000"/>
                </a:solidFill>
                <a:latin typeface="Calibri"/>
              </a:rPr>
              <a:t>’</a:t>
            </a:r>
            <a:r>
              <a:rPr lang="uk-UA" sz="2400" dirty="0" smtClean="0">
                <a:solidFill>
                  <a:srgbClr val="C00000"/>
                </a:solidFill>
              </a:rPr>
              <a:t>ятаємо правила безпеки!</a:t>
            </a:r>
          </a:p>
          <a:p>
            <a:pPr>
              <a:buNone/>
            </a:pPr>
            <a:r>
              <a:rPr lang="uk-UA" sz="2800" dirty="0" smtClean="0"/>
              <a:t>  </a:t>
            </a:r>
            <a:r>
              <a:rPr lang="uk-UA" sz="2000" b="1" i="1" dirty="0" smtClean="0"/>
              <a:t>Дослід</a:t>
            </a:r>
            <a:r>
              <a:rPr lang="en-US" sz="2000" b="1" i="1" dirty="0" smtClean="0"/>
              <a:t> </a:t>
            </a:r>
            <a:r>
              <a:rPr lang="uk-UA" sz="2000" b="1" i="1" dirty="0" smtClean="0"/>
              <a:t>№</a:t>
            </a:r>
            <a:r>
              <a:rPr lang="en-US" sz="2000" b="1" i="1" dirty="0" smtClean="0"/>
              <a:t> </a:t>
            </a:r>
            <a:r>
              <a:rPr lang="uk-UA" sz="2000" b="1" i="1" dirty="0" smtClean="0"/>
              <a:t>2.</a:t>
            </a:r>
            <a:r>
              <a:rPr lang="uk-UA" sz="2000" dirty="0" smtClean="0"/>
              <a:t> У три пронумеровані пробірки долити по 1мл 10</a:t>
            </a:r>
            <a:r>
              <a:rPr lang="en-US" sz="2000" dirty="0" smtClean="0"/>
              <a:t> </a:t>
            </a:r>
            <a:r>
              <a:rPr lang="uk-UA" sz="2000" dirty="0" smtClean="0"/>
              <a:t>% -го розчину соляної кислоти (</a:t>
            </a:r>
            <a:r>
              <a:rPr lang="uk-UA" sz="2000" dirty="0" err="1" smtClean="0"/>
              <a:t>НCl</a:t>
            </a:r>
            <a:r>
              <a:rPr lang="uk-UA" sz="2000" dirty="0" smtClean="0"/>
              <a:t>), а потім долити дистильованої води (тим самим розбавляємо розчин)  в пробірку</a:t>
            </a:r>
            <a:r>
              <a:rPr lang="en-US" sz="2000" dirty="0" smtClean="0"/>
              <a:t> </a:t>
            </a:r>
            <a:r>
              <a:rPr lang="uk-UA" sz="2000" dirty="0" smtClean="0"/>
              <a:t>№</a:t>
            </a:r>
            <a:r>
              <a:rPr lang="en-US" sz="2000" dirty="0" smtClean="0"/>
              <a:t> </a:t>
            </a:r>
            <a:r>
              <a:rPr lang="uk-UA" sz="2000" dirty="0" smtClean="0"/>
              <a:t>1 - 2 </a:t>
            </a:r>
            <a:r>
              <a:rPr lang="uk-UA" sz="2000" dirty="0" err="1" smtClean="0"/>
              <a:t>мл</a:t>
            </a:r>
            <a:r>
              <a:rPr lang="uk-UA" sz="2000" dirty="0" smtClean="0"/>
              <a:t>, в пробірку</a:t>
            </a:r>
            <a:r>
              <a:rPr lang="en-US" sz="2000" dirty="0" smtClean="0"/>
              <a:t> </a:t>
            </a:r>
            <a:r>
              <a:rPr lang="uk-UA" sz="2000" dirty="0" smtClean="0"/>
              <a:t>№</a:t>
            </a:r>
            <a:r>
              <a:rPr lang="en-US" sz="2000" dirty="0" smtClean="0"/>
              <a:t> </a:t>
            </a:r>
            <a:r>
              <a:rPr lang="uk-UA" sz="2000" dirty="0" smtClean="0"/>
              <a:t>2 -1 </a:t>
            </a:r>
            <a:r>
              <a:rPr lang="uk-UA" sz="2000" dirty="0" err="1" smtClean="0"/>
              <a:t>мл</a:t>
            </a:r>
            <a:r>
              <a:rPr lang="uk-UA" sz="2000" dirty="0" smtClean="0"/>
              <a:t>, в пробірку</a:t>
            </a:r>
            <a:r>
              <a:rPr lang="en-US" sz="2000" dirty="0" smtClean="0"/>
              <a:t> </a:t>
            </a:r>
            <a:r>
              <a:rPr lang="uk-UA" sz="2000" dirty="0" smtClean="0"/>
              <a:t>№</a:t>
            </a:r>
            <a:r>
              <a:rPr lang="en-US" sz="2000" dirty="0" smtClean="0"/>
              <a:t> </a:t>
            </a:r>
            <a:r>
              <a:rPr lang="uk-UA" sz="2000" dirty="0" smtClean="0"/>
              <a:t>3  – не добавляти. У кожну з пробірок опустити по гранулі </a:t>
            </a:r>
            <a:r>
              <a:rPr lang="uk-UA" sz="2000" dirty="0" err="1" smtClean="0"/>
              <a:t>Zn</a:t>
            </a:r>
            <a:r>
              <a:rPr lang="uk-UA" sz="2000" dirty="0" smtClean="0"/>
              <a:t> (приблизно однакового розміру).</a:t>
            </a:r>
          </a:p>
          <a:p>
            <a:pPr>
              <a:buNone/>
            </a:pPr>
            <a:r>
              <a:rPr lang="uk-UA" sz="2000" dirty="0" smtClean="0"/>
              <a:t> </a:t>
            </a:r>
            <a:r>
              <a:rPr lang="uk-UA" sz="2000" dirty="0" smtClean="0">
                <a:solidFill>
                  <a:srgbClr val="0070C0"/>
                </a:solidFill>
              </a:rPr>
              <a:t>Оформлення результатів:</a:t>
            </a:r>
            <a:endParaRPr lang="ru-RU" sz="2000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6" y="4584118"/>
          <a:ext cx="7358114" cy="1916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773"/>
                <a:gridCol w="2759292"/>
                <a:gridCol w="3113049"/>
              </a:tblGrid>
              <a:tr h="47042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r>
                        <a:rPr lang="en-US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пробірки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Швидкість виділення газу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209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1мл </a:t>
                      </a:r>
                      <a:r>
                        <a:rPr lang="uk-UA" sz="1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НCl</a:t>
                      </a:r>
                      <a:r>
                        <a:rPr lang="uk-UA" sz="1800" dirty="0" err="1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 2мл </a:t>
                      </a:r>
                      <a:r>
                        <a:rPr lang="uk-UA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r>
                        <a:rPr lang="uk-UA" sz="1800" baseline="-25000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uk-UA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О +</a:t>
                      </a:r>
                      <a:r>
                        <a:rPr lang="uk-UA" sz="18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Zn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209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1мл </a:t>
                      </a:r>
                      <a:r>
                        <a:rPr lang="uk-UA" sz="1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НCl</a:t>
                      </a:r>
                      <a:r>
                        <a:rPr lang="uk-UA" sz="1800" dirty="0" err="1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 1мл </a:t>
                      </a:r>
                      <a:r>
                        <a:rPr lang="uk-UA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r>
                        <a:rPr lang="uk-UA" sz="1800" baseline="-25000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uk-UA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r>
                        <a:rPr lang="uk-UA" sz="18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Zn</a:t>
                      </a:r>
                      <a:endParaRPr lang="ru-RU" sz="1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209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1мл </a:t>
                      </a:r>
                      <a:r>
                        <a:rPr lang="uk-UA" sz="1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НCl</a:t>
                      </a: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r>
                        <a:rPr lang="uk-UA" sz="18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Zn</a:t>
                      </a:r>
                      <a:endParaRPr lang="ru-RU" sz="1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C00000"/>
                </a:solidFill>
              </a:rPr>
              <a:t>Проблема: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До досліду №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</a:t>
            </a:r>
          </a:p>
          <a:p>
            <a:pPr>
              <a:buNone/>
            </a:pPr>
            <a:r>
              <a:rPr lang="uk-UA" sz="2400" dirty="0" smtClean="0"/>
              <a:t>   Природа всіх реагуючих речовин, умови проведення досліду однакові, проте швидкість виділення водню різна. Чому? </a:t>
            </a:r>
            <a:endParaRPr lang="ru-RU" sz="2400" dirty="0" smtClean="0"/>
          </a:p>
          <a:p>
            <a:pPr>
              <a:buNone/>
            </a:pPr>
            <a:endParaRPr lang="uk-UA" sz="2400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928926" y="4429132"/>
            <a:ext cx="2286016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dirty="0" smtClean="0">
                <a:solidFill>
                  <a:srgbClr val="C00000"/>
                </a:solidFill>
              </a:rPr>
              <a:t>Залежність швидкості хімічної реакції від  концентрації  реагуючих речовин 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b="1" i="1" dirty="0" smtClean="0"/>
              <a:t>Для хімічної реакції виду :</a:t>
            </a:r>
          </a:p>
          <a:p>
            <a:pPr>
              <a:buNone/>
            </a:pPr>
            <a:r>
              <a:rPr lang="en-US" b="1" dirty="0" smtClean="0"/>
              <a:t>             </a:t>
            </a:r>
            <a:r>
              <a:rPr lang="en-US" b="1" dirty="0" err="1" smtClean="0"/>
              <a:t>mA</a:t>
            </a:r>
            <a:r>
              <a:rPr lang="en-US" b="1" dirty="0" smtClean="0"/>
              <a:t> + </a:t>
            </a:r>
            <a:r>
              <a:rPr lang="en-US" b="1" dirty="0" err="1" smtClean="0"/>
              <a:t>nB</a:t>
            </a:r>
            <a:r>
              <a:rPr lang="en-US" b="1" dirty="0" smtClean="0"/>
              <a:t> = </a:t>
            </a:r>
            <a:r>
              <a:rPr lang="en-US" b="1" dirty="0" err="1" smtClean="0"/>
              <a:t>A</a:t>
            </a:r>
            <a:r>
              <a:rPr lang="en-US" b="1" baseline="-25000" dirty="0" err="1" smtClean="0"/>
              <a:t>m</a:t>
            </a:r>
            <a:r>
              <a:rPr lang="en-US" b="1" dirty="0" err="1" smtClean="0"/>
              <a:t>B</a:t>
            </a:r>
            <a:r>
              <a:rPr lang="en-US" b="1" baseline="-25000" dirty="0" err="1" smtClean="0"/>
              <a:t>n</a:t>
            </a:r>
            <a:r>
              <a:rPr lang="en-US" b="1" dirty="0" smtClean="0"/>
              <a:t> </a:t>
            </a:r>
            <a:r>
              <a:rPr lang="uk-UA" b="1" i="1" dirty="0" smtClean="0"/>
              <a:t>   </a:t>
            </a:r>
            <a:endParaRPr lang="en-US" b="1" i="1" dirty="0" smtClean="0"/>
          </a:p>
          <a:p>
            <a:pPr>
              <a:buNone/>
            </a:pPr>
            <a:r>
              <a:rPr lang="uk-UA" b="1" i="1" dirty="0" smtClean="0"/>
              <a:t>рівняння залежності швидкості реакції від концентрації матиме вигляд:</a:t>
            </a:r>
            <a:endParaRPr lang="ru-RU" b="1" dirty="0" smtClean="0"/>
          </a:p>
          <a:p>
            <a:pPr>
              <a:buNone/>
            </a:pPr>
            <a:r>
              <a:rPr lang="en-US" dirty="0" smtClean="0"/>
              <a:t>               </a:t>
            </a:r>
            <a:r>
              <a:rPr lang="ru-RU" dirty="0" smtClean="0"/>
              <a:t> </a:t>
            </a:r>
            <a:r>
              <a:rPr lang="en-US" b="1" dirty="0" smtClean="0"/>
              <a:t>V</a:t>
            </a:r>
            <a:r>
              <a:rPr lang="uk-UA" b="1" dirty="0" smtClean="0"/>
              <a:t> = </a:t>
            </a:r>
            <a:r>
              <a:rPr lang="en-US" b="1" dirty="0" smtClean="0"/>
              <a:t>k C</a:t>
            </a:r>
            <a:r>
              <a:rPr lang="uk-UA" b="1" dirty="0" smtClean="0"/>
              <a:t>(</a:t>
            </a:r>
            <a:r>
              <a:rPr lang="en-US" b="1" dirty="0" smtClean="0"/>
              <a:t>A</a:t>
            </a:r>
            <a:r>
              <a:rPr lang="uk-UA" b="1" dirty="0" smtClean="0"/>
              <a:t>)</a:t>
            </a:r>
            <a:r>
              <a:rPr lang="en-US" b="1" baseline="30000" dirty="0" smtClean="0"/>
              <a:t>m</a:t>
            </a:r>
            <a:r>
              <a:rPr lang="uk-UA" b="1" dirty="0" smtClean="0"/>
              <a:t> </a:t>
            </a:r>
            <a:r>
              <a:rPr lang="en-US" b="1" dirty="0" smtClean="0"/>
              <a:t>C</a:t>
            </a:r>
            <a:r>
              <a:rPr lang="uk-UA" b="1" dirty="0" smtClean="0"/>
              <a:t>(</a:t>
            </a:r>
            <a:r>
              <a:rPr lang="en-US" b="1" dirty="0" smtClean="0"/>
              <a:t>B</a:t>
            </a:r>
            <a:r>
              <a:rPr lang="uk-UA" b="1" dirty="0" smtClean="0"/>
              <a:t>)</a:t>
            </a:r>
            <a:r>
              <a:rPr lang="en-US" b="1" baseline="30000" dirty="0" smtClean="0"/>
              <a:t>n</a:t>
            </a:r>
          </a:p>
          <a:p>
            <a:pPr>
              <a:buNone/>
            </a:pPr>
            <a:r>
              <a:rPr lang="uk-UA" b="1" i="1" dirty="0" smtClean="0"/>
              <a:t>де </a:t>
            </a:r>
            <a:r>
              <a:rPr lang="en-US" b="1" i="1" dirty="0" smtClean="0"/>
              <a:t>k</a:t>
            </a:r>
            <a:r>
              <a:rPr lang="uk-UA" b="1" i="1" dirty="0" smtClean="0"/>
              <a:t> – константа швидкості реакції, </a:t>
            </a:r>
          </a:p>
          <a:p>
            <a:pPr>
              <a:buNone/>
            </a:pPr>
            <a:r>
              <a:rPr lang="en-US" b="1" i="1" dirty="0" smtClean="0"/>
              <a:t>c</a:t>
            </a:r>
            <a:r>
              <a:rPr lang="uk-UA" b="1" i="1" dirty="0" smtClean="0"/>
              <a:t>(</a:t>
            </a:r>
            <a:r>
              <a:rPr lang="en-US" b="1" i="1" dirty="0" smtClean="0"/>
              <a:t>A</a:t>
            </a:r>
            <a:r>
              <a:rPr lang="uk-UA" b="1" i="1" dirty="0" smtClean="0"/>
              <a:t>) , </a:t>
            </a:r>
            <a:r>
              <a:rPr lang="en-US" b="1" i="1" dirty="0" smtClean="0"/>
              <a:t>c</a:t>
            </a:r>
            <a:r>
              <a:rPr lang="uk-UA" b="1" i="1" dirty="0" smtClean="0"/>
              <a:t>(</a:t>
            </a:r>
            <a:r>
              <a:rPr lang="en-US" b="1" i="1" dirty="0" smtClean="0"/>
              <a:t>B</a:t>
            </a:r>
            <a:r>
              <a:rPr lang="uk-UA" b="1" i="1" dirty="0" smtClean="0"/>
              <a:t>) – концентрації речовин А та В</a:t>
            </a:r>
            <a:r>
              <a:rPr lang="uk-UA" dirty="0" smtClean="0"/>
              <a:t>, </a:t>
            </a:r>
            <a:endParaRPr lang="uk-UA" b="1" i="1" dirty="0" smtClean="0"/>
          </a:p>
          <a:p>
            <a:pPr>
              <a:buNone/>
            </a:pPr>
            <a:r>
              <a:rPr lang="en-US" b="1" i="1" dirty="0" smtClean="0"/>
              <a:t>m</a:t>
            </a:r>
            <a:r>
              <a:rPr lang="uk-UA" b="1" i="1" dirty="0" smtClean="0"/>
              <a:t> , </a:t>
            </a:r>
            <a:r>
              <a:rPr lang="en-US" b="1" i="1" dirty="0" smtClean="0"/>
              <a:t>n</a:t>
            </a:r>
            <a:r>
              <a:rPr lang="uk-UA" b="1" i="1" dirty="0" smtClean="0"/>
              <a:t> – коефіцієнти  в  рівнянні реакції.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513</TotalTime>
  <Words>924</Words>
  <Application>Microsoft Office PowerPoint</Application>
  <PresentationFormat>Экран (4:3)</PresentationFormat>
  <Paragraphs>140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Изящная</vt:lpstr>
      <vt:lpstr>Тема уроку: Швидкість хімічної реакції, залежність  швидкості реакції від різних чинників.</vt:lpstr>
      <vt:lpstr>Завдання уроку:</vt:lpstr>
      <vt:lpstr>Хімічні реакції відбуваються з різною швидкістю</vt:lpstr>
      <vt:lpstr>Визначення середньої швидкості реакції</vt:lpstr>
      <vt:lpstr>  Залежність швидкості хімічної реакції від природи реагуючих речовин  </vt:lpstr>
      <vt:lpstr>Проблема:</vt:lpstr>
      <vt:lpstr>Залежність швидкості хімічної реакції від  концентрації  реагуючих речовин </vt:lpstr>
      <vt:lpstr>Проблема:</vt:lpstr>
      <vt:lpstr>Залежність швидкості хімічної реакції від  концентрації  реагуючих речовин </vt:lpstr>
      <vt:lpstr>Залежність швидкості хімічної реакції від температури</vt:lpstr>
      <vt:lpstr>Проблема:</vt:lpstr>
      <vt:lpstr>Залежність швидкості реакції від температури</vt:lpstr>
      <vt:lpstr>Залежність швидкості хімічної реакції від площі поверхні зіткнення реагуючих речовин  (ступеня подрібнення) </vt:lpstr>
      <vt:lpstr>Проблема:</vt:lpstr>
      <vt:lpstr>Каталізатори</vt:lpstr>
      <vt:lpstr>Чинники, що впливають на швидкість хімічної реакції</vt:lpstr>
      <vt:lpstr>Задача </vt:lpstr>
      <vt:lpstr>Міні-тест  </vt:lpstr>
      <vt:lpstr>Слайд 19</vt:lpstr>
      <vt:lpstr>Слайд 20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Швидкість хімічної реакції. Умови, що впливають на швидкість реакції</dc:title>
  <dc:creator>Admin</dc:creator>
  <cp:lastModifiedBy>Lena</cp:lastModifiedBy>
  <cp:revision>68</cp:revision>
  <dcterms:created xsi:type="dcterms:W3CDTF">2012-01-01T14:55:38Z</dcterms:created>
  <dcterms:modified xsi:type="dcterms:W3CDTF">2014-12-08T09:03:24Z</dcterms:modified>
</cp:coreProperties>
</file>