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f4fb97e3674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643182"/>
            <a:ext cx="3286148" cy="3286148"/>
          </a:xfrm>
          <a:prstGeom prst="rect">
            <a:avLst/>
          </a:prstGeom>
        </p:spPr>
      </p:pic>
      <p:pic>
        <p:nvPicPr>
          <p:cNvPr id="17" name="Рисунок 16" descr="0e5598759c3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17600" y="4991103"/>
            <a:ext cx="2226400" cy="1795483"/>
          </a:xfrm>
          <a:prstGeom prst="rect">
            <a:avLst/>
          </a:prstGeom>
        </p:spPr>
      </p:pic>
      <p:pic>
        <p:nvPicPr>
          <p:cNvPr id="16" name="Рисунок 15" descr="7b047099487dt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0"/>
          <a:stretch>
            <a:fillRect/>
          </a:stretch>
        </p:blipFill>
        <p:spPr>
          <a:xfrm>
            <a:off x="0" y="4143380"/>
            <a:ext cx="2284341" cy="2714620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2285984" y="857232"/>
            <a:ext cx="4786346" cy="1143008"/>
            <a:chOff x="642910" y="142852"/>
            <a:chExt cx="7239024" cy="1452546"/>
          </a:xfrm>
        </p:grpSpPr>
        <p:pic>
          <p:nvPicPr>
            <p:cNvPr id="8" name="Рисунок 7" descr="7383113d2c9a.jpg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910" y="142852"/>
              <a:ext cx="1357322" cy="1357322"/>
            </a:xfrm>
            <a:prstGeom prst="rect">
              <a:avLst/>
            </a:prstGeom>
          </p:spPr>
        </p:pic>
        <p:pic>
          <p:nvPicPr>
            <p:cNvPr id="9" name="Рисунок 8" descr="6e8eb60030f3.jpg"/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7356" y="357166"/>
              <a:ext cx="1190620" cy="1190620"/>
            </a:xfrm>
            <a:prstGeom prst="rect">
              <a:avLst/>
            </a:prstGeom>
          </p:spPr>
        </p:pic>
        <p:pic>
          <p:nvPicPr>
            <p:cNvPr id="10" name="Рисунок 9" descr="f4eea393ef7b.jpg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6182" y="333380"/>
              <a:ext cx="1238232" cy="1238232"/>
            </a:xfrm>
            <a:prstGeom prst="rect">
              <a:avLst/>
            </a:prstGeom>
          </p:spPr>
        </p:pic>
        <p:pic>
          <p:nvPicPr>
            <p:cNvPr id="11" name="Рисунок 10" descr="50361cf73392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926" y="309554"/>
              <a:ext cx="1262058" cy="1262058"/>
            </a:xfrm>
            <a:prstGeom prst="rect">
              <a:avLst/>
            </a:prstGeom>
          </p:spPr>
        </p:pic>
        <p:pic>
          <p:nvPicPr>
            <p:cNvPr id="12" name="Рисунок 11" descr="deeb72d1b183.jpg"/>
            <p:cNvPicPr>
              <a:picLocks noChangeAspect="1"/>
            </p:cNvPicPr>
            <p:nvPr userDrawn="1"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214290"/>
              <a:ext cx="1214446" cy="1214446"/>
            </a:xfrm>
            <a:prstGeom prst="rect">
              <a:avLst/>
            </a:prstGeom>
          </p:spPr>
        </p:pic>
        <p:pic>
          <p:nvPicPr>
            <p:cNvPr id="13" name="Рисунок 12" descr="e724dfca5fa4.jpg"/>
            <p:cNvPicPr>
              <a:picLocks noChangeAspect="1"/>
            </p:cNvPicPr>
            <p:nvPr userDrawn="1"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72132" y="285728"/>
              <a:ext cx="1262058" cy="1262058"/>
            </a:xfrm>
            <a:prstGeom prst="rect">
              <a:avLst/>
            </a:prstGeom>
          </p:spPr>
        </p:pic>
        <p:pic>
          <p:nvPicPr>
            <p:cNvPr id="14" name="Рисунок 13" descr="f4eea393ef7b.jpg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43702" y="357166"/>
              <a:ext cx="1238232" cy="1238232"/>
            </a:xfrm>
            <a:prstGeom prst="rect">
              <a:avLst/>
            </a:prstGeom>
          </p:spPr>
        </p:pic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2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3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9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9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9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5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2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f4fb97e3674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500438"/>
            <a:ext cx="2643206" cy="264320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285984" y="642918"/>
            <a:ext cx="4786346" cy="1143008"/>
            <a:chOff x="642910" y="142852"/>
            <a:chExt cx="7239024" cy="1452546"/>
          </a:xfrm>
        </p:grpSpPr>
        <p:pic>
          <p:nvPicPr>
            <p:cNvPr id="11" name="Рисунок 10" descr="7383113d2c9a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910" y="142852"/>
              <a:ext cx="1357322" cy="1357322"/>
            </a:xfrm>
            <a:prstGeom prst="rect">
              <a:avLst/>
            </a:prstGeom>
          </p:spPr>
        </p:pic>
        <p:pic>
          <p:nvPicPr>
            <p:cNvPr id="12" name="Рисунок 11" descr="6e8eb60030f3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7356" y="357166"/>
              <a:ext cx="1190620" cy="1190620"/>
            </a:xfrm>
            <a:prstGeom prst="rect">
              <a:avLst/>
            </a:prstGeom>
          </p:spPr>
        </p:pic>
        <p:pic>
          <p:nvPicPr>
            <p:cNvPr id="13" name="Рисунок 12" descr="f4eea393ef7b.jpg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6182" y="333380"/>
              <a:ext cx="1238232" cy="1238232"/>
            </a:xfrm>
            <a:prstGeom prst="rect">
              <a:avLst/>
            </a:prstGeom>
          </p:spPr>
        </p:pic>
        <p:pic>
          <p:nvPicPr>
            <p:cNvPr id="14" name="Рисунок 13" descr="50361cf73392.jpg"/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926" y="309554"/>
              <a:ext cx="1262058" cy="1262058"/>
            </a:xfrm>
            <a:prstGeom prst="rect">
              <a:avLst/>
            </a:prstGeom>
          </p:spPr>
        </p:pic>
        <p:pic>
          <p:nvPicPr>
            <p:cNvPr id="15" name="Рисунок 14" descr="deeb72d1b183.jpg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214290"/>
              <a:ext cx="1214446" cy="1214446"/>
            </a:xfrm>
            <a:prstGeom prst="rect">
              <a:avLst/>
            </a:prstGeom>
          </p:spPr>
        </p:pic>
        <p:pic>
          <p:nvPicPr>
            <p:cNvPr id="16" name="Рисунок 15" descr="e724dfca5fa4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72132" y="285728"/>
              <a:ext cx="1262058" cy="1262058"/>
            </a:xfrm>
            <a:prstGeom prst="rect">
              <a:avLst/>
            </a:prstGeom>
          </p:spPr>
        </p:pic>
        <p:pic>
          <p:nvPicPr>
            <p:cNvPr id="17" name="Рисунок 16" descr="f4eea393ef7b.jpg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43702" y="357166"/>
              <a:ext cx="1238232" cy="1238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4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e5598759c3b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17600" y="4991103"/>
            <a:ext cx="2226400" cy="1795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7b047099487dt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0"/>
          <a:stretch>
            <a:fillRect/>
          </a:stretch>
        </p:blipFill>
        <p:spPr>
          <a:xfrm>
            <a:off x="0" y="4143380"/>
            <a:ext cx="2284341" cy="2714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2934D-810B-4DD6-AB7A-AE848B6BF0B6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F2A5F-1327-4A7A-A011-D7C623D04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0e5598759c3b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17600" y="4991103"/>
            <a:ext cx="2226400" cy="1795483"/>
          </a:xfrm>
          <a:prstGeom prst="rect">
            <a:avLst/>
          </a:prstGeom>
        </p:spPr>
      </p:pic>
      <p:pic>
        <p:nvPicPr>
          <p:cNvPr id="24" name="Рисунок 23" descr="7b047099487dt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0"/>
          <a:stretch>
            <a:fillRect/>
          </a:stretch>
        </p:blipFill>
        <p:spPr>
          <a:xfrm>
            <a:off x="0" y="4143380"/>
            <a:ext cx="2284341" cy="2714620"/>
          </a:xfrm>
          <a:prstGeom prst="rect">
            <a:avLst/>
          </a:prstGeom>
        </p:spPr>
      </p:pic>
      <p:pic>
        <p:nvPicPr>
          <p:cNvPr id="28" name="Рисунок 27" descr="6f4fb97e3674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571744"/>
            <a:ext cx="3286148" cy="3286148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285984" y="857232"/>
            <a:ext cx="4786346" cy="1143008"/>
            <a:chOff x="642910" y="142852"/>
            <a:chExt cx="7239024" cy="1452546"/>
          </a:xfrm>
        </p:grpSpPr>
        <p:pic>
          <p:nvPicPr>
            <p:cNvPr id="11" name="Рисунок 10" descr="7383113d2c9a.jpg"/>
            <p:cNvPicPr>
              <a:picLocks noChangeAspect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910" y="142852"/>
              <a:ext cx="1357322" cy="1357322"/>
            </a:xfrm>
            <a:prstGeom prst="rect">
              <a:avLst/>
            </a:prstGeom>
          </p:spPr>
        </p:pic>
        <p:pic>
          <p:nvPicPr>
            <p:cNvPr id="12" name="Рисунок 11" descr="6e8eb60030f3.jpg"/>
            <p:cNvPicPr>
              <a:picLocks noChangeAspect="1"/>
            </p:cNvPicPr>
            <p:nvPr userDrawn="1"/>
          </p:nvPicPr>
          <p:blipFill>
            <a:blip r:embed="rId1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7356" y="357166"/>
              <a:ext cx="1190620" cy="1190620"/>
            </a:xfrm>
            <a:prstGeom prst="rect">
              <a:avLst/>
            </a:prstGeom>
          </p:spPr>
        </p:pic>
        <p:pic>
          <p:nvPicPr>
            <p:cNvPr id="13" name="Рисунок 12" descr="f4eea393ef7b.jpg"/>
            <p:cNvPicPr>
              <a:picLocks noChangeAspect="1"/>
            </p:cNvPicPr>
            <p:nvPr userDrawn="1"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6182" y="333380"/>
              <a:ext cx="1238232" cy="1238232"/>
            </a:xfrm>
            <a:prstGeom prst="rect">
              <a:avLst/>
            </a:prstGeom>
          </p:spPr>
        </p:pic>
        <p:pic>
          <p:nvPicPr>
            <p:cNvPr id="14" name="Рисунок 13" descr="50361cf73392.jpg"/>
            <p:cNvPicPr>
              <a:picLocks noChangeAspect="1"/>
            </p:cNvPicPr>
            <p:nvPr userDrawn="1"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28926" y="309554"/>
              <a:ext cx="1262058" cy="1262058"/>
            </a:xfrm>
            <a:prstGeom prst="rect">
              <a:avLst/>
            </a:prstGeom>
          </p:spPr>
        </p:pic>
        <p:pic>
          <p:nvPicPr>
            <p:cNvPr id="15" name="Рисунок 14" descr="deeb72d1b183.jpg"/>
            <p:cNvPicPr>
              <a:picLocks noChangeAspect="1"/>
            </p:cNvPicPr>
            <p:nvPr userDrawn="1"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214290"/>
              <a:ext cx="1214446" cy="1214446"/>
            </a:xfrm>
            <a:prstGeom prst="rect">
              <a:avLst/>
            </a:prstGeom>
          </p:spPr>
        </p:pic>
        <p:pic>
          <p:nvPicPr>
            <p:cNvPr id="16" name="Рисунок 15" descr="e724dfca5fa4.jpg"/>
            <p:cNvPicPr>
              <a:picLocks noChangeAspect="1"/>
            </p:cNvPicPr>
            <p:nvPr userDrawn="1"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72132" y="285728"/>
              <a:ext cx="1262058" cy="1262058"/>
            </a:xfrm>
            <a:prstGeom prst="rect">
              <a:avLst/>
            </a:prstGeom>
          </p:spPr>
        </p:pic>
        <p:pic>
          <p:nvPicPr>
            <p:cNvPr id="19" name="Рисунок 18" descr="f4eea393ef7b.jpg"/>
            <p:cNvPicPr>
              <a:picLocks noChangeAspect="1"/>
            </p:cNvPicPr>
            <p:nvPr userDrawn="1"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43702" y="357166"/>
              <a:ext cx="1238232" cy="123823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9224C-B3DC-42CE-965E-B90881FBA1F3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8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me.ru/doc/51870/dlya-dopitlivih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621087"/>
            <a:ext cx="49685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/>
          </a:p>
          <a:p>
            <a:pPr algn="r">
              <a:lnSpc>
                <a:spcPct val="150000"/>
              </a:lnSpc>
            </a:pPr>
            <a:r>
              <a:rPr lang="uk-UA" b="1" i="1" dirty="0">
                <a:solidFill>
                  <a:srgbClr val="002060"/>
                </a:solidFill>
                <a:latin typeface="Arial Black" pitchFamily="34" charset="0"/>
                <a:cs typeface="MV Boli" pitchFamily="2" charset="0"/>
              </a:rPr>
              <a:t>Спитай себе, дитино, хто ти є,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V Boli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 b="1" i="1" dirty="0">
                <a:solidFill>
                  <a:srgbClr val="002060"/>
                </a:solidFill>
                <a:latin typeface="Arial Black" pitchFamily="34" charset="0"/>
                <a:cs typeface="MV Boli" pitchFamily="2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Arial Black" pitchFamily="34" charset="0"/>
                <a:cs typeface="MV Boli" pitchFamily="2" charset="0"/>
              </a:rPr>
              <a:t>І в серці обізветься рідна мова…</a:t>
            </a:r>
            <a:r>
              <a:rPr lang="uk-UA" b="1" dirty="0">
                <a:solidFill>
                  <a:srgbClr val="002060"/>
                </a:solidFill>
                <a:latin typeface="Arial Black" pitchFamily="34" charset="0"/>
                <a:cs typeface="MV Boli" pitchFamily="2" charset="0"/>
              </a:rPr>
              <a:t>                       </a:t>
            </a:r>
            <a:r>
              <a:rPr lang="en-US" b="1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           </a:t>
            </a:r>
            <a:r>
              <a:rPr lang="uk-UA" b="1" dirty="0">
                <a:solidFill>
                  <a:srgbClr val="002060"/>
                </a:solidFill>
                <a:latin typeface="Arial Black" pitchFamily="34" charset="0"/>
                <a:cs typeface="MV Boli" pitchFamily="2" charset="0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Arial Black" pitchFamily="34" charset="0"/>
                <a:cs typeface="MV Boli" pitchFamily="2" charset="0"/>
              </a:rPr>
              <a:t>                                     </a:t>
            </a:r>
            <a:r>
              <a:rPr lang="uk-UA" b="1" dirty="0">
                <a:solidFill>
                  <a:srgbClr val="002060"/>
                </a:solidFill>
                <a:latin typeface="Arial Black" pitchFamily="34" charset="0"/>
                <a:cs typeface="MV Boli" pitchFamily="2" charset="0"/>
              </a:rPr>
              <a:t>Д.Павличко</a:t>
            </a:r>
            <a:endParaRPr lang="ru-RU" b="1" dirty="0">
              <a:solidFill>
                <a:srgbClr val="002060"/>
              </a:solidFill>
              <a:latin typeface="Arial Black" pitchFamily="34" charset="0"/>
              <a:cs typeface="MV Bol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истратор\Documents\13022012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20" y="357350"/>
            <a:ext cx="1664036" cy="2207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Горизонтальный свиток 5"/>
          <p:cNvSpPr/>
          <p:nvPr/>
        </p:nvSpPr>
        <p:spPr>
          <a:xfrm>
            <a:off x="3910569" y="2276872"/>
            <a:ext cx="5112567" cy="27363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Юний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друже, ми продовжуємо працювати над темою «Звертання. Поширені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  непоширені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звертання». Пропоную ряд вправ, які допоможуть закріпити теоретичний матеріал з даної теми.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131840" y="1268760"/>
            <a:ext cx="5616624" cy="280831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Ваш заголовок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00392" y="6453336"/>
            <a:ext cx="104360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052736"/>
            <a:ext cx="5832648" cy="310854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Запиши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слова в чотири колонки за частинами мови :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1)іменники;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2)прикметники; 3) дієслова; 4)прислівники.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Удосконалюймося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, уявлення, велетенський,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віч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–на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віч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, солдат, погон,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я, незчувся, чимдуж, абияк, хазяїн, акуратний, натщесерце, нашвидкуруч, імміграція, інколи, афішувати, вілла, м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який.</a:t>
            </a:r>
            <a:br>
              <a:rPr lang="uk-UA" b="1" i="1" dirty="0">
                <a:latin typeface="Times New Roman" pitchFamily="18" charset="0"/>
                <a:cs typeface="Times New Roman" pitchFamily="18" charset="0"/>
              </a:rPr>
            </a:b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 перших букв виписаних слів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прочитаєш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побажання.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4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56505" y="389492"/>
            <a:ext cx="6768752" cy="50347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i="1" dirty="0" smtClean="0">
                <a:solidFill>
                  <a:schemeClr val="tx2"/>
                </a:solidFill>
              </a:rPr>
              <a:t>І. Прочитай </a:t>
            </a:r>
            <a:r>
              <a:rPr lang="uk-UA" b="1" i="1" dirty="0">
                <a:solidFill>
                  <a:schemeClr val="tx2"/>
                </a:solidFill>
              </a:rPr>
              <a:t>речення, ставлячи подані в дужках слова у формі кличного відмінка</a:t>
            </a:r>
            <a:r>
              <a:rPr lang="uk-UA" b="1" i="1" dirty="0"/>
              <a:t>.  </a:t>
            </a:r>
            <a:r>
              <a:rPr lang="en-US" b="1" i="1" dirty="0" smtClean="0"/>
              <a:t> </a:t>
            </a:r>
            <a:r>
              <a:rPr lang="uk-UA" b="1" i="1" dirty="0" smtClean="0">
                <a:hlinkClick r:id="rId2"/>
              </a:rPr>
              <a:t>Повтори форми іменника у кличному відмінку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uk-UA" b="1" i="1" dirty="0">
                <a:solidFill>
                  <a:srgbClr val="C00000"/>
                </a:solidFill>
              </a:rPr>
              <a:t>Зразок: </a:t>
            </a:r>
            <a:r>
              <a:rPr lang="uk-UA" i="1" dirty="0">
                <a:solidFill>
                  <a:srgbClr val="C00000"/>
                </a:solidFill>
              </a:rPr>
              <a:t>«Чому  не спиш ти уночі, моя голубко сизокрила</a:t>
            </a:r>
            <a:r>
              <a:rPr lang="uk-UA" i="1" dirty="0" smtClean="0">
                <a:solidFill>
                  <a:srgbClr val="C00000"/>
                </a:solidFill>
              </a:rPr>
              <a:t>?»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uk-UA" i="1" dirty="0" smtClean="0"/>
              <a:t>1.  «Чому </a:t>
            </a:r>
            <a:r>
              <a:rPr lang="uk-UA" i="1" dirty="0"/>
              <a:t>не спиш ти уночі, моя </a:t>
            </a:r>
            <a:r>
              <a:rPr lang="uk-UA" b="1" i="1" dirty="0"/>
              <a:t>(голубка )</a:t>
            </a:r>
            <a:r>
              <a:rPr lang="uk-UA" i="1" dirty="0"/>
              <a:t> сизокрила?» </a:t>
            </a:r>
            <a:endParaRPr lang="uk-UA" i="1" dirty="0" smtClean="0"/>
          </a:p>
          <a:p>
            <a:r>
              <a:rPr lang="uk-UA" i="1" dirty="0" smtClean="0"/>
              <a:t>2. « </a:t>
            </a:r>
            <a:r>
              <a:rPr lang="uk-UA" i="1" dirty="0"/>
              <a:t>Не плач, </a:t>
            </a:r>
            <a:r>
              <a:rPr lang="uk-UA" b="1" i="1" dirty="0"/>
              <a:t>(мама),</a:t>
            </a:r>
            <a:r>
              <a:rPr lang="uk-UA" i="1" dirty="0"/>
              <a:t>  не розплітай мої довгі коси, </a:t>
            </a:r>
            <a:r>
              <a:rPr lang="uk-UA" i="1" dirty="0" smtClean="0"/>
              <a:t>          посічуться</a:t>
            </a:r>
            <a:r>
              <a:rPr lang="uk-UA" i="1" dirty="0"/>
              <a:t>.»  </a:t>
            </a:r>
          </a:p>
          <a:p>
            <a:r>
              <a:rPr lang="uk-UA" i="1" dirty="0" smtClean="0"/>
              <a:t>3.  Прощай</a:t>
            </a:r>
            <a:r>
              <a:rPr lang="uk-UA" i="1" dirty="0"/>
              <a:t>, </a:t>
            </a:r>
            <a:r>
              <a:rPr lang="uk-UA" b="1" i="1" dirty="0"/>
              <a:t>(світ)</a:t>
            </a:r>
            <a:r>
              <a:rPr lang="uk-UA" i="1" dirty="0"/>
              <a:t>, прощай,  </a:t>
            </a:r>
            <a:r>
              <a:rPr lang="uk-UA" b="1" i="1" dirty="0"/>
              <a:t>(земля</a:t>
            </a:r>
            <a:r>
              <a:rPr lang="uk-UA" b="1" i="1" dirty="0" smtClean="0"/>
              <a:t>),</a:t>
            </a:r>
            <a:r>
              <a:rPr lang="uk-UA" i="1" dirty="0" smtClean="0"/>
              <a:t>неприязний  </a:t>
            </a:r>
            <a:r>
              <a:rPr lang="uk-UA" b="1" i="1" dirty="0"/>
              <a:t>(край).</a:t>
            </a:r>
            <a:r>
              <a:rPr lang="uk-UA" i="1" dirty="0"/>
              <a:t> </a:t>
            </a:r>
            <a:r>
              <a:rPr lang="uk-UA" i="1" dirty="0" smtClean="0"/>
              <a:t>                                                                                            4.  (</a:t>
            </a:r>
            <a:r>
              <a:rPr lang="uk-UA" b="1" i="1" dirty="0" smtClean="0"/>
              <a:t>Петрусь</a:t>
            </a:r>
            <a:r>
              <a:rPr lang="uk-UA" b="1" i="1" dirty="0"/>
              <a:t>! Друг</a:t>
            </a:r>
            <a:r>
              <a:rPr lang="uk-UA" i="1" dirty="0"/>
              <a:t> мій єдиний! Моє ти </a:t>
            </a:r>
            <a:r>
              <a:rPr lang="uk-UA" b="1" i="1" dirty="0"/>
              <a:t>серце</a:t>
            </a:r>
            <a:r>
              <a:rPr lang="uk-UA" i="1" dirty="0"/>
              <a:t>!</a:t>
            </a:r>
            <a:endParaRPr lang="ru-RU" dirty="0"/>
          </a:p>
          <a:p>
            <a:r>
              <a:rPr lang="uk-UA" i="1" dirty="0" smtClean="0"/>
              <a:t>       Мій </a:t>
            </a:r>
            <a:r>
              <a:rPr lang="uk-UA" i="1" dirty="0"/>
              <a:t>ти </a:t>
            </a:r>
            <a:r>
              <a:rPr lang="uk-UA" b="1" i="1" dirty="0"/>
              <a:t>син</a:t>
            </a:r>
            <a:r>
              <a:rPr lang="uk-UA" i="1" dirty="0"/>
              <a:t>! )Рятуй мене, рятуй! Рятуй! (</a:t>
            </a:r>
            <a:r>
              <a:rPr lang="uk-UA" dirty="0"/>
              <a:t> Т.Шевченко).  </a:t>
            </a:r>
            <a:endParaRPr lang="ru-RU" dirty="0"/>
          </a:p>
          <a:p>
            <a:r>
              <a:rPr lang="uk-UA" b="1" dirty="0">
                <a:solidFill>
                  <a:schemeClr val="tx2"/>
                </a:solidFill>
              </a:rPr>
              <a:t>ІІ. Охарактеризуй звертання за будовою </a:t>
            </a:r>
            <a:r>
              <a:rPr lang="uk-UA" b="1" dirty="0" smtClean="0">
                <a:solidFill>
                  <a:schemeClr val="tx2"/>
                </a:solidFill>
              </a:rPr>
              <a:t>.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83046" y="374960"/>
            <a:ext cx="7174508" cy="6150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endParaRPr lang="uk-UA" b="1" dirty="0">
              <a:solidFill>
                <a:srgbClr val="C00000"/>
              </a:solidFill>
            </a:endParaRPr>
          </a:p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endParaRPr lang="uk-UA" b="1" dirty="0">
              <a:solidFill>
                <a:srgbClr val="C0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Розподільне </a:t>
            </a:r>
            <a:r>
              <a:rPr lang="uk-UA" sz="2000" b="1" dirty="0">
                <a:solidFill>
                  <a:srgbClr val="C00000"/>
                </a:solidFill>
              </a:rPr>
              <a:t>письмо</a:t>
            </a:r>
          </a:p>
          <a:p>
            <a:r>
              <a:rPr lang="uk-UA" b="1" dirty="0">
                <a:solidFill>
                  <a:schemeClr val="tx2"/>
                </a:solidFill>
              </a:rPr>
              <a:t>Спиши речення в такій послідовності: </a:t>
            </a:r>
          </a:p>
          <a:p>
            <a:r>
              <a:rPr lang="uk-UA" sz="1600" b="1" i="1" dirty="0"/>
              <a:t>1) із звертаннями поширеним; </a:t>
            </a:r>
            <a:endParaRPr lang="ru-RU" sz="1600" b="1" i="1" dirty="0"/>
          </a:p>
          <a:p>
            <a:r>
              <a:rPr lang="uk-UA" sz="1600" b="1" i="1" dirty="0"/>
              <a:t>2) із звертаннями непоширеними. Підкресли пунктограму «Розділові знаки при звертанні</a:t>
            </a:r>
            <a:r>
              <a:rPr lang="uk-UA" sz="1600" b="1" i="1" dirty="0" smtClean="0"/>
              <a:t>».</a:t>
            </a:r>
          </a:p>
          <a:p>
            <a:endParaRPr lang="uk-UA" sz="1600" dirty="0" smtClean="0"/>
          </a:p>
          <a:p>
            <a:pPr>
              <a:lnSpc>
                <a:spcPct val="150000"/>
              </a:lnSpc>
            </a:pPr>
            <a:r>
              <a:rPr lang="uk-UA" sz="1600" b="1" dirty="0" smtClean="0"/>
              <a:t>1</a:t>
            </a:r>
            <a:r>
              <a:rPr lang="uk-UA" sz="1600" dirty="0" smtClean="0"/>
              <a:t>. </a:t>
            </a:r>
            <a:r>
              <a:rPr lang="uk-UA" sz="1600" dirty="0" err="1" smtClean="0"/>
              <a:t>Одійдіте</a:t>
            </a:r>
            <a:r>
              <a:rPr lang="uk-UA" sz="1600" dirty="0"/>
              <a:t>, недруги лукаві! (В. Симоненко</a:t>
            </a:r>
            <a:r>
              <a:rPr lang="uk-UA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/>
              <a:t>2</a:t>
            </a:r>
            <a:r>
              <a:rPr lang="uk-UA" sz="1600" dirty="0" smtClean="0"/>
              <a:t>. </a:t>
            </a:r>
            <a:r>
              <a:rPr lang="ru-RU" sz="1600" dirty="0" err="1" smtClean="0"/>
              <a:t>Приїдь</a:t>
            </a:r>
            <a:r>
              <a:rPr lang="ru-RU" sz="1600" dirty="0"/>
              <a:t>, </a:t>
            </a:r>
            <a:r>
              <a:rPr lang="ru-RU" sz="1600" dirty="0" err="1"/>
              <a:t>товаришу</a:t>
            </a:r>
            <a:r>
              <a:rPr lang="ru-RU" sz="1600" dirty="0"/>
              <a:t>, </a:t>
            </a:r>
            <a:r>
              <a:rPr lang="ru-RU" sz="1600" dirty="0" err="1"/>
              <a:t>приїдь</a:t>
            </a:r>
            <a:r>
              <a:rPr lang="ru-RU" sz="1600" dirty="0"/>
              <a:t>,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   </a:t>
            </a:r>
            <a:r>
              <a:rPr lang="ru-RU" sz="1600" dirty="0" smtClean="0"/>
              <a:t> </a:t>
            </a:r>
            <a:r>
              <a:rPr lang="ru-RU" sz="1600" dirty="0"/>
              <a:t>Забудь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термінові</a:t>
            </a:r>
            <a:r>
              <a:rPr lang="ru-RU" sz="1600" dirty="0"/>
              <a:t> </a:t>
            </a:r>
            <a:r>
              <a:rPr lang="ru-RU" sz="1600" dirty="0" err="1"/>
              <a:t>справи</a:t>
            </a:r>
            <a:r>
              <a:rPr lang="ru-RU" sz="1600" dirty="0"/>
              <a:t>… (</a:t>
            </a:r>
            <a:r>
              <a:rPr lang="ru-RU" sz="1600" dirty="0" err="1"/>
              <a:t>М.Кучеренко</a:t>
            </a:r>
            <a:r>
              <a:rPr lang="ru-RU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/>
              <a:t>3.</a:t>
            </a:r>
            <a:r>
              <a:rPr lang="uk-UA" sz="1600" dirty="0"/>
              <a:t> </a:t>
            </a:r>
            <a:r>
              <a:rPr lang="uk-UA" sz="1600" dirty="0" smtClean="0"/>
              <a:t> Де </a:t>
            </a:r>
            <a:r>
              <a:rPr lang="uk-UA" sz="1600" dirty="0"/>
              <a:t>шукати тебе, </a:t>
            </a:r>
            <a:r>
              <a:rPr lang="uk-UA" sz="1600" dirty="0"/>
              <a:t>Ельдорадо незбагненне моє.(</a:t>
            </a:r>
            <a:r>
              <a:rPr lang="uk-UA" sz="1600" dirty="0"/>
              <a:t>Едгар Алан По</a:t>
            </a:r>
            <a:r>
              <a:rPr lang="uk-UA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/>
              <a:t>4</a:t>
            </a:r>
            <a:r>
              <a:rPr lang="uk-UA" sz="1600" dirty="0" smtClean="0"/>
              <a:t>. </a:t>
            </a:r>
            <a:r>
              <a:rPr lang="uk-UA" sz="1600" dirty="0" smtClean="0"/>
              <a:t>Учителю мій! Як ми тебе любили і як слухали тебе в полоні юних мрій!</a:t>
            </a:r>
          </a:p>
          <a:p>
            <a:pPr>
              <a:lnSpc>
                <a:spcPct val="150000"/>
              </a:lnSpc>
            </a:pPr>
            <a:r>
              <a:rPr lang="uk-UA" sz="1600" dirty="0"/>
              <a:t> </a:t>
            </a:r>
            <a:r>
              <a:rPr lang="uk-UA" sz="1600" dirty="0" smtClean="0"/>
              <a:t>                                                                                                           (В. Симоненко)</a:t>
            </a:r>
            <a:endParaRPr lang="uk-UA" sz="1600" dirty="0" smtClean="0"/>
          </a:p>
          <a:p>
            <a:pPr>
              <a:lnSpc>
                <a:spcPct val="150000"/>
              </a:lnSpc>
            </a:pPr>
            <a:r>
              <a:rPr lang="uk-UA" sz="1600" b="1" dirty="0" smtClean="0"/>
              <a:t>5</a:t>
            </a:r>
            <a:r>
              <a:rPr lang="uk-UA" sz="1600" dirty="0" smtClean="0"/>
              <a:t>.</a:t>
            </a:r>
            <a:r>
              <a:rPr lang="uk-UA" sz="1600" dirty="0"/>
              <a:t> «Що ти скажеш , Власе, про цей сніг?» – запитав князь. </a:t>
            </a:r>
            <a:r>
              <a:rPr lang="uk-UA" sz="1600" dirty="0" smtClean="0"/>
              <a:t>(Б.Лепкий)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/>
              <a:t>6.</a:t>
            </a:r>
            <a:r>
              <a:rPr lang="ru-RU" sz="1600" dirty="0"/>
              <a:t> </a:t>
            </a:r>
            <a:r>
              <a:rPr lang="ru-RU" sz="1600" dirty="0" err="1"/>
              <a:t>Ц</a:t>
            </a:r>
            <a:r>
              <a:rPr lang="ru-RU" sz="1600" dirty="0" err="1" smtClean="0"/>
              <a:t>віте</a:t>
            </a:r>
            <a:r>
              <a:rPr lang="ru-RU" sz="1600" dirty="0" smtClean="0"/>
              <a:t> </a:t>
            </a:r>
            <a:r>
              <a:rPr lang="ru-RU" sz="1600" dirty="0" err="1"/>
              <a:t>мій</a:t>
            </a:r>
            <a:r>
              <a:rPr lang="ru-RU" sz="1600" dirty="0"/>
              <a:t> </a:t>
            </a:r>
            <a:r>
              <a:rPr lang="ru-RU" sz="1600" dirty="0" err="1"/>
              <a:t>ясний</a:t>
            </a:r>
            <a:r>
              <a:rPr lang="ru-RU" sz="1600" dirty="0"/>
              <a:t>, 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мій</a:t>
            </a:r>
            <a:r>
              <a:rPr lang="ru-RU" sz="1600" dirty="0"/>
              <a:t> талан </a:t>
            </a:r>
            <a:r>
              <a:rPr lang="ru-RU" sz="1600" dirty="0" err="1"/>
              <a:t>безщасний</a:t>
            </a:r>
            <a:r>
              <a:rPr lang="ru-RU" sz="1600" dirty="0"/>
              <a:t>. </a:t>
            </a:r>
            <a:r>
              <a:rPr lang="ru-RU" sz="1600" dirty="0" smtClean="0"/>
              <a:t>(Народна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/>
              <a:t>7.</a:t>
            </a:r>
            <a:r>
              <a:rPr lang="uk-UA" sz="1600" b="1" dirty="0"/>
              <a:t> </a:t>
            </a:r>
            <a:r>
              <a:rPr lang="uk-UA" sz="1600" dirty="0"/>
              <a:t>Олесю,серденько, співай веселенько!  (Леся Українка)</a:t>
            </a:r>
            <a:r>
              <a:rPr lang="ru-RU" sz="1600" dirty="0"/>
              <a:t> </a:t>
            </a:r>
            <a:endParaRPr lang="uk-UA" sz="1600" dirty="0"/>
          </a:p>
          <a:p>
            <a:pPr>
              <a:lnSpc>
                <a:spcPct val="150000"/>
              </a:lnSpc>
            </a:pPr>
            <a:endParaRPr lang="ru-RU" sz="1600" dirty="0"/>
          </a:p>
          <a:p>
            <a:endParaRPr lang="uk-UA" sz="1600" dirty="0"/>
          </a:p>
          <a:p>
            <a:endParaRPr lang="uk-UA" sz="1600" i="1" dirty="0" smtClean="0"/>
          </a:p>
          <a:p>
            <a:endParaRPr lang="uk-UA" sz="1600" i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27984" y="587727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3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2411760" y="1628800"/>
            <a:ext cx="6732240" cy="2088232"/>
          </a:xfrm>
          <a:prstGeom prst="ribbon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   З перших букв виписаних слів </a:t>
            </a:r>
            <a:r>
              <a:rPr lang="uk-UA" dirty="0" smtClean="0"/>
              <a:t>прочитаєш </a:t>
            </a:r>
            <a:r>
              <a:rPr lang="uk-UA" dirty="0" smtClean="0"/>
              <a:t>закінчення вислову Сократа: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«Є тільки одне благо – знання, і тільки одне зло - ….. .»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3762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49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5123" name="Picture 3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uk-UA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uk-UA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uk-UA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uk-UA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uk-UA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/>
            <a:endParaRPr lang="uk-UA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uk-UA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uk-UA"/>
          </a:p>
        </p:txBody>
      </p:sp>
      <p:pic>
        <p:nvPicPr>
          <p:cNvPr id="5136" name="Picture 16" descr="arg-blue-left-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ani-bird_r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B_Fly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B_Fly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B_Fly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AutoShape 27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uk-UA"/>
          </a:p>
        </p:txBody>
      </p:sp>
      <p:pic>
        <p:nvPicPr>
          <p:cNvPr id="5148" name="1231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9427" y="802650"/>
            <a:ext cx="4680792" cy="1077575"/>
          </a:xfrm>
          <a:prstGeom prst="cloud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Виконай вправи 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очей та відпочинь.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3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5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64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8"/>
                </p:tgtEl>
              </p:cMediaNode>
            </p:audio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1" grpId="1" animBg="1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  <p:bldP spid="5147" grpId="0" animBg="1"/>
      <p:bldP spid="5147" grpId="1" animBg="1"/>
    </p:bldLst>
  </p:timing>
</p:sld>
</file>

<file path=ppt/theme/theme1.xml><?xml version="1.0" encoding="utf-8"?>
<a:theme xmlns:a="http://schemas.openxmlformats.org/drawingml/2006/main" name="file_2011082615300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file_20110826153002</Template>
  <TotalTime>195</TotalTime>
  <Words>364</Words>
  <Application>Microsoft Office PowerPoint</Application>
  <PresentationFormat>Экран (4:3)</PresentationFormat>
  <Paragraphs>40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file_20110826153002</vt:lpstr>
      <vt:lpstr>Diseño predeterminado</vt:lpstr>
      <vt:lpstr>Презентация PowerPoint</vt:lpstr>
      <vt:lpstr>Презентация PowerPoint</vt:lpstr>
      <vt:lpstr>Ваш заголовок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17</cp:revision>
  <dcterms:created xsi:type="dcterms:W3CDTF">2012-02-25T19:39:09Z</dcterms:created>
  <dcterms:modified xsi:type="dcterms:W3CDTF">2012-03-10T13:08:37Z</dcterms:modified>
</cp:coreProperties>
</file>